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jpg" ContentType="image/jpeg"/>
  <Default Extension="rels" ContentType="application/vnd.openxmlformats-package.relationships+xml"/>
  <Default Extension="wdp" ContentType="image/vnd.ms-photo"/>
  <Default Extension="png" ContentType="image/png"/>
  <Default Extension="bin" ContentType="application/vnd.openxmlformats-officedocument.oleObjec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charts/chart2.xml" ContentType="application/vnd.openxmlformats-officedocument.drawingml.chart+xml"/>
  <Override PartName="/ppt/theme/themeOverride2.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3.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4.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5.xml" ContentType="application/vnd.openxmlformats-officedocument.drawingml.chart+xml"/>
  <Override PartName="/ppt/theme/themeOverride5.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6.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7.xml" ContentType="application/vnd.openxmlformats-officedocument.drawingml.chart+xml"/>
  <Override PartName="/ppt/theme/themeOverride7.xml" ContentType="application/vnd.openxmlformats-officedocument.themeOverr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8.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8.xml" ContentType="application/vnd.openxmlformats-officedocument.themeOverr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rts/chart9.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9.xml" ContentType="application/vnd.openxmlformats-officedocument.themeOverride+xml"/>
  <Override PartName="/ppt/notesSlides/notesSlide65.xml" ContentType="application/vnd.openxmlformats-officedocument.presentationml.notesSlide+xml"/>
  <Override PartName="/ppt/charts/chart10.xml" ContentType="application/vnd.openxmlformats-officedocument.drawingml.chart+xml"/>
  <Override PartName="/ppt/theme/themeOverride10.xml" ContentType="application/vnd.openxmlformats-officedocument.themeOverr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charts/chart11.xml" ContentType="application/vnd.openxmlformats-officedocument.drawingml.chart+xml"/>
  <Override PartName="/ppt/theme/themeOverride11.xml" ContentType="application/vnd.openxmlformats-officedocument.themeOverride+xml"/>
  <Override PartName="/ppt/drawings/drawing2.xml" ContentType="application/vnd.openxmlformats-officedocument.drawingml.chartshapes+xml"/>
  <Override PartName="/ppt/notesSlides/notesSlide74.xml" ContentType="application/vnd.openxmlformats-officedocument.presentationml.notesSlide+xml"/>
  <Override PartName="/ppt/charts/chart12.xml" ContentType="application/vnd.openxmlformats-officedocument.drawingml.chart+xml"/>
  <Override PartName="/ppt/theme/themeOverride12.xml" ContentType="application/vnd.openxmlformats-officedocument.themeOverride+xml"/>
  <Override PartName="/ppt/drawings/drawing3.xml" ContentType="application/vnd.openxmlformats-officedocument.drawingml.chartshapes+xml"/>
  <Override PartName="/ppt/charts/chart13.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13.xml" ContentType="application/vnd.openxmlformats-officedocument.themeOverride+xml"/>
  <Override PartName="/ppt/charts/chart14.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14.xml" ContentType="application/vnd.openxmlformats-officedocument.themeOverr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1" r:id="rId5"/>
    <p:sldMasterId id="2147483995" r:id="rId6"/>
  </p:sldMasterIdLst>
  <p:notesMasterIdLst>
    <p:notesMasterId r:id="rId120"/>
  </p:notesMasterIdLst>
  <p:handoutMasterIdLst>
    <p:handoutMasterId r:id="rId121"/>
  </p:handoutMasterIdLst>
  <p:sldIdLst>
    <p:sldId id="789" r:id="rId7"/>
    <p:sldId id="1044" r:id="rId8"/>
    <p:sldId id="1019" r:id="rId9"/>
    <p:sldId id="976" r:id="rId10"/>
    <p:sldId id="1022" r:id="rId11"/>
    <p:sldId id="1023" r:id="rId12"/>
    <p:sldId id="989" r:id="rId13"/>
    <p:sldId id="978" r:id="rId14"/>
    <p:sldId id="981" r:id="rId15"/>
    <p:sldId id="1024" r:id="rId16"/>
    <p:sldId id="1025" r:id="rId17"/>
    <p:sldId id="1021" r:id="rId18"/>
    <p:sldId id="1053" r:id="rId19"/>
    <p:sldId id="1075" r:id="rId20"/>
    <p:sldId id="1078" r:id="rId21"/>
    <p:sldId id="1065" r:id="rId22"/>
    <p:sldId id="1076" r:id="rId23"/>
    <p:sldId id="1001" r:id="rId24"/>
    <p:sldId id="1027" r:id="rId25"/>
    <p:sldId id="1032" r:id="rId26"/>
    <p:sldId id="1060" r:id="rId27"/>
    <p:sldId id="1070" r:id="rId28"/>
    <p:sldId id="1052" r:id="rId29"/>
    <p:sldId id="1111" r:id="rId30"/>
    <p:sldId id="1038" r:id="rId31"/>
    <p:sldId id="1069" r:id="rId32"/>
    <p:sldId id="1062" r:id="rId33"/>
    <p:sldId id="1051" r:id="rId34"/>
    <p:sldId id="1041" r:id="rId35"/>
    <p:sldId id="1080" r:id="rId36"/>
    <p:sldId id="1040" r:id="rId37"/>
    <p:sldId id="1099" r:id="rId38"/>
    <p:sldId id="1088" r:id="rId39"/>
    <p:sldId id="1102" r:id="rId40"/>
    <p:sldId id="1103" r:id="rId41"/>
    <p:sldId id="1104" r:id="rId42"/>
    <p:sldId id="1106" r:id="rId43"/>
    <p:sldId id="1105" r:id="rId44"/>
    <p:sldId id="1093" r:id="rId45"/>
    <p:sldId id="1096" r:id="rId46"/>
    <p:sldId id="1095" r:id="rId47"/>
    <p:sldId id="1097" r:id="rId48"/>
    <p:sldId id="1098" r:id="rId49"/>
    <p:sldId id="1071" r:id="rId50"/>
    <p:sldId id="929" r:id="rId51"/>
    <p:sldId id="966" r:id="rId52"/>
    <p:sldId id="967" r:id="rId53"/>
    <p:sldId id="968" r:id="rId54"/>
    <p:sldId id="969" r:id="rId55"/>
    <p:sldId id="970" r:id="rId56"/>
    <p:sldId id="855" r:id="rId57"/>
    <p:sldId id="936" r:id="rId58"/>
    <p:sldId id="859" r:id="rId59"/>
    <p:sldId id="858" r:id="rId60"/>
    <p:sldId id="935" r:id="rId61"/>
    <p:sldId id="1005" r:id="rId62"/>
    <p:sldId id="863" r:id="rId63"/>
    <p:sldId id="1110" r:id="rId64"/>
    <p:sldId id="1043" r:id="rId65"/>
    <p:sldId id="983" r:id="rId66"/>
    <p:sldId id="1026" r:id="rId67"/>
    <p:sldId id="1016" r:id="rId68"/>
    <p:sldId id="1108" r:id="rId69"/>
    <p:sldId id="1066" r:id="rId70"/>
    <p:sldId id="1107" r:id="rId71"/>
    <p:sldId id="885" r:id="rId72"/>
    <p:sldId id="886" r:id="rId73"/>
    <p:sldId id="887" r:id="rId74"/>
    <p:sldId id="888" r:id="rId75"/>
    <p:sldId id="889" r:id="rId76"/>
    <p:sldId id="890" r:id="rId77"/>
    <p:sldId id="891" r:id="rId78"/>
    <p:sldId id="892" r:id="rId79"/>
    <p:sldId id="893" r:id="rId80"/>
    <p:sldId id="894" r:id="rId81"/>
    <p:sldId id="895" r:id="rId82"/>
    <p:sldId id="896" r:id="rId83"/>
    <p:sldId id="897" r:id="rId84"/>
    <p:sldId id="898" r:id="rId85"/>
    <p:sldId id="899" r:id="rId86"/>
    <p:sldId id="900" r:id="rId87"/>
    <p:sldId id="901" r:id="rId88"/>
    <p:sldId id="902" r:id="rId89"/>
    <p:sldId id="903" r:id="rId90"/>
    <p:sldId id="907" r:id="rId91"/>
    <p:sldId id="904" r:id="rId92"/>
    <p:sldId id="905" r:id="rId93"/>
    <p:sldId id="906" r:id="rId94"/>
    <p:sldId id="938" r:id="rId95"/>
    <p:sldId id="939" r:id="rId96"/>
    <p:sldId id="940" r:id="rId97"/>
    <p:sldId id="941" r:id="rId98"/>
    <p:sldId id="999" r:id="rId99"/>
    <p:sldId id="1000" r:id="rId100"/>
    <p:sldId id="1018" r:id="rId101"/>
    <p:sldId id="1020" r:id="rId102"/>
    <p:sldId id="1033" r:id="rId103"/>
    <p:sldId id="1034" r:id="rId104"/>
    <p:sldId id="1042" r:id="rId105"/>
    <p:sldId id="1045" r:id="rId106"/>
    <p:sldId id="1046" r:id="rId107"/>
    <p:sldId id="1055" r:id="rId108"/>
    <p:sldId id="1064" r:id="rId109"/>
    <p:sldId id="1058" r:id="rId110"/>
    <p:sldId id="1059" r:id="rId111"/>
    <p:sldId id="1061" r:id="rId112"/>
    <p:sldId id="1072" r:id="rId113"/>
    <p:sldId id="1073" r:id="rId114"/>
    <p:sldId id="1074" r:id="rId115"/>
    <p:sldId id="1079" r:id="rId116"/>
    <p:sldId id="1081" r:id="rId117"/>
    <p:sldId id="1109" r:id="rId118"/>
    <p:sldId id="1112" r:id="rId119"/>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521415D9-36F7-43E2-AB2F-B90AF26B5E84}">
      <p14:sectionLst xmlns:p14="http://schemas.microsoft.com/office/powerpoint/2010/main">
        <p14:section name="Introduction" id="{7969C702-AECE-1C4F-8C96-026582A86176}">
          <p14:sldIdLst>
            <p14:sldId id="789"/>
            <p14:sldId id="1044"/>
            <p14:sldId id="1019"/>
            <p14:sldId id="976"/>
            <p14:sldId id="1022"/>
            <p14:sldId id="1023"/>
            <p14:sldId id="989"/>
            <p14:sldId id="978"/>
            <p14:sldId id="981"/>
          </p14:sldIdLst>
        </p14:section>
        <p14:section name="Bandwidth-asymmetric systems" id="{6D0E4F38-7019-8545-B8E7-6403D5C1880E}">
          <p14:sldIdLst>
            <p14:sldId id="1024"/>
            <p14:sldId id="1025"/>
            <p14:sldId id="1021"/>
            <p14:sldId id="1053"/>
            <p14:sldId id="1075"/>
            <p14:sldId id="1078"/>
            <p14:sldId id="1065"/>
          </p14:sldIdLst>
        </p14:section>
        <p14:section name="Thermostat" id="{81C0C9EF-2846-274F-B44A-A3DC917E3F77}">
          <p14:sldIdLst>
            <p14:sldId id="1076"/>
            <p14:sldId id="1001"/>
            <p14:sldId id="1027"/>
            <p14:sldId id="1032"/>
            <p14:sldId id="1060"/>
            <p14:sldId id="1070"/>
            <p14:sldId id="1052"/>
            <p14:sldId id="1111"/>
            <p14:sldId id="1038"/>
            <p14:sldId id="1069"/>
            <p14:sldId id="1062"/>
            <p14:sldId id="1051"/>
            <p14:sldId id="1041"/>
            <p14:sldId id="1080"/>
            <p14:sldId id="1040"/>
            <p14:sldId id="1099"/>
            <p14:sldId id="1088"/>
            <p14:sldId id="1102"/>
            <p14:sldId id="1103"/>
            <p14:sldId id="1104"/>
            <p14:sldId id="1106"/>
            <p14:sldId id="1105"/>
            <p14:sldId id="1093"/>
            <p14:sldId id="1096"/>
            <p14:sldId id="1095"/>
            <p14:sldId id="1097"/>
            <p14:sldId id="1098"/>
            <p14:sldId id="1071"/>
            <p14:sldId id="929"/>
            <p14:sldId id="966"/>
            <p14:sldId id="967"/>
            <p14:sldId id="968"/>
            <p14:sldId id="969"/>
            <p14:sldId id="970"/>
            <p14:sldId id="855"/>
            <p14:sldId id="936"/>
            <p14:sldId id="859"/>
            <p14:sldId id="858"/>
            <p14:sldId id="935"/>
            <p14:sldId id="1005"/>
            <p14:sldId id="863"/>
            <p14:sldId id="1110"/>
            <p14:sldId id="1043"/>
          </p14:sldIdLst>
        </p14:section>
        <p14:section name="Acknowledgement" id="{257AE176-7C02-5446-8FF8-CFA5EE554983}">
          <p14:sldIdLst>
            <p14:sldId id="983"/>
            <p14:sldId id="1026"/>
            <p14:sldId id="1016"/>
            <p14:sldId id="1108"/>
          </p14:sldIdLst>
        </p14:section>
        <p14:section name="Backup" id="{32B80B5B-95BC-2A4F-B2A7-5B8471BDADC3}">
          <p14:sldIdLst>
            <p14:sldId id="1066"/>
            <p14:sldId id="1107"/>
          </p14:sldIdLst>
        </p14:section>
        <p14:section name="Selective Caching" id="{417B868F-053A-7648-9BD0-E9A6434E742C}">
          <p14:sldIdLst>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03"/>
            <p14:sldId id="907"/>
            <p14:sldId id="904"/>
            <p14:sldId id="905"/>
            <p14:sldId id="906"/>
            <p14:sldId id="938"/>
            <p14:sldId id="939"/>
            <p14:sldId id="940"/>
            <p14:sldId id="941"/>
          </p14:sldIdLst>
        </p14:section>
        <p14:section name="Extra slides - not important" id="{663FAB16-91DF-9148-80E3-B2526C4E6DA2}">
          <p14:sldIdLst>
            <p14:sldId id="999"/>
            <p14:sldId id="1000"/>
            <p14:sldId id="1018"/>
            <p14:sldId id="1020"/>
            <p14:sldId id="1033"/>
            <p14:sldId id="1034"/>
            <p14:sldId id="1042"/>
            <p14:sldId id="1045"/>
            <p14:sldId id="1046"/>
            <p14:sldId id="1055"/>
            <p14:sldId id="1064"/>
            <p14:sldId id="1058"/>
            <p14:sldId id="1059"/>
            <p14:sldId id="1061"/>
            <p14:sldId id="1072"/>
            <p14:sldId id="1073"/>
            <p14:sldId id="1074"/>
            <p14:sldId id="1079"/>
            <p14:sldId id="1081"/>
            <p14:sldId id="1109"/>
            <p14:sldId id="1112"/>
          </p14:sldIdLst>
        </p14:section>
      </p14:sectionLst>
    </p:ext>
    <p:ext uri="{EFAFB233-063F-42B5-8137-9DF3F51BA10A}">
      <p15:sldGuideLst xmlns:p15="http://schemas.microsoft.com/office/powerpoint/2012/main">
        <p15:guide id="1" orient="horz" pos="1316" userDrawn="1">
          <p15:clr>
            <a:srgbClr val="A4A3A4"/>
          </p15:clr>
        </p15:guide>
        <p15:guide id="2" orient="horz" pos="3050" userDrawn="1">
          <p15:clr>
            <a:srgbClr val="A4A3A4"/>
          </p15:clr>
        </p15:guide>
        <p15:guide id="3" orient="horz" pos="3189" userDrawn="1">
          <p15:clr>
            <a:srgbClr val="A4A3A4"/>
          </p15:clr>
        </p15:guide>
        <p15:guide id="4" pos="5455" userDrawn="1">
          <p15:clr>
            <a:srgbClr val="A4A3A4"/>
          </p15:clr>
        </p15:guide>
        <p15:guide id="5" orient="horz" pos="975" userDrawn="1">
          <p15:clr>
            <a:srgbClr val="A4A3A4"/>
          </p15:clr>
        </p15:guide>
        <p15:guide id="6" pos="3457"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BFC"/>
    <a:srgbClr val="004F8A"/>
    <a:srgbClr val="0092FC"/>
    <a:srgbClr val="A9F05C"/>
    <a:srgbClr val="0054DE"/>
    <a:srgbClr val="EBBAA4"/>
    <a:srgbClr val="FFA583"/>
    <a:srgbClr val="FFB177"/>
    <a:srgbClr val="FFF3A5"/>
    <a:srgbClr val="96BD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33" autoAdjust="0"/>
    <p:restoredTop sz="94151" autoAdjust="0"/>
  </p:normalViewPr>
  <p:slideViewPr>
    <p:cSldViewPr snapToGrid="0">
      <p:cViewPr>
        <p:scale>
          <a:sx n="100" d="100"/>
          <a:sy n="100" d="100"/>
        </p:scale>
        <p:origin x="760" y="400"/>
      </p:cViewPr>
      <p:guideLst>
        <p:guide orient="horz" pos="1316"/>
        <p:guide orient="horz" pos="3050"/>
        <p:guide orient="horz" pos="3189"/>
        <p:guide pos="5455"/>
        <p:guide orient="horz" pos="975"/>
        <p:guide pos="3457"/>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00" d="100"/>
        <a:sy n="100" d="100"/>
      </p:scale>
      <p:origin x="0" y="-3859"/>
    </p:cViewPr>
  </p:sorterViewPr>
  <p:notesViewPr>
    <p:cSldViewPr snapToGrid="0">
      <p:cViewPr varScale="1">
        <p:scale>
          <a:sx n="79" d="100"/>
          <a:sy n="79" d="100"/>
        </p:scale>
        <p:origin x="3288"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20" Type="http://schemas.openxmlformats.org/officeDocument/2006/relationships/notesMaster" Target="notesMasters/notesMaster1.xml"/><Relationship Id="rId121" Type="http://schemas.openxmlformats.org/officeDocument/2006/relationships/handoutMaster" Target="handoutMasters/handoutMaster1.xml"/><Relationship Id="rId122" Type="http://schemas.openxmlformats.org/officeDocument/2006/relationships/presProps" Target="presProps.xml"/><Relationship Id="rId123" Type="http://schemas.openxmlformats.org/officeDocument/2006/relationships/viewProps" Target="viewProps.xml"/><Relationship Id="rId124" Type="http://schemas.openxmlformats.org/officeDocument/2006/relationships/theme" Target="theme/theme1.xml"/><Relationship Id="rId125" Type="http://schemas.openxmlformats.org/officeDocument/2006/relationships/tableStyles" Target="tableStyle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00" Type="http://schemas.openxmlformats.org/officeDocument/2006/relationships/slide" Target="slides/slide94.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file:////Users/neha/Documents/2014-NVIDIA-Internship/benchmarks-rod-par.xlsx" TargetMode="External"/><Relationship Id="rId3"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oleObject" Target="Macintosh%20HD:Users:skeckler:perforce:p4research2017_skeckler_mac:Federal_Proposals:DOE_FastForward2_Node:Meetings:Phase2_Review_0915:Background:micro-15%20data.xlsx" TargetMode="External"/></Relationships>
</file>

<file path=ppt/charts/_rels/chart11.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oleObject" Target="file:////Users/neha/Documents/2014-NVIDIA-Internship/benchmarks-rod-par.xlsx" TargetMode="External"/><Relationship Id="rId3" Type="http://schemas.openxmlformats.org/officeDocument/2006/relationships/chartUserShapes" Target="../drawings/drawing2.xml"/></Relationships>
</file>

<file path=ppt/charts/_rels/chart12.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oleObject" Target="file:////Users/neha/Documents/2014-NVIDIA-Internship/benchmarks-rod-par.xlsx" TargetMode="External"/><Relationship Id="rId3" Type="http://schemas.openxmlformats.org/officeDocument/2006/relationships/chartUserShapes" Target="../drawings/drawing3.xml"/></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13.xml"/><Relationship Id="rId4" Type="http://schemas.openxmlformats.org/officeDocument/2006/relationships/oleObject" Target="Workbook1" TargetMode="External"/><Relationship Id="rId1" Type="http://schemas.microsoft.com/office/2011/relationships/chartStyle" Target="style6.xml"/><Relationship Id="rId2" Type="http://schemas.microsoft.com/office/2011/relationships/chartColorStyle" Target="colors6.xml"/></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4.xml"/><Relationship Id="rId4" Type="http://schemas.openxmlformats.org/officeDocument/2006/relationships/oleObject" Target="Workbook1" TargetMode="External"/><Relationship Id="rId1" Type="http://schemas.microsoft.com/office/2011/relationships/chartStyle" Target="style7.xml"/><Relationship Id="rId2" Type="http://schemas.microsoft.com/office/2011/relationships/chartColorStyle" Target="colors7.xm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file:////Users/neha/Documents/2014-NVIDIA-Internship/benchmarks-rod-par.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4" Type="http://schemas.openxmlformats.org/officeDocument/2006/relationships/oleObject" Target="file:////Users/neha/Documents/2014-NVIDIA-Internship/benchmarks-rod-par.xlsx" TargetMode="External"/><Relationship Id="rId1" Type="http://schemas.microsoft.com/office/2011/relationships/chartStyle" Target="style1.xml"/><Relationship Id="rId2" Type="http://schemas.microsoft.com/office/2011/relationships/chartColorStyle" Target="colors1.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4" Type="http://schemas.openxmlformats.org/officeDocument/2006/relationships/oleObject" Target="file:////Volumes/Macintosh%20HD%202/2015_MICRO_B/summary-result-sheet.xlsx" TargetMode="External"/><Relationship Id="rId1" Type="http://schemas.microsoft.com/office/2011/relationships/chartStyle" Target="style2.xml"/><Relationship Id="rId2" Type="http://schemas.microsoft.com/office/2011/relationships/chartColorStyle" Target="colors2.xml"/></Relationships>
</file>

<file path=ppt/charts/_rels/chart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oleObject" Target="file:////Volumes/Macintosh%20HD%202/2016_OSDI/data.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4" Type="http://schemas.openxmlformats.org/officeDocument/2006/relationships/oleObject" Target="file:////Volumes/Macintosh%20HD%202/2016_OSDI/data.xlsx" TargetMode="External"/><Relationship Id="rId1" Type="http://schemas.microsoft.com/office/2011/relationships/chartStyle" Target="style3.xml"/><Relationship Id="rId2" Type="http://schemas.microsoft.com/office/2011/relationships/chartColorStyle" Target="colors3.xml"/></Relationships>
</file>

<file path=ppt/charts/_rels/chart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oleObject" Target="../embeddings/oleObject1.bin"/></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8.xml"/><Relationship Id="rId4" Type="http://schemas.openxmlformats.org/officeDocument/2006/relationships/oleObject" Target="Workbook1" TargetMode="External"/><Relationship Id="rId1" Type="http://schemas.microsoft.com/office/2011/relationships/chartStyle" Target="style4.xml"/><Relationship Id="rId2" Type="http://schemas.microsoft.com/office/2011/relationships/chartColorStyle" Target="colors4.xml"/></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9.xml"/><Relationship Id="rId4" Type="http://schemas.openxmlformats.org/officeDocument/2006/relationships/oleObject" Target="Workbook1" TargetMode="External"/><Relationship Id="rId1" Type="http://schemas.microsoft.com/office/2011/relationships/chartStyle" Target="style5.xml"/><Relationship Id="rId2" Type="http://schemas.microsoft.com/office/2011/relationships/chartColorStyle" Target="colors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53832871585496"/>
          <c:y val="0.258532539904328"/>
          <c:w val="0.82331486341985"/>
          <c:h val="0.396023060580162"/>
        </c:manualLayout>
      </c:layout>
      <c:lineChart>
        <c:grouping val="standard"/>
        <c:varyColors val="0"/>
        <c:ser>
          <c:idx val="0"/>
          <c:order val="0"/>
          <c:tx>
            <c:strRef>
              <c:f>'bw-lat-sense'!$AN$55</c:f>
              <c:strCache>
                <c:ptCount val="1"/>
                <c:pt idx="0">
                  <c:v>Average across General Purpose GPU apps</c:v>
                </c:pt>
              </c:strCache>
            </c:strRef>
          </c:tx>
          <c:spPr>
            <a:ln w="66675"/>
            <a:effectLst/>
          </c:spPr>
          <c:marker>
            <c:spPr>
              <a:ln w="6350"/>
              <a:effectLst/>
            </c:spPr>
          </c:marker>
          <c:cat>
            <c:numRef>
              <c:f>'bw-lat-sense'!$AM$56:$AM$61</c:f>
              <c:numCache>
                <c:formatCode>General</c:formatCode>
                <c:ptCount val="6"/>
                <c:pt idx="0">
                  <c:v>25.0</c:v>
                </c:pt>
                <c:pt idx="1">
                  <c:v>50.0</c:v>
                </c:pt>
                <c:pt idx="2">
                  <c:v>100.0</c:v>
                </c:pt>
                <c:pt idx="3">
                  <c:v>200.0</c:v>
                </c:pt>
                <c:pt idx="4">
                  <c:v>400.0</c:v>
                </c:pt>
                <c:pt idx="5">
                  <c:v>600.0</c:v>
                </c:pt>
              </c:numCache>
            </c:numRef>
          </c:cat>
          <c:val>
            <c:numRef>
              <c:f>'bw-lat-sense'!$AN$56:$AN$61</c:f>
              <c:numCache>
                <c:formatCode>General</c:formatCode>
                <c:ptCount val="6"/>
                <c:pt idx="0">
                  <c:v>0.429880826863829</c:v>
                </c:pt>
                <c:pt idx="1">
                  <c:v>0.57464404155968</c:v>
                </c:pt>
                <c:pt idx="2">
                  <c:v>0.769693563763621</c:v>
                </c:pt>
                <c:pt idx="3">
                  <c:v>1.0</c:v>
                </c:pt>
                <c:pt idx="4">
                  <c:v>1.253225745595895</c:v>
                </c:pt>
                <c:pt idx="5">
                  <c:v>1.36714800053531</c:v>
                </c:pt>
              </c:numCache>
            </c:numRef>
          </c:val>
          <c:smooth val="0"/>
        </c:ser>
        <c:dLbls>
          <c:showLegendKey val="0"/>
          <c:showVal val="0"/>
          <c:showCatName val="0"/>
          <c:showSerName val="0"/>
          <c:showPercent val="0"/>
          <c:showBubbleSize val="0"/>
        </c:dLbls>
        <c:marker val="1"/>
        <c:smooth val="0"/>
        <c:axId val="2136305248"/>
        <c:axId val="2136478944"/>
      </c:lineChart>
      <c:catAx>
        <c:axId val="2136305248"/>
        <c:scaling>
          <c:orientation val="minMax"/>
        </c:scaling>
        <c:delete val="0"/>
        <c:axPos val="b"/>
        <c:title>
          <c:tx>
            <c:rich>
              <a:bodyPr/>
              <a:lstStyle/>
              <a:p>
                <a:pPr>
                  <a:defRPr sz="2400" b="0">
                    <a:latin typeface="Calibri" charset="0"/>
                    <a:ea typeface="Calibri" charset="0"/>
                    <a:cs typeface="Calibri" charset="0"/>
                  </a:defRPr>
                </a:pPr>
                <a:r>
                  <a:rPr lang="en-US" sz="2200" b="0" dirty="0">
                    <a:latin typeface="Calibri" charset="0"/>
                    <a:ea typeface="Calibri" charset="0"/>
                    <a:cs typeface="Calibri" charset="0"/>
                  </a:rPr>
                  <a:t>Memory</a:t>
                </a:r>
                <a:r>
                  <a:rPr lang="en-US" sz="2200" b="0" baseline="0" dirty="0">
                    <a:latin typeface="Calibri" charset="0"/>
                    <a:ea typeface="Calibri" charset="0"/>
                    <a:cs typeface="Calibri" charset="0"/>
                  </a:rPr>
                  <a:t> Bandwidth (GB/sec)</a:t>
                </a:r>
                <a:endParaRPr lang="en-US" sz="2200" b="0" dirty="0">
                  <a:latin typeface="Calibri" charset="0"/>
                  <a:ea typeface="Calibri" charset="0"/>
                  <a:cs typeface="Calibri" charset="0"/>
                </a:endParaRPr>
              </a:p>
            </c:rich>
          </c:tx>
          <c:layout>
            <c:manualLayout>
              <c:xMode val="edge"/>
              <c:yMode val="edge"/>
              <c:x val="0.330746119046677"/>
              <c:y val="0.798656776865012"/>
            </c:manualLayout>
          </c:layout>
          <c:overlay val="0"/>
        </c:title>
        <c:numFmt formatCode="General" sourceLinked="0"/>
        <c:majorTickMark val="out"/>
        <c:minorTickMark val="none"/>
        <c:tickLblPos val="nextTo"/>
        <c:txPr>
          <a:bodyPr/>
          <a:lstStyle/>
          <a:p>
            <a:pPr>
              <a:defRPr sz="1800"/>
            </a:pPr>
            <a:endParaRPr lang="en-US"/>
          </a:p>
        </c:txPr>
        <c:crossAx val="2136478944"/>
        <c:crosses val="autoZero"/>
        <c:auto val="1"/>
        <c:lblAlgn val="ctr"/>
        <c:lblOffset val="100"/>
        <c:noMultiLvlLbl val="0"/>
      </c:catAx>
      <c:valAx>
        <c:axId val="2136478944"/>
        <c:scaling>
          <c:orientation val="minMax"/>
        </c:scaling>
        <c:delete val="0"/>
        <c:axPos val="l"/>
        <c:majorGridlines/>
        <c:title>
          <c:tx>
            <c:rich>
              <a:bodyPr rot="-5400000" vert="horz"/>
              <a:lstStyle/>
              <a:p>
                <a:pPr>
                  <a:defRPr sz="2400" b="0">
                    <a:latin typeface="Calibri" charset="0"/>
                    <a:ea typeface="Calibri" charset="0"/>
                    <a:cs typeface="Calibri" charset="0"/>
                  </a:defRPr>
                </a:pPr>
                <a:r>
                  <a:rPr lang="en-US" sz="2200" b="0" dirty="0" smtClean="0">
                    <a:latin typeface="Calibri" charset="0"/>
                    <a:ea typeface="Calibri" charset="0"/>
                    <a:cs typeface="Calibri" charset="0"/>
                  </a:rPr>
                  <a:t>Throughput</a:t>
                </a:r>
                <a:endParaRPr lang="en-US" sz="2200" b="0" dirty="0">
                  <a:latin typeface="Calibri" charset="0"/>
                  <a:ea typeface="Calibri" charset="0"/>
                  <a:cs typeface="Calibri" charset="0"/>
                </a:endParaRPr>
              </a:p>
            </c:rich>
          </c:tx>
          <c:layout>
            <c:manualLayout>
              <c:xMode val="edge"/>
              <c:yMode val="edge"/>
              <c:x val="0.000421662116356057"/>
              <c:y val="0.172049885495373"/>
            </c:manualLayout>
          </c:layout>
          <c:overlay val="0"/>
        </c:title>
        <c:numFmt formatCode="General" sourceLinked="1"/>
        <c:majorTickMark val="out"/>
        <c:minorTickMark val="none"/>
        <c:tickLblPos val="nextTo"/>
        <c:txPr>
          <a:bodyPr/>
          <a:lstStyle/>
          <a:p>
            <a:pPr>
              <a:defRPr sz="1800">
                <a:latin typeface="Calibri" charset="0"/>
                <a:ea typeface="Calibri" charset="0"/>
                <a:cs typeface="Calibri" charset="0"/>
              </a:defRPr>
            </a:pPr>
            <a:endParaRPr lang="en-US"/>
          </a:p>
        </c:txPr>
        <c:crossAx val="2136305248"/>
        <c:crosses val="autoZero"/>
        <c:crossBetween val="between"/>
      </c:valAx>
      <c:spPr>
        <a:noFill/>
        <a:ln>
          <a:noFill/>
        </a:ln>
      </c:spPr>
    </c:plotArea>
    <c:legend>
      <c:legendPos val="t"/>
      <c:layout>
        <c:manualLayout>
          <c:xMode val="edge"/>
          <c:yMode val="edge"/>
          <c:x val="0.218642688508158"/>
          <c:y val="0.15693987115247"/>
          <c:w val="0.649973225708595"/>
          <c:h val="0.0975219219756621"/>
        </c:manualLayout>
      </c:layout>
      <c:overlay val="0"/>
      <c:txPr>
        <a:bodyPr/>
        <a:lstStyle/>
        <a:p>
          <a:pPr>
            <a:defRPr sz="2000"/>
          </a:pPr>
          <a:endParaRPr lang="en-US"/>
        </a:p>
      </c:txPr>
    </c:legend>
    <c:plotVisOnly val="1"/>
    <c:dispBlanksAs val="gap"/>
    <c:showDLblsOverMax val="0"/>
  </c:chart>
  <c:spPr>
    <a:ln>
      <a:noFill/>
    </a:ln>
  </c:spPr>
  <c:externalData r:id="rId2">
    <c:autoUpdate val="0"/>
  </c:externalData>
  <c:userShapes r:id="rId3"/>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0842682513576207"/>
          <c:y val="0.30076968521927"/>
          <c:w val="0.864108096659213"/>
          <c:h val="0.473897671501205"/>
        </c:manualLayout>
      </c:layout>
      <c:barChart>
        <c:barDir val="col"/>
        <c:grouping val="clustered"/>
        <c:varyColors val="0"/>
        <c:ser>
          <c:idx val="0"/>
          <c:order val="0"/>
          <c:tx>
            <c:strRef>
              <c:f>Sheet1!$B$16</c:f>
              <c:strCache>
                <c:ptCount val="1"/>
                <c:pt idx="0">
                  <c:v>HW Coherence</c:v>
                </c:pt>
              </c:strCache>
            </c:strRef>
          </c:tx>
          <c:spPr>
            <a:solidFill>
              <a:srgbClr val="E62102"/>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Sheet1!$B$17:$B$29</c:f>
              <c:numCache>
                <c:formatCode>General</c:formatCode>
                <c:ptCount val="13"/>
                <c:pt idx="0">
                  <c:v>1.0</c:v>
                </c:pt>
                <c:pt idx="1">
                  <c:v>1.0</c:v>
                </c:pt>
                <c:pt idx="2">
                  <c:v>1.0</c:v>
                </c:pt>
                <c:pt idx="3">
                  <c:v>1.0</c:v>
                </c:pt>
                <c:pt idx="4">
                  <c:v>1.0</c:v>
                </c:pt>
                <c:pt idx="5">
                  <c:v>1.0</c:v>
                </c:pt>
                <c:pt idx="6">
                  <c:v>1.0</c:v>
                </c:pt>
                <c:pt idx="7">
                  <c:v>1.0</c:v>
                </c:pt>
                <c:pt idx="8">
                  <c:v>1.0</c:v>
                </c:pt>
                <c:pt idx="9">
                  <c:v>1.0</c:v>
                </c:pt>
                <c:pt idx="10">
                  <c:v>1.0</c:v>
                </c:pt>
                <c:pt idx="11">
                  <c:v>1.0</c:v>
                </c:pt>
                <c:pt idx="12">
                  <c:v>1.0</c:v>
                </c:pt>
              </c:numCache>
            </c:numRef>
          </c:val>
        </c:ser>
        <c:ser>
          <c:idx val="1"/>
          <c:order val="1"/>
          <c:tx>
            <c:strRef>
              <c:f>Sheet1!$C$16</c:f>
              <c:strCache>
                <c:ptCount val="1"/>
                <c:pt idx="0">
                  <c:v>Naive Selective Caching</c:v>
                </c:pt>
              </c:strCache>
            </c:strRef>
          </c:tx>
          <c:spPr>
            <a:solidFill>
              <a:srgbClr val="FE8F63"/>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Sheet1!$C$17:$C$29</c:f>
              <c:numCache>
                <c:formatCode>General</c:formatCode>
                <c:ptCount val="13"/>
                <c:pt idx="0">
                  <c:v>0.437969194</c:v>
                </c:pt>
                <c:pt idx="1">
                  <c:v>0.590045219</c:v>
                </c:pt>
                <c:pt idx="2">
                  <c:v>0.094890207</c:v>
                </c:pt>
                <c:pt idx="3">
                  <c:v>0.26960429</c:v>
                </c:pt>
                <c:pt idx="4">
                  <c:v>0.16298707</c:v>
                </c:pt>
                <c:pt idx="5">
                  <c:v>0.948066009</c:v>
                </c:pt>
                <c:pt idx="6">
                  <c:v>0.447812416</c:v>
                </c:pt>
                <c:pt idx="7">
                  <c:v>0.405640943</c:v>
                </c:pt>
                <c:pt idx="8">
                  <c:v>0.88173847</c:v>
                </c:pt>
                <c:pt idx="9">
                  <c:v>0.606197179</c:v>
                </c:pt>
                <c:pt idx="10">
                  <c:v>0.912931424</c:v>
                </c:pt>
                <c:pt idx="11">
                  <c:v>0.324489761</c:v>
                </c:pt>
                <c:pt idx="12">
                  <c:v>0.419123130347739</c:v>
                </c:pt>
              </c:numCache>
            </c:numRef>
          </c:val>
        </c:ser>
        <c:ser>
          <c:idx val="2"/>
          <c:order val="2"/>
          <c:tx>
            <c:strRef>
              <c:f>Sheet1!$D$16</c:f>
              <c:strCache>
                <c:ptCount val="1"/>
                <c:pt idx="0">
                  <c:v>L1L2-MSHR-coalescing</c:v>
                </c:pt>
              </c:strCache>
            </c:strRef>
          </c:tx>
          <c:spPr>
            <a:solidFill>
              <a:srgbClr val="FFD49C"/>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Sheet1!$D$17:$D$29</c:f>
              <c:numCache>
                <c:formatCode>General</c:formatCode>
                <c:ptCount val="13"/>
                <c:pt idx="0">
                  <c:v>0.942095629</c:v>
                </c:pt>
                <c:pt idx="1">
                  <c:v>0.887653085</c:v>
                </c:pt>
                <c:pt idx="2">
                  <c:v>0.535090084</c:v>
                </c:pt>
                <c:pt idx="3">
                  <c:v>0.56256828</c:v>
                </c:pt>
                <c:pt idx="4">
                  <c:v>0.629323593</c:v>
                </c:pt>
                <c:pt idx="5">
                  <c:v>0.94689198</c:v>
                </c:pt>
                <c:pt idx="6">
                  <c:v>0.841486776</c:v>
                </c:pt>
                <c:pt idx="7">
                  <c:v>0.945964993</c:v>
                </c:pt>
                <c:pt idx="8">
                  <c:v>0.894914405</c:v>
                </c:pt>
                <c:pt idx="9">
                  <c:v>0.999492938</c:v>
                </c:pt>
                <c:pt idx="10">
                  <c:v>1.054623113</c:v>
                </c:pt>
                <c:pt idx="11">
                  <c:v>0.557026666</c:v>
                </c:pt>
                <c:pt idx="12">
                  <c:v>0.793958207633428</c:v>
                </c:pt>
              </c:numCache>
            </c:numRef>
          </c:val>
        </c:ser>
        <c:ser>
          <c:idx val="3"/>
          <c:order val="3"/>
          <c:tx>
            <c:strRef>
              <c:f>Sheet1!$E$16</c:f>
              <c:strCache>
                <c:ptCount val="1"/>
                <c:pt idx="0">
                  <c:v>512KB MC-Cache</c:v>
                </c:pt>
              </c:strCache>
            </c:strRef>
          </c:tx>
          <c:spPr>
            <a:solidFill>
              <a:srgbClr val="B4D6EE"/>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Sheet1!$E$17:$E$29</c:f>
              <c:numCache>
                <c:formatCode>General</c:formatCode>
                <c:ptCount val="13"/>
                <c:pt idx="0">
                  <c:v>0.995913539</c:v>
                </c:pt>
                <c:pt idx="1">
                  <c:v>1.001148195</c:v>
                </c:pt>
                <c:pt idx="2">
                  <c:v>0.563901645</c:v>
                </c:pt>
                <c:pt idx="3">
                  <c:v>0.750344027</c:v>
                </c:pt>
                <c:pt idx="4">
                  <c:v>0.705279631</c:v>
                </c:pt>
                <c:pt idx="5">
                  <c:v>1.023868962</c:v>
                </c:pt>
                <c:pt idx="6">
                  <c:v>0.937418478</c:v>
                </c:pt>
                <c:pt idx="7">
                  <c:v>1.002762575</c:v>
                </c:pt>
                <c:pt idx="8">
                  <c:v>0.929515278</c:v>
                </c:pt>
                <c:pt idx="9">
                  <c:v>0.999343359</c:v>
                </c:pt>
                <c:pt idx="10">
                  <c:v>1.064519188</c:v>
                </c:pt>
                <c:pt idx="11">
                  <c:v>0.967517205</c:v>
                </c:pt>
                <c:pt idx="12">
                  <c:v>0.897722374849651</c:v>
                </c:pt>
              </c:numCache>
            </c:numRef>
          </c:val>
        </c:ser>
        <c:ser>
          <c:idx val="4"/>
          <c:order val="4"/>
          <c:tx>
            <c:strRef>
              <c:f>Sheet1!$F$16</c:f>
              <c:strCache>
                <c:ptCount val="1"/>
                <c:pt idx="0">
                  <c:v>Variable Transfer</c:v>
                </c:pt>
              </c:strCache>
            </c:strRef>
          </c:tx>
          <c:spPr>
            <a:solidFill>
              <a:srgbClr val="3A80D7"/>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Sheet1!$F$17:$F$29</c:f>
              <c:numCache>
                <c:formatCode>General</c:formatCode>
                <c:ptCount val="13"/>
                <c:pt idx="0">
                  <c:v>0.999442427</c:v>
                </c:pt>
                <c:pt idx="1">
                  <c:v>1.00179133</c:v>
                </c:pt>
                <c:pt idx="2">
                  <c:v>0.563952755</c:v>
                </c:pt>
                <c:pt idx="3">
                  <c:v>0.831080087</c:v>
                </c:pt>
                <c:pt idx="4">
                  <c:v>0.903483011</c:v>
                </c:pt>
                <c:pt idx="5">
                  <c:v>1.028103641</c:v>
                </c:pt>
                <c:pt idx="6">
                  <c:v>0.965929553</c:v>
                </c:pt>
                <c:pt idx="7">
                  <c:v>0.994047671</c:v>
                </c:pt>
                <c:pt idx="8">
                  <c:v>0.928818372</c:v>
                </c:pt>
                <c:pt idx="9">
                  <c:v>0.999426444</c:v>
                </c:pt>
                <c:pt idx="10">
                  <c:v>1.064519188</c:v>
                </c:pt>
                <c:pt idx="11">
                  <c:v>0.976107137</c:v>
                </c:pt>
                <c:pt idx="12">
                  <c:v>0.927196751903103</c:v>
                </c:pt>
              </c:numCache>
            </c:numRef>
          </c:val>
        </c:ser>
        <c:dLbls>
          <c:showLegendKey val="0"/>
          <c:showVal val="0"/>
          <c:showCatName val="0"/>
          <c:showSerName val="0"/>
          <c:showPercent val="0"/>
          <c:showBubbleSize val="0"/>
        </c:dLbls>
        <c:gapWidth val="150"/>
        <c:axId val="-2009480576"/>
        <c:axId val="-2009476464"/>
      </c:barChart>
      <c:catAx>
        <c:axId val="-2009480576"/>
        <c:scaling>
          <c:orientation val="minMax"/>
        </c:scaling>
        <c:delete val="0"/>
        <c:axPos val="b"/>
        <c:numFmt formatCode="General" sourceLinked="0"/>
        <c:majorTickMark val="out"/>
        <c:minorTickMark val="none"/>
        <c:tickLblPos val="nextTo"/>
        <c:txPr>
          <a:bodyPr/>
          <a:lstStyle/>
          <a:p>
            <a:pPr>
              <a:defRPr sz="2000"/>
            </a:pPr>
            <a:endParaRPr lang="en-US"/>
          </a:p>
        </c:txPr>
        <c:crossAx val="-2009476464"/>
        <c:crosses val="autoZero"/>
        <c:auto val="1"/>
        <c:lblAlgn val="ctr"/>
        <c:lblOffset val="100"/>
        <c:noMultiLvlLbl val="0"/>
      </c:catAx>
      <c:valAx>
        <c:axId val="-2009476464"/>
        <c:scaling>
          <c:orientation val="minMax"/>
        </c:scaling>
        <c:delete val="0"/>
        <c:axPos val="l"/>
        <c:majorGridlines/>
        <c:title>
          <c:tx>
            <c:rich>
              <a:bodyPr/>
              <a:lstStyle/>
              <a:p>
                <a:pPr>
                  <a:defRPr sz="1800"/>
                </a:pPr>
                <a:r>
                  <a:rPr lang="en-US" sz="1800" dirty="0" smtClean="0"/>
                  <a:t>Performance Relative to HW Cache Coherence</a:t>
                </a:r>
              </a:p>
            </c:rich>
          </c:tx>
          <c:layout>
            <c:manualLayout>
              <c:xMode val="edge"/>
              <c:yMode val="edge"/>
              <c:x val="0.00631033203775263"/>
              <c:y val="0.20496845400924"/>
            </c:manualLayout>
          </c:layout>
          <c:overlay val="0"/>
        </c:title>
        <c:numFmt formatCode="General" sourceLinked="1"/>
        <c:majorTickMark val="out"/>
        <c:minorTickMark val="none"/>
        <c:tickLblPos val="nextTo"/>
        <c:txPr>
          <a:bodyPr/>
          <a:lstStyle/>
          <a:p>
            <a:pPr>
              <a:defRPr sz="1600"/>
            </a:pPr>
            <a:endParaRPr lang="en-US"/>
          </a:p>
        </c:txPr>
        <c:crossAx val="-2009480576"/>
        <c:crosses val="autoZero"/>
        <c:crossBetween val="between"/>
      </c:valAx>
    </c:plotArea>
    <c:legend>
      <c:legendPos val="t"/>
      <c:layout>
        <c:manualLayout>
          <c:xMode val="edge"/>
          <c:yMode val="edge"/>
          <c:x val="0.0817644683918289"/>
          <c:y val="0.170202526575756"/>
          <c:w val="0.852796329353906"/>
          <c:h val="0.117607675111835"/>
        </c:manualLayout>
      </c:layout>
      <c:overlay val="0"/>
      <c:txPr>
        <a:bodyPr/>
        <a:lstStyle/>
        <a:p>
          <a:pPr>
            <a:defRPr sz="1800" b="1" i="0"/>
          </a:pPr>
          <a:endParaRPr lang="en-US"/>
        </a:p>
      </c:txPr>
    </c:legend>
    <c:plotVisOnly val="1"/>
    <c:dispBlanksAs val="gap"/>
    <c:showDLblsOverMax val="0"/>
  </c:chart>
  <c:spPr>
    <a:ln>
      <a:noFill/>
    </a:ln>
  </c:sp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7783500447898"/>
          <c:y val="0.108752887903381"/>
          <c:w val="0.609113155099673"/>
          <c:h val="0.503257261812885"/>
        </c:manualLayout>
      </c:layout>
      <c:lineChart>
        <c:grouping val="standard"/>
        <c:varyColors val="0"/>
        <c:ser>
          <c:idx val="0"/>
          <c:order val="0"/>
          <c:tx>
            <c:strRef>
              <c:f>'bw-aware'!$R$23</c:f>
              <c:strCache>
                <c:ptCount val="1"/>
                <c:pt idx="0">
                  <c:v>Average across General Purpose GPU Applications</c:v>
                </c:pt>
              </c:strCache>
            </c:strRef>
          </c:tx>
          <c:spPr>
            <a:ln w="76200"/>
            <a:effectLst/>
          </c:spPr>
          <c:marker>
            <c:spPr>
              <a:effectLst/>
            </c:spPr>
          </c:marker>
          <c:cat>
            <c:strRef>
              <c:f>'bw-aware'!$Q$24:$Q$34</c:f>
              <c:strCache>
                <c:ptCount val="11"/>
                <c:pt idx="0">
                  <c:v>100G-0C</c:v>
                </c:pt>
                <c:pt idx="1">
                  <c:v>90G-10C</c:v>
                </c:pt>
                <c:pt idx="2">
                  <c:v>80G-20C</c:v>
                </c:pt>
                <c:pt idx="3">
                  <c:v>70G-30C</c:v>
                </c:pt>
                <c:pt idx="4">
                  <c:v>60G-40C</c:v>
                </c:pt>
                <c:pt idx="5">
                  <c:v>50G-50C</c:v>
                </c:pt>
                <c:pt idx="6">
                  <c:v>40G-60C</c:v>
                </c:pt>
                <c:pt idx="7">
                  <c:v>30G-70C</c:v>
                </c:pt>
                <c:pt idx="8">
                  <c:v>20G-80C</c:v>
                </c:pt>
                <c:pt idx="9">
                  <c:v>10G-90C</c:v>
                </c:pt>
                <c:pt idx="10">
                  <c:v>0G-100C</c:v>
                </c:pt>
              </c:strCache>
            </c:strRef>
          </c:cat>
          <c:val>
            <c:numRef>
              <c:f>'bw-aware'!$R$24:$R$34</c:f>
              <c:numCache>
                <c:formatCode>General</c:formatCode>
                <c:ptCount val="11"/>
                <c:pt idx="0">
                  <c:v>1.126507351254526</c:v>
                </c:pt>
                <c:pt idx="1">
                  <c:v>1.207075315751007</c:v>
                </c:pt>
                <c:pt idx="2">
                  <c:v>1.286867306995657</c:v>
                </c:pt>
                <c:pt idx="3">
                  <c:v>1.334324737308934</c:v>
                </c:pt>
                <c:pt idx="4">
                  <c:v>1.148398481554248</c:v>
                </c:pt>
                <c:pt idx="5">
                  <c:v>1.0</c:v>
                </c:pt>
                <c:pt idx="6">
                  <c:v>0.869737447720878</c:v>
                </c:pt>
                <c:pt idx="7">
                  <c:v>0.771277600006169</c:v>
                </c:pt>
                <c:pt idx="8">
                  <c:v>0.69056693122412</c:v>
                </c:pt>
                <c:pt idx="9">
                  <c:v>0.623809978193352</c:v>
                </c:pt>
                <c:pt idx="10">
                  <c:v>0.567074260314121</c:v>
                </c:pt>
              </c:numCache>
            </c:numRef>
          </c:val>
          <c:smooth val="0"/>
        </c:ser>
        <c:dLbls>
          <c:showLegendKey val="0"/>
          <c:showVal val="0"/>
          <c:showCatName val="0"/>
          <c:showSerName val="0"/>
          <c:showPercent val="0"/>
          <c:showBubbleSize val="0"/>
        </c:dLbls>
        <c:marker val="1"/>
        <c:smooth val="0"/>
        <c:axId val="-2025114672"/>
        <c:axId val="1672575248"/>
      </c:lineChart>
      <c:catAx>
        <c:axId val="-2025114672"/>
        <c:scaling>
          <c:orientation val="minMax"/>
        </c:scaling>
        <c:delete val="0"/>
        <c:axPos val="b"/>
        <c:title>
          <c:tx>
            <c:rich>
              <a:bodyPr/>
              <a:lstStyle/>
              <a:p>
                <a:pPr>
                  <a:defRPr sz="1600" b="0">
                    <a:latin typeface="Calibri" charset="0"/>
                    <a:ea typeface="Calibri" charset="0"/>
                    <a:cs typeface="Calibri" charset="0"/>
                  </a:defRPr>
                </a:pPr>
                <a:r>
                  <a:rPr lang="en-US" sz="1600" b="0" dirty="0">
                    <a:latin typeface="Calibri" charset="0"/>
                    <a:ea typeface="Calibri" charset="0"/>
                    <a:cs typeface="Calibri" charset="0"/>
                  </a:rPr>
                  <a:t>Ratio of Pages Placed</a:t>
                </a:r>
                <a:r>
                  <a:rPr lang="en-US" sz="1600" b="0" baseline="0" dirty="0">
                    <a:latin typeface="Calibri" charset="0"/>
                    <a:ea typeface="Calibri" charset="0"/>
                    <a:cs typeface="Calibri" charset="0"/>
                  </a:rPr>
                  <a:t> in Graphics (G):CPU </a:t>
                </a:r>
                <a:r>
                  <a:rPr lang="en-US" sz="1600" b="0" baseline="0" dirty="0" smtClean="0">
                    <a:latin typeface="Calibri" charset="0"/>
                    <a:ea typeface="Calibri" charset="0"/>
                    <a:cs typeface="Calibri" charset="0"/>
                  </a:rPr>
                  <a:t>(C) Memory</a:t>
                </a:r>
                <a:endParaRPr lang="en-US" sz="1600" b="0" dirty="0">
                  <a:latin typeface="Calibri" charset="0"/>
                  <a:ea typeface="Calibri" charset="0"/>
                  <a:cs typeface="Calibri" charset="0"/>
                </a:endParaRPr>
              </a:p>
            </c:rich>
          </c:tx>
          <c:layout>
            <c:manualLayout>
              <c:xMode val="edge"/>
              <c:yMode val="edge"/>
              <c:x val="0.0769848298513603"/>
              <c:y val="0.800767341210661"/>
            </c:manualLayout>
          </c:layout>
          <c:overlay val="0"/>
        </c:title>
        <c:numFmt formatCode="General" sourceLinked="0"/>
        <c:majorTickMark val="out"/>
        <c:minorTickMark val="none"/>
        <c:tickLblPos val="nextTo"/>
        <c:txPr>
          <a:bodyPr/>
          <a:lstStyle/>
          <a:p>
            <a:pPr>
              <a:defRPr sz="1400">
                <a:latin typeface="Calibri" charset="0"/>
                <a:ea typeface="Calibri" charset="0"/>
                <a:cs typeface="Calibri" charset="0"/>
              </a:defRPr>
            </a:pPr>
            <a:endParaRPr lang="en-US"/>
          </a:p>
        </c:txPr>
        <c:crossAx val="1672575248"/>
        <c:crosses val="autoZero"/>
        <c:auto val="1"/>
        <c:lblAlgn val="ctr"/>
        <c:lblOffset val="100"/>
        <c:noMultiLvlLbl val="0"/>
      </c:catAx>
      <c:valAx>
        <c:axId val="1672575248"/>
        <c:scaling>
          <c:orientation val="minMax"/>
        </c:scaling>
        <c:delete val="0"/>
        <c:axPos val="l"/>
        <c:majorGridlines>
          <c:spPr>
            <a:ln w="3175">
              <a:prstDash val="sysDash"/>
            </a:ln>
          </c:spPr>
        </c:majorGridlines>
        <c:title>
          <c:tx>
            <c:rich>
              <a:bodyPr rot="-5400000" vert="horz"/>
              <a:lstStyle/>
              <a:p>
                <a:pPr>
                  <a:defRPr sz="1600" b="0">
                    <a:latin typeface="Calibri" charset="0"/>
                    <a:ea typeface="Calibri" charset="0"/>
                    <a:cs typeface="Calibri" charset="0"/>
                  </a:defRPr>
                </a:pPr>
                <a:r>
                  <a:rPr lang="en-US" sz="1600" b="0" baseline="0" smtClean="0">
                    <a:latin typeface="Calibri" charset="0"/>
                    <a:ea typeface="Calibri" charset="0"/>
                    <a:cs typeface="Calibri" charset="0"/>
                  </a:rPr>
                  <a:t>Throughput Relative </a:t>
                </a:r>
                <a:r>
                  <a:rPr lang="en-US" sz="1600" b="0" baseline="0" dirty="0" smtClean="0">
                    <a:latin typeface="Calibri" charset="0"/>
                    <a:ea typeface="Calibri" charset="0"/>
                    <a:cs typeface="Calibri" charset="0"/>
                  </a:rPr>
                  <a:t>to Interleave</a:t>
                </a:r>
                <a:endParaRPr lang="en-US" sz="1600" b="0" dirty="0">
                  <a:latin typeface="Calibri" charset="0"/>
                  <a:ea typeface="Calibri" charset="0"/>
                  <a:cs typeface="Calibri" charset="0"/>
                </a:endParaRPr>
              </a:p>
            </c:rich>
          </c:tx>
          <c:layout>
            <c:manualLayout>
              <c:xMode val="edge"/>
              <c:yMode val="edge"/>
              <c:x val="0.0650336407236566"/>
              <c:y val="0.0518615018936297"/>
            </c:manualLayout>
          </c:layout>
          <c:overlay val="0"/>
        </c:title>
        <c:numFmt formatCode="General" sourceLinked="1"/>
        <c:majorTickMark val="out"/>
        <c:minorTickMark val="none"/>
        <c:tickLblPos val="nextTo"/>
        <c:txPr>
          <a:bodyPr/>
          <a:lstStyle/>
          <a:p>
            <a:pPr>
              <a:defRPr sz="1400">
                <a:latin typeface="Calibri" charset="0"/>
                <a:ea typeface="Calibri" charset="0"/>
                <a:cs typeface="Calibri" charset="0"/>
              </a:defRPr>
            </a:pPr>
            <a:endParaRPr lang="en-US"/>
          </a:p>
        </c:txPr>
        <c:crossAx val="-2025114672"/>
        <c:crosses val="autoZero"/>
        <c:crossBetween val="between"/>
      </c:valAx>
    </c:plotArea>
    <c:legend>
      <c:legendPos val="t"/>
      <c:layout>
        <c:manualLayout>
          <c:xMode val="edge"/>
          <c:yMode val="edge"/>
          <c:x val="0.0775350706368638"/>
          <c:y val="0.015778177215517"/>
          <c:w val="0.794789209577923"/>
          <c:h val="0.078635205064124"/>
        </c:manualLayout>
      </c:layout>
      <c:overlay val="0"/>
      <c:txPr>
        <a:bodyPr/>
        <a:lstStyle/>
        <a:p>
          <a:pPr>
            <a:defRPr sz="1400"/>
          </a:pPr>
          <a:endParaRPr lang="en-US"/>
        </a:p>
      </c:txPr>
    </c:legend>
    <c:plotVisOnly val="1"/>
    <c:dispBlanksAs val="gap"/>
    <c:showDLblsOverMax val="0"/>
  </c:chart>
  <c:spPr>
    <a:ln>
      <a:noFill/>
    </a:ln>
  </c:spPr>
  <c:externalData r:id="rId2">
    <c:autoUpdate val="0"/>
  </c:externalData>
  <c:userShapes r:id="rId3"/>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7783500447898"/>
          <c:y val="0.108752887903381"/>
          <c:w val="0.609113155099673"/>
          <c:h val="0.503257261812885"/>
        </c:manualLayout>
      </c:layout>
      <c:lineChart>
        <c:grouping val="standard"/>
        <c:varyColors val="0"/>
        <c:ser>
          <c:idx val="0"/>
          <c:order val="0"/>
          <c:tx>
            <c:strRef>
              <c:f>'bw-aware'!$R$23</c:f>
              <c:strCache>
                <c:ptCount val="1"/>
                <c:pt idx="0">
                  <c:v>Average across General Purpose GPU Applications</c:v>
                </c:pt>
              </c:strCache>
            </c:strRef>
          </c:tx>
          <c:spPr>
            <a:ln w="76200"/>
            <a:effectLst/>
          </c:spPr>
          <c:marker>
            <c:spPr>
              <a:effectLst/>
            </c:spPr>
          </c:marker>
          <c:cat>
            <c:strRef>
              <c:f>'bw-aware'!$Q$24:$Q$34</c:f>
              <c:strCache>
                <c:ptCount val="11"/>
                <c:pt idx="0">
                  <c:v>100G-0C</c:v>
                </c:pt>
                <c:pt idx="1">
                  <c:v>90G-10C</c:v>
                </c:pt>
                <c:pt idx="2">
                  <c:v>80G-20C</c:v>
                </c:pt>
                <c:pt idx="3">
                  <c:v>70G-30C</c:v>
                </c:pt>
                <c:pt idx="4">
                  <c:v>60G-40C</c:v>
                </c:pt>
                <c:pt idx="5">
                  <c:v>50G-50C</c:v>
                </c:pt>
                <c:pt idx="6">
                  <c:v>40G-60C</c:v>
                </c:pt>
                <c:pt idx="7">
                  <c:v>30G-70C</c:v>
                </c:pt>
                <c:pt idx="8">
                  <c:v>20G-80C</c:v>
                </c:pt>
                <c:pt idx="9">
                  <c:v>10G-90C</c:v>
                </c:pt>
                <c:pt idx="10">
                  <c:v>0G-100C</c:v>
                </c:pt>
              </c:strCache>
            </c:strRef>
          </c:cat>
          <c:val>
            <c:numRef>
              <c:f>'bw-aware'!$R$24:$R$34</c:f>
              <c:numCache>
                <c:formatCode>General</c:formatCode>
                <c:ptCount val="11"/>
                <c:pt idx="0">
                  <c:v>1.126507351254526</c:v>
                </c:pt>
                <c:pt idx="1">
                  <c:v>1.207075315751007</c:v>
                </c:pt>
                <c:pt idx="2">
                  <c:v>1.286867306995657</c:v>
                </c:pt>
                <c:pt idx="3">
                  <c:v>1.334324737308934</c:v>
                </c:pt>
                <c:pt idx="4">
                  <c:v>1.148398481554248</c:v>
                </c:pt>
                <c:pt idx="5">
                  <c:v>1.0</c:v>
                </c:pt>
                <c:pt idx="6">
                  <c:v>0.869737447720878</c:v>
                </c:pt>
                <c:pt idx="7">
                  <c:v>0.771277600006169</c:v>
                </c:pt>
                <c:pt idx="8">
                  <c:v>0.69056693122412</c:v>
                </c:pt>
                <c:pt idx="9">
                  <c:v>0.623809978193352</c:v>
                </c:pt>
                <c:pt idx="10">
                  <c:v>0.567074260314121</c:v>
                </c:pt>
              </c:numCache>
            </c:numRef>
          </c:val>
          <c:smooth val="0"/>
        </c:ser>
        <c:dLbls>
          <c:showLegendKey val="0"/>
          <c:showVal val="0"/>
          <c:showCatName val="0"/>
          <c:showSerName val="0"/>
          <c:showPercent val="0"/>
          <c:showBubbleSize val="0"/>
        </c:dLbls>
        <c:marker val="1"/>
        <c:smooth val="0"/>
        <c:axId val="1733847456"/>
        <c:axId val="1723170736"/>
      </c:lineChart>
      <c:catAx>
        <c:axId val="1733847456"/>
        <c:scaling>
          <c:orientation val="minMax"/>
        </c:scaling>
        <c:delete val="0"/>
        <c:axPos val="b"/>
        <c:title>
          <c:tx>
            <c:rich>
              <a:bodyPr/>
              <a:lstStyle/>
              <a:p>
                <a:pPr>
                  <a:defRPr sz="1600" b="0">
                    <a:latin typeface="Calibri" charset="0"/>
                    <a:ea typeface="Calibri" charset="0"/>
                    <a:cs typeface="Calibri" charset="0"/>
                  </a:defRPr>
                </a:pPr>
                <a:r>
                  <a:rPr lang="en-US" sz="1600" b="0" dirty="0">
                    <a:latin typeface="Calibri" charset="0"/>
                    <a:ea typeface="Calibri" charset="0"/>
                    <a:cs typeface="Calibri" charset="0"/>
                  </a:rPr>
                  <a:t>Ratio of Pages Placed</a:t>
                </a:r>
                <a:r>
                  <a:rPr lang="en-US" sz="1600" b="0" baseline="0" dirty="0">
                    <a:latin typeface="Calibri" charset="0"/>
                    <a:ea typeface="Calibri" charset="0"/>
                    <a:cs typeface="Calibri" charset="0"/>
                  </a:rPr>
                  <a:t> in Graphics (G):CPU </a:t>
                </a:r>
                <a:r>
                  <a:rPr lang="en-US" sz="1600" b="0" baseline="0" dirty="0" smtClean="0">
                    <a:latin typeface="Calibri" charset="0"/>
                    <a:ea typeface="Calibri" charset="0"/>
                    <a:cs typeface="Calibri" charset="0"/>
                  </a:rPr>
                  <a:t>(C) Memory</a:t>
                </a:r>
                <a:endParaRPr lang="en-US" sz="1600" b="0" dirty="0">
                  <a:latin typeface="Calibri" charset="0"/>
                  <a:ea typeface="Calibri" charset="0"/>
                  <a:cs typeface="Calibri" charset="0"/>
                </a:endParaRPr>
              </a:p>
            </c:rich>
          </c:tx>
          <c:layout>
            <c:manualLayout>
              <c:xMode val="edge"/>
              <c:yMode val="edge"/>
              <c:x val="0.0769848298513603"/>
              <c:y val="0.800767341210661"/>
            </c:manualLayout>
          </c:layout>
          <c:overlay val="0"/>
        </c:title>
        <c:numFmt formatCode="General" sourceLinked="0"/>
        <c:majorTickMark val="out"/>
        <c:minorTickMark val="none"/>
        <c:tickLblPos val="nextTo"/>
        <c:txPr>
          <a:bodyPr/>
          <a:lstStyle/>
          <a:p>
            <a:pPr>
              <a:defRPr sz="1400">
                <a:latin typeface="Calibri" charset="0"/>
                <a:ea typeface="Calibri" charset="0"/>
                <a:cs typeface="Calibri" charset="0"/>
              </a:defRPr>
            </a:pPr>
            <a:endParaRPr lang="en-US"/>
          </a:p>
        </c:txPr>
        <c:crossAx val="1723170736"/>
        <c:crosses val="autoZero"/>
        <c:auto val="1"/>
        <c:lblAlgn val="ctr"/>
        <c:lblOffset val="100"/>
        <c:noMultiLvlLbl val="0"/>
      </c:catAx>
      <c:valAx>
        <c:axId val="1723170736"/>
        <c:scaling>
          <c:orientation val="minMax"/>
        </c:scaling>
        <c:delete val="0"/>
        <c:axPos val="l"/>
        <c:majorGridlines>
          <c:spPr>
            <a:ln w="3175">
              <a:prstDash val="sysDash"/>
            </a:ln>
          </c:spPr>
        </c:majorGridlines>
        <c:title>
          <c:tx>
            <c:rich>
              <a:bodyPr rot="-5400000" vert="horz"/>
              <a:lstStyle/>
              <a:p>
                <a:pPr>
                  <a:defRPr sz="1600" b="0">
                    <a:latin typeface="Calibri" charset="0"/>
                    <a:ea typeface="Calibri" charset="0"/>
                    <a:cs typeface="Calibri" charset="0"/>
                  </a:defRPr>
                </a:pPr>
                <a:r>
                  <a:rPr lang="en-US" sz="1600" b="0" baseline="0" smtClean="0">
                    <a:latin typeface="Calibri" charset="0"/>
                    <a:ea typeface="Calibri" charset="0"/>
                    <a:cs typeface="Calibri" charset="0"/>
                  </a:rPr>
                  <a:t>Throughput Relative </a:t>
                </a:r>
                <a:r>
                  <a:rPr lang="en-US" sz="1600" b="0" baseline="0" dirty="0" smtClean="0">
                    <a:latin typeface="Calibri" charset="0"/>
                    <a:ea typeface="Calibri" charset="0"/>
                    <a:cs typeface="Calibri" charset="0"/>
                  </a:rPr>
                  <a:t>to Interleave</a:t>
                </a:r>
                <a:endParaRPr lang="en-US" sz="1600" b="0" dirty="0">
                  <a:latin typeface="Calibri" charset="0"/>
                  <a:ea typeface="Calibri" charset="0"/>
                  <a:cs typeface="Calibri" charset="0"/>
                </a:endParaRPr>
              </a:p>
            </c:rich>
          </c:tx>
          <c:layout>
            <c:manualLayout>
              <c:xMode val="edge"/>
              <c:yMode val="edge"/>
              <c:x val="0.0650336407236566"/>
              <c:y val="0.0518615018936297"/>
            </c:manualLayout>
          </c:layout>
          <c:overlay val="0"/>
        </c:title>
        <c:numFmt formatCode="General" sourceLinked="1"/>
        <c:majorTickMark val="out"/>
        <c:minorTickMark val="none"/>
        <c:tickLblPos val="nextTo"/>
        <c:txPr>
          <a:bodyPr/>
          <a:lstStyle/>
          <a:p>
            <a:pPr>
              <a:defRPr sz="1400">
                <a:latin typeface="Calibri" charset="0"/>
                <a:ea typeface="Calibri" charset="0"/>
                <a:cs typeface="Calibri" charset="0"/>
              </a:defRPr>
            </a:pPr>
            <a:endParaRPr lang="en-US"/>
          </a:p>
        </c:txPr>
        <c:crossAx val="1733847456"/>
        <c:crosses val="autoZero"/>
        <c:crossBetween val="between"/>
      </c:valAx>
    </c:plotArea>
    <c:legend>
      <c:legendPos val="t"/>
      <c:layout>
        <c:manualLayout>
          <c:xMode val="edge"/>
          <c:yMode val="edge"/>
          <c:x val="0.0775350706368638"/>
          <c:y val="0.015778177215517"/>
          <c:w val="0.794789209577923"/>
          <c:h val="0.078635205064124"/>
        </c:manualLayout>
      </c:layout>
      <c:overlay val="0"/>
      <c:txPr>
        <a:bodyPr/>
        <a:lstStyle/>
        <a:p>
          <a:pPr>
            <a:defRPr sz="1400"/>
          </a:pPr>
          <a:endParaRPr lang="en-US"/>
        </a:p>
      </c:txPr>
    </c:legend>
    <c:plotVisOnly val="1"/>
    <c:dispBlanksAs val="gap"/>
    <c:showDLblsOverMax val="0"/>
  </c:chart>
  <c:spPr>
    <a:ln>
      <a:noFill/>
    </a:ln>
  </c:spPr>
  <c:externalData r:id="rId2">
    <c:autoUpdate val="0"/>
  </c:externalData>
  <c:userShapes r:id="rId3"/>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882407139297"/>
          <c:y val="0.0387657284968289"/>
          <c:w val="0.852980199978582"/>
          <c:h val="0.620108967309807"/>
        </c:manualLayout>
      </c:layout>
      <c:barChart>
        <c:barDir val="col"/>
        <c:grouping val="clustered"/>
        <c:varyColors val="0"/>
        <c:ser>
          <c:idx val="0"/>
          <c:order val="0"/>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Sheet1!$B$7:$E$7</c:f>
              <c:strCache>
                <c:ptCount val="4"/>
                <c:pt idx="0">
                  <c:v>Naive Selective Caching</c:v>
                </c:pt>
                <c:pt idx="1">
                  <c:v>L1L2-MSHR Coalescing</c:v>
                </c:pt>
                <c:pt idx="2">
                  <c:v>512KB-Client Cache</c:v>
                </c:pt>
                <c:pt idx="3">
                  <c:v>Variable size transfers</c:v>
                </c:pt>
              </c:strCache>
            </c:strRef>
          </c:cat>
          <c:val>
            <c:numRef>
              <c:f>Sheet1!$B$8:$E$8</c:f>
              <c:numCache>
                <c:formatCode>General</c:formatCode>
                <c:ptCount val="4"/>
                <c:pt idx="0">
                  <c:v>0.42</c:v>
                </c:pt>
                <c:pt idx="1">
                  <c:v>0.799</c:v>
                </c:pt>
                <c:pt idx="2">
                  <c:v>0.8977</c:v>
                </c:pt>
                <c:pt idx="3">
                  <c:v>0.927</c:v>
                </c:pt>
              </c:numCache>
            </c:numRef>
          </c:val>
        </c:ser>
        <c:dLbls>
          <c:showLegendKey val="0"/>
          <c:showVal val="0"/>
          <c:showCatName val="0"/>
          <c:showSerName val="0"/>
          <c:showPercent val="0"/>
          <c:showBubbleSize val="0"/>
        </c:dLbls>
        <c:gapWidth val="100"/>
        <c:overlap val="-27"/>
        <c:axId val="1709557648"/>
        <c:axId val="1721357360"/>
      </c:barChart>
      <c:catAx>
        <c:axId val="1709557648"/>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721357360"/>
        <c:crosses val="autoZero"/>
        <c:auto val="1"/>
        <c:lblAlgn val="ctr"/>
        <c:lblOffset val="100"/>
        <c:noMultiLvlLbl val="0"/>
      </c:catAx>
      <c:valAx>
        <c:axId val="17213573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sz="2000" b="1" dirty="0">
                    <a:solidFill>
                      <a:schemeClr val="tx1"/>
                    </a:solidFill>
                  </a:rPr>
                  <a:t>Performance</a:t>
                </a:r>
                <a:r>
                  <a:rPr lang="en-US" sz="2000" b="1" baseline="0" dirty="0">
                    <a:solidFill>
                      <a:schemeClr val="tx1"/>
                    </a:solidFill>
                  </a:rPr>
                  <a:t> </a:t>
                </a:r>
                <a:r>
                  <a:rPr lang="en-US" sz="2000" b="1" baseline="0" dirty="0" err="1">
                    <a:solidFill>
                      <a:schemeClr val="tx1"/>
                    </a:solidFill>
                  </a:rPr>
                  <a:t>wrt</a:t>
                </a:r>
                <a:r>
                  <a:rPr lang="en-US" sz="2000" b="1" baseline="0" dirty="0">
                    <a:solidFill>
                      <a:schemeClr val="tx1"/>
                    </a:solidFill>
                  </a:rPr>
                  <a:t> </a:t>
                </a:r>
                <a:r>
                  <a:rPr lang="en-US" sz="2000" b="1" baseline="0" dirty="0" smtClean="0">
                    <a:solidFill>
                      <a:schemeClr val="tx1"/>
                    </a:solidFill>
                  </a:rPr>
                  <a:t>HW CC</a:t>
                </a:r>
                <a:endParaRPr lang="en-US" sz="2000" b="1" dirty="0">
                  <a:solidFill>
                    <a:schemeClr val="tx1"/>
                  </a:solidFill>
                </a:endParaRPr>
              </a:p>
            </c:rich>
          </c:tx>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709557648"/>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882407139297"/>
          <c:y val="0.0387657284968289"/>
          <c:w val="0.852980199978582"/>
          <c:h val="0.620108967309807"/>
        </c:manualLayout>
      </c:layout>
      <c:barChart>
        <c:barDir val="col"/>
        <c:grouping val="clustered"/>
        <c:varyColors val="0"/>
        <c:ser>
          <c:idx val="0"/>
          <c:order val="0"/>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Sheet1!$B$7:$E$7</c:f>
              <c:strCache>
                <c:ptCount val="4"/>
                <c:pt idx="0">
                  <c:v>Naive Selective Caching</c:v>
                </c:pt>
                <c:pt idx="1">
                  <c:v>L1L2-MSHR Coalescing</c:v>
                </c:pt>
                <c:pt idx="2">
                  <c:v>512KB-Client Cache</c:v>
                </c:pt>
                <c:pt idx="3">
                  <c:v>Variable size transfers</c:v>
                </c:pt>
              </c:strCache>
            </c:strRef>
          </c:cat>
          <c:val>
            <c:numRef>
              <c:f>Sheet1!$B$8:$E$8</c:f>
              <c:numCache>
                <c:formatCode>General</c:formatCode>
                <c:ptCount val="4"/>
                <c:pt idx="0">
                  <c:v>0.42</c:v>
                </c:pt>
                <c:pt idx="1">
                  <c:v>0.799</c:v>
                </c:pt>
                <c:pt idx="2">
                  <c:v>0.8977</c:v>
                </c:pt>
                <c:pt idx="3">
                  <c:v>0.927</c:v>
                </c:pt>
              </c:numCache>
            </c:numRef>
          </c:val>
        </c:ser>
        <c:dLbls>
          <c:showLegendKey val="0"/>
          <c:showVal val="0"/>
          <c:showCatName val="0"/>
          <c:showSerName val="0"/>
          <c:showPercent val="0"/>
          <c:showBubbleSize val="0"/>
        </c:dLbls>
        <c:gapWidth val="100"/>
        <c:overlap val="-27"/>
        <c:axId val="1671394912"/>
        <c:axId val="1954829776"/>
      </c:barChart>
      <c:catAx>
        <c:axId val="1671394912"/>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954829776"/>
        <c:crosses val="autoZero"/>
        <c:auto val="1"/>
        <c:lblAlgn val="ctr"/>
        <c:lblOffset val="100"/>
        <c:noMultiLvlLbl val="0"/>
      </c:catAx>
      <c:valAx>
        <c:axId val="19548297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sz="2000" b="1" dirty="0">
                    <a:solidFill>
                      <a:schemeClr val="tx1"/>
                    </a:solidFill>
                  </a:rPr>
                  <a:t>Performance</a:t>
                </a:r>
                <a:r>
                  <a:rPr lang="en-US" sz="2000" b="1" baseline="0" dirty="0">
                    <a:solidFill>
                      <a:schemeClr val="tx1"/>
                    </a:solidFill>
                  </a:rPr>
                  <a:t> </a:t>
                </a:r>
                <a:r>
                  <a:rPr lang="en-US" sz="2000" b="1" baseline="0" dirty="0" err="1">
                    <a:solidFill>
                      <a:schemeClr val="tx1"/>
                    </a:solidFill>
                  </a:rPr>
                  <a:t>wrt</a:t>
                </a:r>
                <a:r>
                  <a:rPr lang="en-US" sz="2000" b="1" baseline="0" dirty="0">
                    <a:solidFill>
                      <a:schemeClr val="tx1"/>
                    </a:solidFill>
                  </a:rPr>
                  <a:t> </a:t>
                </a:r>
                <a:r>
                  <a:rPr lang="en-US" sz="2000" b="1" baseline="0" dirty="0" smtClean="0">
                    <a:solidFill>
                      <a:schemeClr val="tx1"/>
                    </a:solidFill>
                  </a:rPr>
                  <a:t>HW CC</a:t>
                </a:r>
                <a:endParaRPr lang="en-US" sz="2000" b="1" dirty="0">
                  <a:solidFill>
                    <a:schemeClr val="tx1"/>
                  </a:solidFill>
                </a:endParaRPr>
              </a:p>
            </c:rich>
          </c:tx>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671394912"/>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7783515696901"/>
          <c:y val="0.258532539904328"/>
          <c:w val="0.789364204474441"/>
          <c:h val="0.407911557392546"/>
        </c:manualLayout>
      </c:layout>
      <c:lineChart>
        <c:grouping val="standard"/>
        <c:varyColors val="0"/>
        <c:ser>
          <c:idx val="0"/>
          <c:order val="0"/>
          <c:tx>
            <c:strRef>
              <c:f>'bw-lat-sense'!$AN$68</c:f>
              <c:strCache>
                <c:ptCount val="1"/>
                <c:pt idx="0">
                  <c:v>Average across General Purpose GPU apps</c:v>
                </c:pt>
              </c:strCache>
            </c:strRef>
          </c:tx>
          <c:spPr>
            <a:ln w="63500"/>
            <a:effectLst/>
          </c:spPr>
          <c:marker>
            <c:spPr>
              <a:effectLst/>
            </c:spPr>
          </c:marker>
          <c:cat>
            <c:numRef>
              <c:f>'bw-lat-sense'!$AM$69:$AM$79</c:f>
              <c:numCache>
                <c:formatCode>General</c:formatCode>
                <c:ptCount val="11"/>
                <c:pt idx="0">
                  <c:v>1.0</c:v>
                </c:pt>
                <c:pt idx="1">
                  <c:v>20.0</c:v>
                </c:pt>
                <c:pt idx="2">
                  <c:v>40.0</c:v>
                </c:pt>
                <c:pt idx="3">
                  <c:v>60.0</c:v>
                </c:pt>
                <c:pt idx="4">
                  <c:v>80.0</c:v>
                </c:pt>
                <c:pt idx="5">
                  <c:v>100.0</c:v>
                </c:pt>
                <c:pt idx="6">
                  <c:v>120.0</c:v>
                </c:pt>
                <c:pt idx="7">
                  <c:v>140.0</c:v>
                </c:pt>
                <c:pt idx="8">
                  <c:v>160.0</c:v>
                </c:pt>
                <c:pt idx="9">
                  <c:v>180.0</c:v>
                </c:pt>
                <c:pt idx="10">
                  <c:v>200.0</c:v>
                </c:pt>
              </c:numCache>
            </c:numRef>
          </c:cat>
          <c:val>
            <c:numRef>
              <c:f>'bw-lat-sense'!$AN$69:$AN$79</c:f>
              <c:numCache>
                <c:formatCode>General</c:formatCode>
                <c:ptCount val="11"/>
                <c:pt idx="0">
                  <c:v>1.027869912851864</c:v>
                </c:pt>
                <c:pt idx="1">
                  <c:v>1.022860064530101</c:v>
                </c:pt>
                <c:pt idx="2">
                  <c:v>1.02049286051018</c:v>
                </c:pt>
                <c:pt idx="3">
                  <c:v>1.010859061944542</c:v>
                </c:pt>
                <c:pt idx="4">
                  <c:v>1.006647502861988</c:v>
                </c:pt>
                <c:pt idx="5">
                  <c:v>1.0</c:v>
                </c:pt>
                <c:pt idx="6">
                  <c:v>0.995338028155869</c:v>
                </c:pt>
                <c:pt idx="7">
                  <c:v>0.989727504599872</c:v>
                </c:pt>
                <c:pt idx="8">
                  <c:v>0.983378038454422</c:v>
                </c:pt>
                <c:pt idx="9">
                  <c:v>0.975518374496081</c:v>
                </c:pt>
                <c:pt idx="10">
                  <c:v>0.971566684443344</c:v>
                </c:pt>
              </c:numCache>
            </c:numRef>
          </c:val>
          <c:smooth val="0"/>
        </c:ser>
        <c:dLbls>
          <c:showLegendKey val="0"/>
          <c:showVal val="0"/>
          <c:showCatName val="0"/>
          <c:showSerName val="0"/>
          <c:showPercent val="0"/>
          <c:showBubbleSize val="0"/>
        </c:dLbls>
        <c:marker val="1"/>
        <c:smooth val="0"/>
        <c:axId val="2134828080"/>
        <c:axId val="2142733920"/>
      </c:lineChart>
      <c:catAx>
        <c:axId val="2134828080"/>
        <c:scaling>
          <c:orientation val="minMax"/>
        </c:scaling>
        <c:delete val="0"/>
        <c:axPos val="b"/>
        <c:title>
          <c:tx>
            <c:rich>
              <a:bodyPr/>
              <a:lstStyle/>
              <a:p>
                <a:pPr>
                  <a:defRPr sz="2400" b="0"/>
                </a:pPr>
                <a:r>
                  <a:rPr lang="en-US" sz="2200" b="0" dirty="0"/>
                  <a:t>Memory Latency</a:t>
                </a:r>
                <a:r>
                  <a:rPr lang="en-US" sz="2200" b="0" baseline="0" dirty="0"/>
                  <a:t> (GPU cycles)</a:t>
                </a:r>
                <a:endParaRPr lang="en-US" sz="2200" b="0" dirty="0"/>
              </a:p>
            </c:rich>
          </c:tx>
          <c:layout>
            <c:manualLayout>
              <c:xMode val="edge"/>
              <c:yMode val="edge"/>
              <c:x val="0.331608244400922"/>
              <c:y val="0.894114625016135"/>
            </c:manualLayout>
          </c:layout>
          <c:overlay val="0"/>
        </c:title>
        <c:numFmt formatCode="General" sourceLinked="0"/>
        <c:majorTickMark val="out"/>
        <c:minorTickMark val="none"/>
        <c:tickLblPos val="nextTo"/>
        <c:txPr>
          <a:bodyPr/>
          <a:lstStyle/>
          <a:p>
            <a:pPr>
              <a:defRPr sz="1800" b="0"/>
            </a:pPr>
            <a:endParaRPr lang="en-US"/>
          </a:p>
        </c:txPr>
        <c:crossAx val="2142733920"/>
        <c:crosses val="autoZero"/>
        <c:auto val="1"/>
        <c:lblAlgn val="ctr"/>
        <c:lblOffset val="100"/>
        <c:noMultiLvlLbl val="0"/>
      </c:catAx>
      <c:valAx>
        <c:axId val="2142733920"/>
        <c:scaling>
          <c:orientation val="minMax"/>
          <c:min val="0.0"/>
        </c:scaling>
        <c:delete val="0"/>
        <c:axPos val="l"/>
        <c:majorGridlines/>
        <c:title>
          <c:tx>
            <c:rich>
              <a:bodyPr rot="-5400000" vert="horz"/>
              <a:lstStyle/>
              <a:p>
                <a:pPr>
                  <a:defRPr sz="2400" b="0"/>
                </a:pPr>
                <a:r>
                  <a:rPr lang="en-US" sz="2200" b="0" dirty="0" smtClean="0"/>
                  <a:t>Throughput</a:t>
                </a:r>
                <a:endParaRPr lang="en-US" sz="2200" b="0" dirty="0"/>
              </a:p>
            </c:rich>
          </c:tx>
          <c:layout>
            <c:manualLayout>
              <c:xMode val="edge"/>
              <c:yMode val="edge"/>
              <c:x val="0.0337362271340448"/>
              <c:y val="0.152511322993859"/>
            </c:manualLayout>
          </c:layout>
          <c:overlay val="0"/>
        </c:title>
        <c:numFmt formatCode="General" sourceLinked="1"/>
        <c:majorTickMark val="out"/>
        <c:minorTickMark val="none"/>
        <c:tickLblPos val="nextTo"/>
        <c:txPr>
          <a:bodyPr/>
          <a:lstStyle/>
          <a:p>
            <a:pPr>
              <a:defRPr sz="2000"/>
            </a:pPr>
            <a:endParaRPr lang="en-US"/>
          </a:p>
        </c:txPr>
        <c:crossAx val="2134828080"/>
        <c:crosses val="autoZero"/>
        <c:crossBetween val="between"/>
      </c:valAx>
    </c:plotArea>
    <c:plotVisOnly val="1"/>
    <c:dispBlanksAs val="gap"/>
    <c:showDLblsOverMax val="0"/>
  </c:chart>
  <c:spPr>
    <a:ln>
      <a:noFill/>
    </a:ln>
  </c:sp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17354758878186"/>
          <c:y val="0.0553082205922432"/>
          <c:w val="0.747794886560091"/>
          <c:h val="0.711034567379786"/>
        </c:manualLayout>
      </c:layout>
      <c:barChart>
        <c:barDir val="col"/>
        <c:grouping val="clustered"/>
        <c:varyColors val="0"/>
        <c:ser>
          <c:idx val="0"/>
          <c:order val="0"/>
          <c:tx>
            <c:strRef>
              <c:f>'bw-aware'!$R$39</c:f>
              <c:strCache>
                <c:ptCount val="1"/>
                <c:pt idx="0">
                  <c:v>Average across General Purpose GPU Applications</c:v>
                </c:pt>
              </c:strCache>
            </c:strRef>
          </c:tx>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'bw-aware'!$Q$40:$Q$42</c:f>
              <c:strCache>
                <c:ptCount val="3"/>
                <c:pt idx="0">
                  <c:v>Local placement</c:v>
                </c:pt>
                <c:pt idx="1">
                  <c:v>Interleave placement</c:v>
                </c:pt>
                <c:pt idx="2">
                  <c:v>BW-AWARE placement</c:v>
                </c:pt>
              </c:strCache>
            </c:strRef>
          </c:cat>
          <c:val>
            <c:numRef>
              <c:f>'bw-aware'!$R$40:$R$42</c:f>
              <c:numCache>
                <c:formatCode>General</c:formatCode>
                <c:ptCount val="3"/>
                <c:pt idx="0">
                  <c:v>1.0</c:v>
                </c:pt>
                <c:pt idx="1">
                  <c:v>0.892857142857143</c:v>
                </c:pt>
                <c:pt idx="2">
                  <c:v>1.196428571428571</c:v>
                </c:pt>
              </c:numCache>
            </c:numRef>
          </c:val>
        </c:ser>
        <c:dLbls>
          <c:showLegendKey val="0"/>
          <c:showVal val="0"/>
          <c:showCatName val="0"/>
          <c:showSerName val="0"/>
          <c:showPercent val="0"/>
          <c:showBubbleSize val="0"/>
        </c:dLbls>
        <c:gapWidth val="219"/>
        <c:overlap val="-27"/>
        <c:axId val="1660365520"/>
        <c:axId val="-1914775792"/>
      </c:barChart>
      <c:catAx>
        <c:axId val="1660365520"/>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914775792"/>
        <c:crosses val="autoZero"/>
        <c:auto val="1"/>
        <c:lblAlgn val="ctr"/>
        <c:lblOffset val="100"/>
        <c:noMultiLvlLbl val="0"/>
      </c:catAx>
      <c:valAx>
        <c:axId val="-1914775792"/>
        <c:scaling>
          <c:orientation val="minMax"/>
          <c:max val="1.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solidFill>
                    <a:latin typeface="Calibri" charset="0"/>
                    <a:ea typeface="Calibri" charset="0"/>
                    <a:cs typeface="Calibri" charset="0"/>
                  </a:defRPr>
                </a:pPr>
                <a:r>
                  <a:rPr lang="en-US" sz="1800">
                    <a:latin typeface="Calibri" charset="0"/>
                    <a:ea typeface="Calibri" charset="0"/>
                    <a:cs typeface="Calibri" charset="0"/>
                  </a:rPr>
                  <a:t>Throughput</a:t>
                </a:r>
                <a:r>
                  <a:rPr lang="en-US" sz="1800" baseline="0">
                    <a:latin typeface="Calibri" charset="0"/>
                    <a:ea typeface="Calibri" charset="0"/>
                    <a:cs typeface="Calibri" charset="0"/>
                  </a:rPr>
                  <a:t> Normalized</a:t>
                </a:r>
                <a:endParaRPr lang="en-US" sz="1800">
                  <a:latin typeface="Calibri" charset="0"/>
                  <a:ea typeface="Calibri" charset="0"/>
                  <a:cs typeface="Calibri" charset="0"/>
                </a:endParaRPr>
              </a:p>
            </c:rich>
          </c:tx>
          <c:layout>
            <c:manualLayout>
              <c:xMode val="edge"/>
              <c:yMode val="edge"/>
              <c:x val="0.0321695580569756"/>
              <c:y val="0.0703877223802518"/>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solidFill>
                  <a:latin typeface="Calibri" charset="0"/>
                  <a:ea typeface="Calibri" charset="0"/>
                  <a:cs typeface="Calibri" charset="0"/>
                </a:defRPr>
              </a:pPr>
              <a:endParaRPr lang="en-US"/>
            </a:p>
          </c:txPr>
        </c:title>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660365520"/>
        <c:crosses val="autoZero"/>
        <c:crossBetween val="between"/>
        <c:majorUnit val="0.2"/>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60399532388485"/>
          <c:y val="0.0619561622032655"/>
          <c:w val="0.790789820176286"/>
          <c:h val="0.720187710623672"/>
        </c:manualLayout>
      </c:layout>
      <c:barChart>
        <c:barDir val="col"/>
        <c:grouping val="clustered"/>
        <c:varyColors val="0"/>
        <c:ser>
          <c:idx val="0"/>
          <c:order val="0"/>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rgbClr val="5B9BD5">
                  <a:lumMod val="60000"/>
                  <a:lumOff val="40000"/>
                </a:srgbClr>
              </a:solidFill>
              <a:ln>
                <a:solidFill>
                  <a:schemeClr val="tx2">
                    <a:lumMod val="75000"/>
                  </a:schemeClr>
                </a:solidFill>
              </a:ln>
              <a:effectLst/>
            </c:spPr>
          </c:dPt>
          <c:dPt>
            <c:idx val="2"/>
            <c:invertIfNegative val="0"/>
            <c:bubble3D val="0"/>
            <c:spPr>
              <a:solidFill>
                <a:srgbClr val="5B9BD5">
                  <a:lumMod val="50000"/>
                </a:srgb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Sheet1!$I$7:$K$7</c:f>
              <c:strCache>
                <c:ptCount val="3"/>
                <c:pt idx="0">
                  <c:v>Local Placement</c:v>
                </c:pt>
                <c:pt idx="1">
                  <c:v>BW-AWARE w/ HW Cache Coherence</c:v>
                </c:pt>
                <c:pt idx="2">
                  <c:v>BW-AWARE w/ Selective GPU Caching</c:v>
                </c:pt>
              </c:strCache>
            </c:strRef>
          </c:cat>
          <c:val>
            <c:numRef>
              <c:f>Sheet1!$I$8:$K$8</c:f>
              <c:numCache>
                <c:formatCode>General</c:formatCode>
                <c:ptCount val="3"/>
                <c:pt idx="0">
                  <c:v>1.0</c:v>
                </c:pt>
                <c:pt idx="1">
                  <c:v>1.2</c:v>
                </c:pt>
                <c:pt idx="2">
                  <c:v>1.116</c:v>
                </c:pt>
              </c:numCache>
            </c:numRef>
          </c:val>
        </c:ser>
        <c:dLbls>
          <c:showLegendKey val="0"/>
          <c:showVal val="0"/>
          <c:showCatName val="0"/>
          <c:showSerName val="0"/>
          <c:showPercent val="0"/>
          <c:showBubbleSize val="0"/>
        </c:dLbls>
        <c:gapWidth val="219"/>
        <c:overlap val="-27"/>
        <c:axId val="-1914516208"/>
        <c:axId val="2145954240"/>
      </c:barChart>
      <c:catAx>
        <c:axId val="-1914516208"/>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Calibri" charset="0"/>
                <a:ea typeface="Calibri" charset="0"/>
                <a:cs typeface="Calibri" charset="0"/>
              </a:defRPr>
            </a:pPr>
            <a:endParaRPr lang="en-US"/>
          </a:p>
        </c:txPr>
        <c:crossAx val="2145954240"/>
        <c:crosses val="autoZero"/>
        <c:auto val="1"/>
        <c:lblAlgn val="ctr"/>
        <c:lblOffset val="100"/>
        <c:noMultiLvlLbl val="0"/>
      </c:catAx>
      <c:valAx>
        <c:axId val="2145954240"/>
        <c:scaling>
          <c:orientation val="minMax"/>
          <c:max val="1.2"/>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dirty="0" smtClean="0"/>
                  <a:t>Throughput</a:t>
                </a:r>
                <a:r>
                  <a:rPr lang="en-US" baseline="0" dirty="0" smtClean="0"/>
                  <a:t> Normalized</a:t>
                </a:r>
                <a:endParaRPr lang="en-US" dirty="0"/>
              </a:p>
            </c:rich>
          </c:tx>
          <c:layout>
            <c:manualLayout>
              <c:xMode val="edge"/>
              <c:yMode val="edge"/>
              <c:x val="0.0253500266474689"/>
              <c:y val="0.0619561622032655"/>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1914516208"/>
        <c:crosses val="autoZero"/>
        <c:crossBetween val="between"/>
        <c:majorUnit val="0.2"/>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7783515696901"/>
          <c:y val="0.173562828517005"/>
          <c:w val="0.789364204474441"/>
          <c:h val="0.611206637401906"/>
        </c:manualLayout>
      </c:layout>
      <c:lineChart>
        <c:grouping val="standard"/>
        <c:varyColors val="0"/>
        <c:ser>
          <c:idx val="0"/>
          <c:order val="0"/>
          <c:tx>
            <c:strRef>
              <c:f>'Accessed bit'!$D$5</c:f>
              <c:strCache>
                <c:ptCount val="1"/>
                <c:pt idx="0">
                  <c:v>Redis</c:v>
                </c:pt>
              </c:strCache>
            </c:strRef>
          </c:tx>
          <c:spPr>
            <a:effectLst/>
          </c:spPr>
          <c:marker>
            <c:spPr>
              <a:effectLst/>
            </c:spPr>
          </c:marker>
          <c:cat>
            <c:numRef>
              <c:f>'Accessed bit'!$C$6:$C$11</c:f>
              <c:numCache>
                <c:formatCode>General</c:formatCode>
                <c:ptCount val="6"/>
                <c:pt idx="0">
                  <c:v>1.0</c:v>
                </c:pt>
                <c:pt idx="1">
                  <c:v>2.0</c:v>
                </c:pt>
                <c:pt idx="2">
                  <c:v>5.0</c:v>
                </c:pt>
                <c:pt idx="3">
                  <c:v>7.0</c:v>
                </c:pt>
                <c:pt idx="4">
                  <c:v>10.0</c:v>
                </c:pt>
                <c:pt idx="5">
                  <c:v>20.0</c:v>
                </c:pt>
              </c:numCache>
            </c:numRef>
          </c:cat>
          <c:val>
            <c:numRef>
              <c:f>'Accessed bit'!$D$6:$D$11</c:f>
              <c:numCache>
                <c:formatCode>General</c:formatCode>
                <c:ptCount val="6"/>
                <c:pt idx="0">
                  <c:v>31.0</c:v>
                </c:pt>
                <c:pt idx="1">
                  <c:v>23.0</c:v>
                </c:pt>
                <c:pt idx="2">
                  <c:v>10.0</c:v>
                </c:pt>
                <c:pt idx="3">
                  <c:v>4.0</c:v>
                </c:pt>
                <c:pt idx="4">
                  <c:v>0.95</c:v>
                </c:pt>
                <c:pt idx="5">
                  <c:v>0.94</c:v>
                </c:pt>
              </c:numCache>
            </c:numRef>
          </c:val>
          <c:smooth val="0"/>
        </c:ser>
        <c:dLbls>
          <c:showLegendKey val="0"/>
          <c:showVal val="0"/>
          <c:showCatName val="0"/>
          <c:showSerName val="0"/>
          <c:showPercent val="0"/>
          <c:showBubbleSize val="0"/>
        </c:dLbls>
        <c:marker val="1"/>
        <c:smooth val="0"/>
        <c:axId val="1734535680"/>
        <c:axId val="1727116784"/>
      </c:lineChart>
      <c:catAx>
        <c:axId val="1734535680"/>
        <c:scaling>
          <c:orientation val="minMax"/>
        </c:scaling>
        <c:delete val="0"/>
        <c:axPos val="b"/>
        <c:title>
          <c:tx>
            <c:rich>
              <a:bodyPr/>
              <a:lstStyle/>
              <a:p>
                <a:pPr>
                  <a:defRPr sz="2000">
                    <a:latin typeface="Calibri" charset="0"/>
                    <a:ea typeface="Calibri" charset="0"/>
                    <a:cs typeface="Calibri" charset="0"/>
                  </a:defRPr>
                </a:pPr>
                <a:r>
                  <a:rPr lang="en-US" sz="2000">
                    <a:latin typeface="Calibri" charset="0"/>
                    <a:ea typeface="Calibri" charset="0"/>
                    <a:cs typeface="Calibri" charset="0"/>
                  </a:rPr>
                  <a:t>Scan</a:t>
                </a:r>
                <a:r>
                  <a:rPr lang="en-US" sz="2000" baseline="0">
                    <a:latin typeface="Calibri" charset="0"/>
                    <a:ea typeface="Calibri" charset="0"/>
                    <a:cs typeface="Calibri" charset="0"/>
                  </a:rPr>
                  <a:t> interval for "Accessed" bit (sec)</a:t>
                </a:r>
                <a:endParaRPr lang="en-US" sz="2000">
                  <a:latin typeface="Calibri" charset="0"/>
                  <a:ea typeface="Calibri" charset="0"/>
                  <a:cs typeface="Calibri" charset="0"/>
                </a:endParaRPr>
              </a:p>
            </c:rich>
          </c:tx>
          <c:layout>
            <c:manualLayout>
              <c:xMode val="edge"/>
              <c:yMode val="edge"/>
              <c:x val="0.204012463433879"/>
              <c:y val="0.878870520137125"/>
            </c:manualLayout>
          </c:layout>
          <c:overlay val="0"/>
        </c:title>
        <c:numFmt formatCode="General" sourceLinked="0"/>
        <c:majorTickMark val="out"/>
        <c:minorTickMark val="none"/>
        <c:tickLblPos val="nextTo"/>
        <c:txPr>
          <a:bodyPr/>
          <a:lstStyle/>
          <a:p>
            <a:pPr>
              <a:defRPr sz="1800">
                <a:latin typeface="Calibri" charset="0"/>
                <a:ea typeface="Calibri" charset="0"/>
                <a:cs typeface="Calibri" charset="0"/>
              </a:defRPr>
            </a:pPr>
            <a:endParaRPr lang="en-US"/>
          </a:p>
        </c:txPr>
        <c:crossAx val="1727116784"/>
        <c:crosses val="autoZero"/>
        <c:auto val="1"/>
        <c:lblAlgn val="ctr"/>
        <c:lblOffset val="100"/>
        <c:noMultiLvlLbl val="0"/>
      </c:catAx>
      <c:valAx>
        <c:axId val="1727116784"/>
        <c:scaling>
          <c:orientation val="minMax"/>
        </c:scaling>
        <c:delete val="0"/>
        <c:axPos val="l"/>
        <c:majorGridlines/>
        <c:title>
          <c:tx>
            <c:rich>
              <a:bodyPr rot="-5400000" vert="horz"/>
              <a:lstStyle/>
              <a:p>
                <a:pPr>
                  <a:defRPr sz="2000"/>
                </a:pPr>
                <a:r>
                  <a:rPr lang="en-US" sz="2000"/>
                  <a:t>Performance</a:t>
                </a:r>
                <a:r>
                  <a:rPr lang="en-US" sz="2000" baseline="0"/>
                  <a:t> slowdown (%)</a:t>
                </a:r>
                <a:endParaRPr lang="en-US" sz="2000"/>
              </a:p>
            </c:rich>
          </c:tx>
          <c:layout>
            <c:manualLayout>
              <c:xMode val="edge"/>
              <c:yMode val="edge"/>
              <c:x val="0.01945878454351"/>
              <c:y val="0.138916030900651"/>
            </c:manualLayout>
          </c:layout>
          <c:overlay val="0"/>
        </c:title>
        <c:numFmt formatCode="General" sourceLinked="1"/>
        <c:majorTickMark val="out"/>
        <c:minorTickMark val="none"/>
        <c:tickLblPos val="nextTo"/>
        <c:txPr>
          <a:bodyPr/>
          <a:lstStyle/>
          <a:p>
            <a:pPr>
              <a:defRPr sz="1800"/>
            </a:pPr>
            <a:endParaRPr lang="en-US"/>
          </a:p>
        </c:txPr>
        <c:crossAx val="1734535680"/>
        <c:crosses val="autoZero"/>
        <c:crossBetween val="between"/>
      </c:valAx>
    </c:plotArea>
    <c:legend>
      <c:legendPos val="t"/>
      <c:layout>
        <c:manualLayout>
          <c:xMode val="edge"/>
          <c:yMode val="edge"/>
          <c:x val="0.409743345325067"/>
          <c:y val="0.175020734824296"/>
          <c:w val="0.219853351275006"/>
          <c:h val="0.0842393157972876"/>
        </c:manualLayout>
      </c:layout>
      <c:overlay val="0"/>
      <c:txPr>
        <a:bodyPr/>
        <a:lstStyle/>
        <a:p>
          <a:pPr>
            <a:defRPr sz="1800"/>
          </a:pPr>
          <a:endParaRPr lang="en-US"/>
        </a:p>
      </c:txPr>
    </c:legend>
    <c:plotVisOnly val="1"/>
    <c:dispBlanksAs val="gap"/>
    <c:showDLblsOverMax val="0"/>
  </c:chart>
  <c:spPr>
    <a:ln>
      <a:noFill/>
    </a:ln>
  </c:sp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44220648288801"/>
          <c:y val="0.229516648679022"/>
          <c:w val="0.797991045381214"/>
          <c:h val="0.556966207695312"/>
        </c:manualLayout>
      </c:layout>
      <c:lineChart>
        <c:grouping val="standard"/>
        <c:varyColors val="0"/>
        <c:ser>
          <c:idx val="0"/>
          <c:order val="0"/>
          <c:tx>
            <c:strRef>
              <c:f>'thp-nothp'!$H$82</c:f>
              <c:strCache>
                <c:ptCount val="1"/>
                <c:pt idx="0">
                  <c:v>Aerospike</c:v>
                </c:pt>
              </c:strCache>
            </c:strRef>
          </c:tx>
          <c:spPr>
            <a:ln w="38100" cap="rnd">
              <a:solidFill>
                <a:schemeClr val="accent1">
                  <a:lumMod val="60000"/>
                  <a:lumOff val="40000"/>
                </a:schemeClr>
              </a:solidFill>
              <a:round/>
            </a:ln>
            <a:effectLst/>
          </c:spPr>
          <c:marker>
            <c:symbol val="diamond"/>
            <c:size val="10"/>
            <c:spPr>
              <a:solidFill>
                <a:schemeClr val="accent1">
                  <a:lumMod val="60000"/>
                  <a:lumOff val="40000"/>
                </a:schemeClr>
              </a:solidFill>
              <a:ln w="19050">
                <a:solidFill>
                  <a:schemeClr val="accent1">
                    <a:lumMod val="60000"/>
                    <a:lumOff val="40000"/>
                  </a:schemeClr>
                </a:solidFill>
              </a:ln>
              <a:effectLst/>
            </c:spPr>
          </c:marker>
          <c:cat>
            <c:numRef>
              <c:f>'thp-nothp'!$I$81:$K$81</c:f>
              <c:numCache>
                <c:formatCode>General</c:formatCode>
                <c:ptCount val="3"/>
                <c:pt idx="0">
                  <c:v>3.0</c:v>
                </c:pt>
                <c:pt idx="1">
                  <c:v>6.0</c:v>
                </c:pt>
                <c:pt idx="2">
                  <c:v>10.0</c:v>
                </c:pt>
              </c:numCache>
            </c:numRef>
          </c:cat>
          <c:val>
            <c:numRef>
              <c:f>'thp-nothp'!$I$82:$K$82</c:f>
              <c:numCache>
                <c:formatCode>General</c:formatCode>
                <c:ptCount val="3"/>
                <c:pt idx="0">
                  <c:v>15.0</c:v>
                </c:pt>
                <c:pt idx="1">
                  <c:v>25.0</c:v>
                </c:pt>
                <c:pt idx="2">
                  <c:v>35.0</c:v>
                </c:pt>
              </c:numCache>
            </c:numRef>
          </c:val>
          <c:smooth val="0"/>
        </c:ser>
        <c:ser>
          <c:idx val="1"/>
          <c:order val="1"/>
          <c:tx>
            <c:strRef>
              <c:f>'thp-nothp'!$H$83</c:f>
              <c:strCache>
                <c:ptCount val="1"/>
                <c:pt idx="0">
                  <c:v>Cassandra</c:v>
                </c:pt>
              </c:strCache>
            </c:strRef>
          </c:tx>
          <c:spPr>
            <a:ln w="38100" cap="rnd">
              <a:solidFill>
                <a:srgbClr val="EB3D37"/>
              </a:solidFill>
              <a:round/>
            </a:ln>
            <a:effectLst/>
          </c:spPr>
          <c:marker>
            <c:symbol val="circle"/>
            <c:size val="10"/>
            <c:spPr>
              <a:solidFill>
                <a:srgbClr val="EB3D37"/>
              </a:solidFill>
              <a:ln w="9525">
                <a:solidFill>
                  <a:srgbClr val="EB3D37"/>
                </a:solidFill>
              </a:ln>
              <a:effectLst/>
            </c:spPr>
          </c:marker>
          <c:cat>
            <c:numRef>
              <c:f>'thp-nothp'!$I$81:$K$81</c:f>
              <c:numCache>
                <c:formatCode>General</c:formatCode>
                <c:ptCount val="3"/>
                <c:pt idx="0">
                  <c:v>3.0</c:v>
                </c:pt>
                <c:pt idx="1">
                  <c:v>6.0</c:v>
                </c:pt>
                <c:pt idx="2">
                  <c:v>10.0</c:v>
                </c:pt>
              </c:numCache>
            </c:numRef>
          </c:cat>
          <c:val>
            <c:numRef>
              <c:f>'thp-nothp'!$I$83:$K$83</c:f>
              <c:numCache>
                <c:formatCode>General</c:formatCode>
                <c:ptCount val="3"/>
                <c:pt idx="0">
                  <c:v>45.0</c:v>
                </c:pt>
                <c:pt idx="1">
                  <c:v>54.0</c:v>
                </c:pt>
                <c:pt idx="2">
                  <c:v>60.0</c:v>
                </c:pt>
              </c:numCache>
            </c:numRef>
          </c:val>
          <c:smooth val="0"/>
        </c:ser>
        <c:ser>
          <c:idx val="2"/>
          <c:order val="2"/>
          <c:tx>
            <c:strRef>
              <c:f>'thp-nothp'!$H$84</c:f>
              <c:strCache>
                <c:ptCount val="1"/>
                <c:pt idx="0">
                  <c:v>In-mem analytics</c:v>
                </c:pt>
              </c:strCache>
            </c:strRef>
          </c:tx>
          <c:spPr>
            <a:ln w="38100" cap="rnd">
              <a:solidFill>
                <a:schemeClr val="accent3">
                  <a:lumMod val="60000"/>
                  <a:lumOff val="40000"/>
                </a:schemeClr>
              </a:solidFill>
              <a:round/>
            </a:ln>
            <a:effectLst/>
          </c:spPr>
          <c:marker>
            <c:symbol val="triangle"/>
            <c:size val="10"/>
            <c:spPr>
              <a:solidFill>
                <a:schemeClr val="accent3"/>
              </a:solidFill>
              <a:ln w="9525">
                <a:solidFill>
                  <a:schemeClr val="accent3"/>
                </a:solidFill>
              </a:ln>
              <a:effectLst/>
            </c:spPr>
          </c:marker>
          <c:cat>
            <c:numRef>
              <c:f>'thp-nothp'!$I$81:$K$81</c:f>
              <c:numCache>
                <c:formatCode>General</c:formatCode>
                <c:ptCount val="3"/>
                <c:pt idx="0">
                  <c:v>3.0</c:v>
                </c:pt>
                <c:pt idx="1">
                  <c:v>6.0</c:v>
                </c:pt>
                <c:pt idx="2">
                  <c:v>10.0</c:v>
                </c:pt>
              </c:numCache>
            </c:numRef>
          </c:cat>
          <c:val>
            <c:numRef>
              <c:f>'thp-nothp'!$I$84:$K$84</c:f>
              <c:numCache>
                <c:formatCode>General</c:formatCode>
                <c:ptCount val="3"/>
                <c:pt idx="0">
                  <c:v>20.0</c:v>
                </c:pt>
                <c:pt idx="1">
                  <c:v>30.0</c:v>
                </c:pt>
                <c:pt idx="2">
                  <c:v>40.0</c:v>
                </c:pt>
              </c:numCache>
            </c:numRef>
          </c:val>
          <c:smooth val="0"/>
        </c:ser>
        <c:ser>
          <c:idx val="3"/>
          <c:order val="3"/>
          <c:tx>
            <c:strRef>
              <c:f>'thp-nothp'!$H$85</c:f>
              <c:strCache>
                <c:ptCount val="1"/>
                <c:pt idx="0">
                  <c:v>MySQL-TPCC</c:v>
                </c:pt>
              </c:strCache>
            </c:strRef>
          </c:tx>
          <c:spPr>
            <a:ln w="38100" cap="rnd">
              <a:solidFill>
                <a:schemeClr val="accent4"/>
              </a:solidFill>
              <a:round/>
            </a:ln>
            <a:effectLst/>
          </c:spPr>
          <c:marker>
            <c:symbol val="plus"/>
            <c:size val="10"/>
            <c:spPr>
              <a:noFill/>
              <a:ln w="28575">
                <a:solidFill>
                  <a:schemeClr val="accent4"/>
                </a:solidFill>
              </a:ln>
              <a:effectLst/>
            </c:spPr>
          </c:marker>
          <c:cat>
            <c:numRef>
              <c:f>'thp-nothp'!$I$81:$K$81</c:f>
              <c:numCache>
                <c:formatCode>General</c:formatCode>
                <c:ptCount val="3"/>
                <c:pt idx="0">
                  <c:v>3.0</c:v>
                </c:pt>
                <c:pt idx="1">
                  <c:v>6.0</c:v>
                </c:pt>
                <c:pt idx="2">
                  <c:v>10.0</c:v>
                </c:pt>
              </c:numCache>
            </c:numRef>
          </c:cat>
          <c:val>
            <c:numRef>
              <c:f>'thp-nothp'!$I$85:$K$85</c:f>
              <c:numCache>
                <c:formatCode>General</c:formatCode>
                <c:ptCount val="3"/>
                <c:pt idx="0">
                  <c:v>40.0</c:v>
                </c:pt>
                <c:pt idx="1">
                  <c:v>43.0</c:v>
                </c:pt>
                <c:pt idx="2">
                  <c:v>45.0</c:v>
                </c:pt>
              </c:numCache>
            </c:numRef>
          </c:val>
          <c:smooth val="0"/>
        </c:ser>
        <c:ser>
          <c:idx val="4"/>
          <c:order val="4"/>
          <c:tx>
            <c:strRef>
              <c:f>'thp-nothp'!$H$86</c:f>
              <c:strCache>
                <c:ptCount val="1"/>
                <c:pt idx="0">
                  <c:v>Redis</c:v>
                </c:pt>
              </c:strCache>
            </c:strRef>
          </c:tx>
          <c:spPr>
            <a:ln w="38100" cap="rnd">
              <a:solidFill>
                <a:schemeClr val="accent5"/>
              </a:solidFill>
              <a:round/>
            </a:ln>
            <a:effectLst/>
          </c:spPr>
          <c:marker>
            <c:symbol val="square"/>
            <c:size val="10"/>
            <c:spPr>
              <a:solidFill>
                <a:schemeClr val="accent5"/>
              </a:solidFill>
              <a:ln w="9525">
                <a:solidFill>
                  <a:schemeClr val="accent5"/>
                </a:solidFill>
              </a:ln>
              <a:effectLst/>
            </c:spPr>
          </c:marker>
          <c:cat>
            <c:numRef>
              <c:f>'thp-nothp'!$I$81:$K$81</c:f>
              <c:numCache>
                <c:formatCode>General</c:formatCode>
                <c:ptCount val="3"/>
                <c:pt idx="0">
                  <c:v>3.0</c:v>
                </c:pt>
                <c:pt idx="1">
                  <c:v>6.0</c:v>
                </c:pt>
                <c:pt idx="2">
                  <c:v>10.0</c:v>
                </c:pt>
              </c:numCache>
            </c:numRef>
          </c:cat>
          <c:val>
            <c:numRef>
              <c:f>'thp-nothp'!$I$86:$K$86</c:f>
              <c:numCache>
                <c:formatCode>General</c:formatCode>
                <c:ptCount val="3"/>
                <c:pt idx="0">
                  <c:v>10.0</c:v>
                </c:pt>
                <c:pt idx="1">
                  <c:v>25.0</c:v>
                </c:pt>
                <c:pt idx="2">
                  <c:v>32.0</c:v>
                </c:pt>
              </c:numCache>
            </c:numRef>
          </c:val>
          <c:smooth val="0"/>
        </c:ser>
        <c:ser>
          <c:idx val="5"/>
          <c:order val="5"/>
          <c:tx>
            <c:strRef>
              <c:f>'thp-nothp'!$H$87</c:f>
              <c:strCache>
                <c:ptCount val="1"/>
                <c:pt idx="0">
                  <c:v>Web-Search</c:v>
                </c:pt>
              </c:strCache>
            </c:strRef>
          </c:tx>
          <c:spPr>
            <a:ln w="38100" cap="rnd">
              <a:solidFill>
                <a:srgbClr val="FF8837"/>
              </a:solidFill>
              <a:round/>
            </a:ln>
            <a:effectLst/>
          </c:spPr>
          <c:marker>
            <c:symbol val="star"/>
            <c:size val="10"/>
            <c:spPr>
              <a:noFill/>
              <a:ln w="19050">
                <a:solidFill>
                  <a:srgbClr val="FF8837"/>
                </a:solidFill>
              </a:ln>
              <a:effectLst/>
            </c:spPr>
          </c:marker>
          <c:cat>
            <c:numRef>
              <c:f>'thp-nothp'!$I$81:$K$81</c:f>
              <c:numCache>
                <c:formatCode>General</c:formatCode>
                <c:ptCount val="3"/>
                <c:pt idx="0">
                  <c:v>3.0</c:v>
                </c:pt>
                <c:pt idx="1">
                  <c:v>6.0</c:v>
                </c:pt>
                <c:pt idx="2">
                  <c:v>10.0</c:v>
                </c:pt>
              </c:numCache>
            </c:numRef>
          </c:cat>
          <c:val>
            <c:numRef>
              <c:f>'thp-nothp'!$I$87:$K$87</c:f>
              <c:numCache>
                <c:formatCode>General</c:formatCode>
                <c:ptCount val="3"/>
                <c:pt idx="0">
                  <c:v>40.0</c:v>
                </c:pt>
                <c:pt idx="1">
                  <c:v>48.0</c:v>
                </c:pt>
                <c:pt idx="2">
                  <c:v>52.0</c:v>
                </c:pt>
              </c:numCache>
            </c:numRef>
          </c:val>
          <c:smooth val="0"/>
        </c:ser>
        <c:dLbls>
          <c:showLegendKey val="0"/>
          <c:showVal val="0"/>
          <c:showCatName val="0"/>
          <c:showSerName val="0"/>
          <c:showPercent val="0"/>
          <c:showBubbleSize val="0"/>
        </c:dLbls>
        <c:marker val="1"/>
        <c:smooth val="0"/>
        <c:axId val="1749834160"/>
        <c:axId val="2002222912"/>
      </c:lineChart>
      <c:catAx>
        <c:axId val="1749834160"/>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Specified tolerable slowdown (%)</a:t>
                </a:r>
              </a:p>
            </c:rich>
          </c:tx>
          <c:layout>
            <c:manualLayout>
              <c:xMode val="edge"/>
              <c:yMode val="edge"/>
              <c:x val="0.283033532336278"/>
              <c:y val="0.866468407125546"/>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02222912"/>
        <c:crosses val="autoZero"/>
        <c:auto val="1"/>
        <c:lblAlgn val="ctr"/>
        <c:lblOffset val="100"/>
        <c:noMultiLvlLbl val="0"/>
      </c:catAx>
      <c:valAx>
        <c:axId val="20022229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Fraction of cold</a:t>
                </a:r>
                <a:r>
                  <a:rPr lang="en-US" sz="2000" baseline="0"/>
                  <a:t> data (%)</a:t>
                </a:r>
                <a:endParaRPr lang="en-US" sz="2000"/>
              </a:p>
            </c:rich>
          </c:tx>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749834160"/>
        <c:crosses val="autoZero"/>
        <c:crossBetween val="between"/>
      </c:valAx>
      <c:spPr>
        <a:noFill/>
        <a:ln>
          <a:noFill/>
        </a:ln>
        <a:effectLst/>
      </c:spPr>
    </c:plotArea>
    <c:legend>
      <c:legendPos val="t"/>
      <c:layout>
        <c:manualLayout>
          <c:xMode val="edge"/>
          <c:yMode val="edge"/>
          <c:x val="0.0270631871168332"/>
          <c:y val="0.0225298292944105"/>
          <c:w val="0.916047403144406"/>
          <c:h val="0.21242083325148"/>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4117429950546"/>
          <c:y val="0.211528611971678"/>
          <c:w val="0.825776029689968"/>
          <c:h val="0.538204094340559"/>
        </c:manualLayout>
      </c:layout>
      <c:barChart>
        <c:barDir val="col"/>
        <c:grouping val="clustered"/>
        <c:varyColors val="0"/>
        <c:ser>
          <c:idx val="1"/>
          <c:order val="0"/>
          <c:tx>
            <c:strRef>
              <c:f>Sheet1!$C$16</c:f>
              <c:strCache>
                <c:ptCount val="1"/>
                <c:pt idx="0">
                  <c:v>Naive Selective Caching</c:v>
                </c:pt>
              </c:strCache>
            </c:strRef>
          </c:tx>
          <c:spPr>
            <a:solidFill>
              <a:srgbClr val="DAEDEF">
                <a:lumMod val="75000"/>
              </a:srgbClr>
            </a:solidFill>
            <a:ln>
              <a:solidFill>
                <a:srgbClr val="000000"/>
              </a:solidFill>
            </a:ln>
            <a:effectLst/>
          </c:spPr>
          <c:invertIfNegative val="0"/>
          <c:cat>
            <c:strRef>
              <c:f>Sheet1!$A$17:$A$29</c:f>
              <c:strCache>
                <c:ptCount val="13"/>
                <c:pt idx="0">
                  <c:v>backprop</c:v>
                </c:pt>
                <c:pt idx="1">
                  <c:v>bfs</c:v>
                </c:pt>
                <c:pt idx="2">
                  <c:v>btree</c:v>
                </c:pt>
                <c:pt idx="3">
                  <c:v>CNS</c:v>
                </c:pt>
                <c:pt idx="4">
                  <c:v>CoMD</c:v>
                </c:pt>
                <c:pt idx="5">
                  <c:v>kmeans</c:v>
                </c:pt>
                <c:pt idx="6">
                  <c:v>MiniFE</c:v>
                </c:pt>
                <c:pt idx="7">
                  <c:v>mummergpu</c:v>
                </c:pt>
                <c:pt idx="8">
                  <c:v>needle</c:v>
                </c:pt>
                <c:pt idx="9">
                  <c:v>pathfinder</c:v>
                </c:pt>
                <c:pt idx="10">
                  <c:v>srad_v1</c:v>
                </c:pt>
                <c:pt idx="11">
                  <c:v>XSBench</c:v>
                </c:pt>
                <c:pt idx="12">
                  <c:v>GMEAN</c:v>
                </c:pt>
              </c:strCache>
            </c:strRef>
          </c:cat>
          <c:val>
            <c:numRef>
              <c:f>Sheet1!$C$17:$C$29</c:f>
              <c:numCache>
                <c:formatCode>General</c:formatCode>
                <c:ptCount val="13"/>
                <c:pt idx="0">
                  <c:v>0.437969194</c:v>
                </c:pt>
                <c:pt idx="1">
                  <c:v>0.590045219</c:v>
                </c:pt>
                <c:pt idx="2">
                  <c:v>0.094890207</c:v>
                </c:pt>
                <c:pt idx="3">
                  <c:v>0.26960429</c:v>
                </c:pt>
                <c:pt idx="4">
                  <c:v>0.16298707</c:v>
                </c:pt>
                <c:pt idx="5">
                  <c:v>0.948066009</c:v>
                </c:pt>
                <c:pt idx="6">
                  <c:v>0.447812416</c:v>
                </c:pt>
                <c:pt idx="7">
                  <c:v>0.405640943</c:v>
                </c:pt>
                <c:pt idx="8">
                  <c:v>0.88173847</c:v>
                </c:pt>
                <c:pt idx="9">
                  <c:v>0.606197179</c:v>
                </c:pt>
                <c:pt idx="10">
                  <c:v>0.912931424</c:v>
                </c:pt>
                <c:pt idx="11">
                  <c:v>0.324489761</c:v>
                </c:pt>
                <c:pt idx="12">
                  <c:v>0.419123130347739</c:v>
                </c:pt>
              </c:numCache>
            </c:numRef>
          </c:val>
        </c:ser>
        <c:dLbls>
          <c:showLegendKey val="0"/>
          <c:showVal val="0"/>
          <c:showCatName val="0"/>
          <c:showSerName val="0"/>
          <c:showPercent val="0"/>
          <c:showBubbleSize val="0"/>
        </c:dLbls>
        <c:gapWidth val="150"/>
        <c:axId val="-2011147120"/>
        <c:axId val="-2032699840"/>
      </c:barChart>
      <c:catAx>
        <c:axId val="-2011147120"/>
        <c:scaling>
          <c:orientation val="minMax"/>
        </c:scaling>
        <c:delete val="0"/>
        <c:axPos val="b"/>
        <c:numFmt formatCode="General" sourceLinked="0"/>
        <c:majorTickMark val="out"/>
        <c:minorTickMark val="none"/>
        <c:tickLblPos val="nextTo"/>
        <c:txPr>
          <a:bodyPr/>
          <a:lstStyle/>
          <a:p>
            <a:pPr>
              <a:defRPr sz="1600"/>
            </a:pPr>
            <a:endParaRPr lang="en-US"/>
          </a:p>
        </c:txPr>
        <c:crossAx val="-2032699840"/>
        <c:crosses val="autoZero"/>
        <c:auto val="1"/>
        <c:lblAlgn val="ctr"/>
        <c:lblOffset val="100"/>
        <c:noMultiLvlLbl val="0"/>
      </c:catAx>
      <c:valAx>
        <c:axId val="-2032699840"/>
        <c:scaling>
          <c:orientation val="minMax"/>
        </c:scaling>
        <c:delete val="0"/>
        <c:axPos val="l"/>
        <c:majorGridlines/>
        <c:title>
          <c:tx>
            <c:rich>
              <a:bodyPr/>
              <a:lstStyle/>
              <a:p>
                <a:pPr>
                  <a:defRPr sz="1800"/>
                </a:pPr>
                <a:r>
                  <a:rPr lang="en-US" sz="1800" dirty="0" smtClean="0"/>
                  <a:t>Performance</a:t>
                </a:r>
                <a:r>
                  <a:rPr lang="en-US" sz="1800" baseline="0" dirty="0" smtClean="0"/>
                  <a:t> Relative to HW Cache Coherence</a:t>
                </a:r>
                <a:endParaRPr lang="en-US" sz="1800" dirty="0"/>
              </a:p>
            </c:rich>
          </c:tx>
          <c:layout>
            <c:manualLayout>
              <c:xMode val="edge"/>
              <c:yMode val="edge"/>
              <c:x val="0.0154996606155496"/>
              <c:y val="0.147301368130288"/>
            </c:manualLayout>
          </c:layout>
          <c:overlay val="0"/>
        </c:title>
        <c:numFmt formatCode="General" sourceLinked="1"/>
        <c:majorTickMark val="out"/>
        <c:minorTickMark val="none"/>
        <c:tickLblPos val="nextTo"/>
        <c:txPr>
          <a:bodyPr/>
          <a:lstStyle/>
          <a:p>
            <a:pPr>
              <a:defRPr sz="1600"/>
            </a:pPr>
            <a:endParaRPr lang="en-US"/>
          </a:p>
        </c:txPr>
        <c:crossAx val="-2011147120"/>
        <c:crosses val="autoZero"/>
        <c:crossBetween val="between"/>
      </c:valAx>
    </c:plotArea>
    <c:plotVisOnly val="1"/>
    <c:dispBlanksAs val="gap"/>
    <c:showDLblsOverMax val="0"/>
  </c:chart>
  <c:spPr>
    <a:ln>
      <a:noFill/>
    </a:ln>
  </c:sp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6882407139297"/>
          <c:y val="0.228706395412376"/>
          <c:w val="0.852980199978582"/>
          <c:h val="0.619114981731515"/>
        </c:manualLayout>
      </c:layout>
      <c:barChart>
        <c:barDir val="col"/>
        <c:grouping val="clustered"/>
        <c:varyColors val="0"/>
        <c:ser>
          <c:idx val="0"/>
          <c:order val="0"/>
          <c:spPr>
            <a:solidFill>
              <a:schemeClr val="accent1"/>
            </a:solidFill>
            <a:ln>
              <a:solidFill>
                <a:schemeClr val="tx2">
                  <a:lumMod val="75000"/>
                </a:schemeClr>
              </a:solidFill>
            </a:ln>
            <a:effectLst/>
          </c:spPr>
          <c:invertIfNegative val="0"/>
          <c:dPt>
            <c:idx val="0"/>
            <c:invertIfNegative val="0"/>
            <c:bubble3D val="0"/>
            <c:spPr>
              <a:solidFill>
                <a:schemeClr val="accent2">
                  <a:lumMod val="60000"/>
                  <a:lumOff val="40000"/>
                </a:schemeClr>
              </a:solidFill>
              <a:ln>
                <a:solidFill>
                  <a:schemeClr val="tx2">
                    <a:lumMod val="75000"/>
                  </a:schemeClr>
                </a:solidFill>
              </a:ln>
              <a:effectLst/>
            </c:spPr>
          </c:dPt>
          <c:dPt>
            <c:idx val="1"/>
            <c:invertIfNegative val="0"/>
            <c:bubble3D val="0"/>
            <c:spPr>
              <a:solidFill>
                <a:schemeClr val="accent4">
                  <a:lumMod val="40000"/>
                  <a:lumOff val="60000"/>
                </a:schemeClr>
              </a:solidFill>
              <a:ln>
                <a:solidFill>
                  <a:schemeClr val="tx2">
                    <a:lumMod val="75000"/>
                  </a:schemeClr>
                </a:solidFill>
              </a:ln>
              <a:effectLst/>
            </c:spPr>
          </c:dPt>
          <c:dPt>
            <c:idx val="2"/>
            <c:invertIfNegative val="0"/>
            <c:bubble3D val="0"/>
            <c:spPr>
              <a:solidFill>
                <a:schemeClr val="accent1">
                  <a:lumMod val="60000"/>
                  <a:lumOff val="40000"/>
                </a:schemeClr>
              </a:solidFill>
              <a:ln>
                <a:solidFill>
                  <a:schemeClr val="tx2">
                    <a:lumMod val="75000"/>
                  </a:schemeClr>
                </a:solidFill>
              </a:ln>
              <a:effectLst/>
            </c:spPr>
          </c:dPt>
          <c:dPt>
            <c:idx val="3"/>
            <c:invertIfNegative val="0"/>
            <c:bubble3D val="0"/>
            <c:spPr>
              <a:solidFill>
                <a:schemeClr val="accent1">
                  <a:lumMod val="75000"/>
                </a:schemeClr>
              </a:solidFill>
              <a:ln>
                <a:solidFill>
                  <a:schemeClr val="tx2">
                    <a:lumMod val="75000"/>
                  </a:schemeClr>
                </a:solidFill>
              </a:ln>
              <a:effectLst/>
            </c:spPr>
          </c:dPt>
          <c:cat>
            <c:strRef>
              <c:f>Sheet1!$B$7:$E$7</c:f>
              <c:strCache>
                <c:ptCount val="4"/>
                <c:pt idx="0">
                  <c:v>Naive Selective Caching</c:v>
                </c:pt>
                <c:pt idx="1">
                  <c:v>L1L2-MSHR Coalescing</c:v>
                </c:pt>
                <c:pt idx="2">
                  <c:v>512KB-Client Cache</c:v>
                </c:pt>
                <c:pt idx="3">
                  <c:v>Variable size transfers</c:v>
                </c:pt>
              </c:strCache>
            </c:strRef>
          </c:cat>
          <c:val>
            <c:numRef>
              <c:f>Sheet1!$B$8:$E$8</c:f>
              <c:numCache>
                <c:formatCode>General</c:formatCode>
                <c:ptCount val="4"/>
                <c:pt idx="0">
                  <c:v>0.42</c:v>
                </c:pt>
                <c:pt idx="1">
                  <c:v>0.799</c:v>
                </c:pt>
                <c:pt idx="2">
                  <c:v>0.8977</c:v>
                </c:pt>
                <c:pt idx="3">
                  <c:v>0.927</c:v>
                </c:pt>
              </c:numCache>
            </c:numRef>
          </c:val>
        </c:ser>
        <c:dLbls>
          <c:showLegendKey val="0"/>
          <c:showVal val="0"/>
          <c:showCatName val="0"/>
          <c:showSerName val="0"/>
          <c:showPercent val="0"/>
          <c:showBubbleSize val="0"/>
        </c:dLbls>
        <c:gapWidth val="219"/>
        <c:overlap val="-27"/>
        <c:axId val="-2029329792"/>
        <c:axId val="-2025695312"/>
      </c:barChart>
      <c:catAx>
        <c:axId val="-2029329792"/>
        <c:scaling>
          <c:orientation val="minMax"/>
        </c:scaling>
        <c:delete val="0"/>
        <c:axPos val="b"/>
        <c:numFmt formatCode="General" sourceLinked="1"/>
        <c:majorTickMark val="none"/>
        <c:minorTickMark val="none"/>
        <c:tickLblPos val="nextTo"/>
        <c:spPr>
          <a:noFill/>
          <a:ln w="9525" cap="flat" cmpd="sng" algn="ctr">
            <a:solidFill>
              <a:schemeClr val="tx2">
                <a:lumMod val="7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2025695312"/>
        <c:crosses val="autoZero"/>
        <c:auto val="1"/>
        <c:lblAlgn val="ctr"/>
        <c:lblOffset val="100"/>
        <c:noMultiLvlLbl val="0"/>
      </c:catAx>
      <c:valAx>
        <c:axId val="-20256953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sz="2000" b="1">
                    <a:solidFill>
                      <a:schemeClr val="tx1"/>
                    </a:solidFill>
                  </a:rPr>
                  <a:t>Performance</a:t>
                </a:r>
                <a:r>
                  <a:rPr lang="en-US" sz="2000" b="1" baseline="0">
                    <a:solidFill>
                      <a:schemeClr val="tx1"/>
                    </a:solidFill>
                  </a:rPr>
                  <a:t> wrt HW Cache Coherence</a:t>
                </a:r>
                <a:endParaRPr lang="en-US" sz="2000" b="1">
                  <a:solidFill>
                    <a:schemeClr val="tx1"/>
                  </a:solidFill>
                </a:endParaRPr>
              </a:p>
            </c:rich>
          </c:tx>
          <c:layout/>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0"/>
        <c:majorTickMark val="none"/>
        <c:minorTickMark val="none"/>
        <c:tickLblPos val="nextTo"/>
        <c:spPr>
          <a:noFill/>
          <a:ln>
            <a:solidFill>
              <a:schemeClr val="tx2">
                <a:lumMod val="75000"/>
              </a:schemeClr>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29329792"/>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66081884416033"/>
          <c:y val="0.16455277654855"/>
          <c:w val="0.84496299517843"/>
          <c:h val="0.610496687946595"/>
        </c:manualLayout>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accent1">
                  <a:lumMod val="75000"/>
                </a:schemeClr>
              </a:solidFill>
              <a:ln>
                <a:solidFill>
                  <a:schemeClr val="tx1"/>
                </a:solidFill>
              </a:ln>
              <a:effectLst/>
            </c:spPr>
          </c:dPt>
          <c:dPt>
            <c:idx val="1"/>
            <c:invertIfNegative val="0"/>
            <c:bubble3D val="0"/>
            <c:spPr>
              <a:solidFill>
                <a:schemeClr val="tx2">
                  <a:lumMod val="75000"/>
                </a:schemeClr>
              </a:solidFill>
              <a:ln>
                <a:solidFill>
                  <a:schemeClr val="tx2">
                    <a:lumMod val="75000"/>
                  </a:schemeClr>
                </a:solidFill>
              </a:ln>
              <a:effectLst/>
            </c:spPr>
          </c:dPt>
          <c:dPt>
            <c:idx val="2"/>
            <c:invertIfNegative val="0"/>
            <c:bubble3D val="0"/>
            <c:spPr>
              <a:solidFill>
                <a:schemeClr val="tx2">
                  <a:lumMod val="60000"/>
                  <a:lumOff val="40000"/>
                </a:schemeClr>
              </a:solidFill>
              <a:ln>
                <a:solidFill>
                  <a:schemeClr val="tx1"/>
                </a:solidFill>
              </a:ln>
              <a:effectLst/>
            </c:spPr>
          </c:dPt>
          <c:dPt>
            <c:idx val="3"/>
            <c:invertIfNegative val="0"/>
            <c:bubble3D val="0"/>
            <c:spPr>
              <a:solidFill>
                <a:schemeClr val="tx2">
                  <a:lumMod val="20000"/>
                  <a:lumOff val="80000"/>
                </a:schemeClr>
              </a:solidFill>
              <a:ln>
                <a:solidFill>
                  <a:schemeClr val="tx1"/>
                </a:solidFill>
              </a:ln>
              <a:effectLst/>
            </c:spPr>
          </c:dPt>
          <c:cat>
            <c:strRef>
              <c:f>Sheet1!$B$3:$E$3</c:f>
              <c:strCache>
                <c:ptCount val="4"/>
                <c:pt idx="0">
                  <c:v>HW Selective Caching </c:v>
                </c:pt>
                <c:pt idx="1">
                  <c:v> +Read-Only (20us)</c:v>
                </c:pt>
                <c:pt idx="2">
                  <c:v> +Read-Only (30us)</c:v>
                </c:pt>
                <c:pt idx="3">
                  <c:v> +Read-Only (40us)</c:v>
                </c:pt>
              </c:strCache>
            </c:strRef>
          </c:cat>
          <c:val>
            <c:numRef>
              <c:f>Sheet1!$B$4:$E$4</c:f>
              <c:numCache>
                <c:formatCode>General</c:formatCode>
                <c:ptCount val="4"/>
                <c:pt idx="0">
                  <c:v>0.927</c:v>
                </c:pt>
                <c:pt idx="1">
                  <c:v>1.02</c:v>
                </c:pt>
                <c:pt idx="2">
                  <c:v>1.01</c:v>
                </c:pt>
                <c:pt idx="3">
                  <c:v>0.999</c:v>
                </c:pt>
              </c:numCache>
            </c:numRef>
          </c:val>
        </c:ser>
        <c:dLbls>
          <c:showLegendKey val="0"/>
          <c:showVal val="0"/>
          <c:showCatName val="0"/>
          <c:showSerName val="0"/>
          <c:showPercent val="0"/>
          <c:showBubbleSize val="0"/>
        </c:dLbls>
        <c:gapWidth val="106"/>
        <c:overlap val="-24"/>
        <c:axId val="-2016841744"/>
        <c:axId val="-2016837312"/>
      </c:barChart>
      <c:catAx>
        <c:axId val="-201684174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2016837312"/>
        <c:crosses val="autoZero"/>
        <c:auto val="1"/>
        <c:lblAlgn val="ctr"/>
        <c:lblOffset val="100"/>
        <c:noMultiLvlLbl val="0"/>
      </c:catAx>
      <c:valAx>
        <c:axId val="-2016837312"/>
        <c:scaling>
          <c:orientation val="minMax"/>
          <c:min val="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sz="2000" b="1" i="0" baseline="0" dirty="0">
                    <a:solidFill>
                      <a:schemeClr val="tx1"/>
                    </a:solidFill>
                    <a:effectLst/>
                  </a:rPr>
                  <a:t>Performance </a:t>
                </a:r>
                <a:r>
                  <a:rPr lang="en-US" sz="2000" b="1" i="0" baseline="0" dirty="0" err="1" smtClean="0">
                    <a:solidFill>
                      <a:schemeClr val="tx1"/>
                    </a:solidFill>
                    <a:effectLst/>
                  </a:rPr>
                  <a:t>wrt</a:t>
                </a:r>
                <a:r>
                  <a:rPr lang="en-US" sz="2000" b="1" i="0" baseline="0" dirty="0" smtClean="0">
                    <a:solidFill>
                      <a:schemeClr val="tx1"/>
                    </a:solidFill>
                    <a:effectLst/>
                  </a:rPr>
                  <a:t> </a:t>
                </a:r>
                <a:r>
                  <a:rPr lang="en-US" sz="2000" b="1" i="0" baseline="0" dirty="0">
                    <a:solidFill>
                      <a:schemeClr val="tx1"/>
                    </a:solidFill>
                    <a:effectLst/>
                  </a:rPr>
                  <a:t>HW Cache Coherence</a:t>
                </a:r>
                <a:endParaRPr lang="en-US" sz="2000" dirty="0">
                  <a:solidFill>
                    <a:schemeClr val="tx1"/>
                  </a:solidFill>
                  <a:effectLst/>
                </a:endParaRPr>
              </a:p>
            </c:rich>
          </c:tx>
          <c:layout>
            <c:manualLayout>
              <c:xMode val="edge"/>
              <c:yMode val="edge"/>
              <c:x val="0.00777090294144261"/>
              <c:y val="0.154871418993528"/>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title>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crossAx val="-2016841744"/>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0.61508</cdr:x>
      <cdr:y>0.2918</cdr:y>
    </cdr:from>
    <cdr:to>
      <cdr:x>0.6541</cdr:x>
      <cdr:y>0.46294</cdr:y>
    </cdr:to>
    <cdr:sp macro="" textlink="">
      <cdr:nvSpPr>
        <cdr:cNvPr id="5" name="Oval 4"/>
        <cdr:cNvSpPr/>
      </cdr:nvSpPr>
      <cdr:spPr>
        <a:xfrm xmlns:a="http://schemas.openxmlformats.org/drawingml/2006/main">
          <a:off x="4663476" y="796882"/>
          <a:ext cx="295874" cy="467360"/>
        </a:xfrm>
        <a:prstGeom xmlns:a="http://schemas.openxmlformats.org/drawingml/2006/main" prst="ellipse">
          <a:avLst/>
        </a:prstGeom>
        <a:noFill xmlns:a="http://schemas.openxmlformats.org/drawingml/2006/main"/>
        <a:ln xmlns:a="http://schemas.openxmlformats.org/drawingml/2006/main">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0.64456</cdr:x>
      <cdr:y>0.39238</cdr:y>
    </cdr:from>
    <cdr:to>
      <cdr:x>0.76348</cdr:x>
      <cdr:y>0.52724</cdr:y>
    </cdr:to>
    <cdr:sp macro="" textlink="">
      <cdr:nvSpPr>
        <cdr:cNvPr id="3" name="TextBox 2"/>
        <cdr:cNvSpPr txBox="1"/>
      </cdr:nvSpPr>
      <cdr:spPr>
        <a:xfrm xmlns:a="http://schemas.openxmlformats.org/drawingml/2006/main">
          <a:off x="4886960" y="1071541"/>
          <a:ext cx="901700" cy="368300"/>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pPr algn="ctr"/>
          <a:r>
            <a:rPr lang="en-US" sz="1600"/>
            <a:t>Baseline</a:t>
          </a:r>
        </a:p>
      </cdr:txBody>
    </cdr:sp>
  </cdr:relSizeAnchor>
</c:userShapes>
</file>

<file path=ppt/drawings/drawing2.xml><?xml version="1.0" encoding="utf-8"?>
<c:userShapes xmlns:c="http://schemas.openxmlformats.org/drawingml/2006/chart">
  <cdr:relSizeAnchor xmlns:cdr="http://schemas.openxmlformats.org/drawingml/2006/chartDrawing">
    <cdr:from>
      <cdr:x>0.19464</cdr:x>
      <cdr:y>0.22472</cdr:y>
    </cdr:from>
    <cdr:to>
      <cdr:x>0.23489</cdr:x>
      <cdr:y>0.303</cdr:y>
    </cdr:to>
    <cdr:sp macro="" textlink="">
      <cdr:nvSpPr>
        <cdr:cNvPr id="2" name="Oval 1"/>
        <cdr:cNvSpPr/>
      </cdr:nvSpPr>
      <cdr:spPr>
        <a:xfrm xmlns:a="http://schemas.openxmlformats.org/drawingml/2006/main">
          <a:off x="1146783" y="904407"/>
          <a:ext cx="237158" cy="315034"/>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0.3589</cdr:x>
      <cdr:y>0.15361</cdr:y>
    </cdr:from>
    <cdr:to>
      <cdr:x>0.40368</cdr:x>
      <cdr:y>0.24086</cdr:y>
    </cdr:to>
    <cdr:sp macro="" textlink="">
      <cdr:nvSpPr>
        <cdr:cNvPr id="3" name="Oval 2"/>
        <cdr:cNvSpPr/>
      </cdr:nvSpPr>
      <cdr:spPr>
        <a:xfrm xmlns:a="http://schemas.openxmlformats.org/drawingml/2006/main">
          <a:off x="2114637" y="618220"/>
          <a:ext cx="263842" cy="351128"/>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0.47347</cdr:x>
      <cdr:y>0.2536</cdr:y>
    </cdr:from>
    <cdr:to>
      <cdr:x>0.51239</cdr:x>
      <cdr:y>0.33601</cdr:y>
    </cdr:to>
    <cdr:sp macro="" textlink="">
      <cdr:nvSpPr>
        <cdr:cNvPr id="4" name="Oval 3"/>
        <cdr:cNvSpPr/>
      </cdr:nvSpPr>
      <cdr:spPr>
        <a:xfrm xmlns:a="http://schemas.openxmlformats.org/drawingml/2006/main">
          <a:off x="2789675" y="1020633"/>
          <a:ext cx="229294" cy="331669"/>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0.3153</cdr:x>
      <cdr:y>0.09431</cdr:y>
    </cdr:from>
    <cdr:to>
      <cdr:x>0.5</cdr:x>
      <cdr:y>0.14893</cdr:y>
    </cdr:to>
    <cdr:sp macro="" textlink="">
      <cdr:nvSpPr>
        <cdr:cNvPr id="6" name="Rectangle 5"/>
        <cdr:cNvSpPr/>
      </cdr:nvSpPr>
      <cdr:spPr>
        <a:xfrm xmlns:a="http://schemas.openxmlformats.org/drawingml/2006/main">
          <a:off x="1857729" y="379553"/>
          <a:ext cx="1088254" cy="219820"/>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400" b="1">
              <a:solidFill>
                <a:srgbClr val="002060"/>
              </a:solidFill>
              <a:latin typeface="Calibri" charset="0"/>
              <a:ea typeface="Calibri" charset="0"/>
              <a:cs typeface="Calibri" charset="0"/>
            </a:rPr>
            <a:t>BW-AWARE</a:t>
          </a:r>
        </a:p>
      </cdr:txBody>
    </cdr:sp>
  </cdr:relSizeAnchor>
  <cdr:relSizeAnchor xmlns:cdr="http://schemas.openxmlformats.org/drawingml/2006/chartDrawing">
    <cdr:from>
      <cdr:x>0.5</cdr:x>
      <cdr:y>0.22715</cdr:y>
    </cdr:from>
    <cdr:to>
      <cdr:x>0.68696</cdr:x>
      <cdr:y>0.28584</cdr:y>
    </cdr:to>
    <cdr:sp macro="" textlink="">
      <cdr:nvSpPr>
        <cdr:cNvPr id="9" name="Rectangle 8"/>
        <cdr:cNvSpPr/>
      </cdr:nvSpPr>
      <cdr:spPr>
        <a:xfrm xmlns:a="http://schemas.openxmlformats.org/drawingml/2006/main">
          <a:off x="2945983" y="914174"/>
          <a:ext cx="1101557" cy="236202"/>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400" b="1">
              <a:solidFill>
                <a:srgbClr val="002060"/>
              </a:solidFill>
              <a:latin typeface="Calibri" charset="0"/>
              <a:ea typeface="Calibri" charset="0"/>
              <a:cs typeface="Calibri" charset="0"/>
            </a:rPr>
            <a:t>INTERLEAVE</a:t>
          </a:r>
        </a:p>
      </cdr:txBody>
    </cdr:sp>
  </cdr:relSizeAnchor>
  <cdr:relSizeAnchor xmlns:cdr="http://schemas.openxmlformats.org/drawingml/2006/chartDrawing">
    <cdr:from>
      <cdr:x>0.16227</cdr:x>
      <cdr:y>0.15977</cdr:y>
    </cdr:from>
    <cdr:to>
      <cdr:x>0.29457</cdr:x>
      <cdr:y>0.21884</cdr:y>
    </cdr:to>
    <cdr:sp macro="" textlink="">
      <cdr:nvSpPr>
        <cdr:cNvPr id="7" name="Rectangle 6"/>
        <cdr:cNvSpPr/>
      </cdr:nvSpPr>
      <cdr:spPr>
        <a:xfrm xmlns:a="http://schemas.openxmlformats.org/drawingml/2006/main">
          <a:off x="956089" y="643000"/>
          <a:ext cx="779479" cy="237730"/>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400" b="1" dirty="0">
              <a:solidFill>
                <a:srgbClr val="002060"/>
              </a:solidFill>
              <a:latin typeface="Calibri" charset="0"/>
              <a:ea typeface="Calibri" charset="0"/>
              <a:cs typeface="Calibri" charset="0"/>
            </a:rPr>
            <a:t>LOCAL</a:t>
          </a:r>
        </a:p>
      </cdr:txBody>
    </cdr:sp>
  </cdr:relSizeAnchor>
</c:userShapes>
</file>

<file path=ppt/drawings/drawing3.xml><?xml version="1.0" encoding="utf-8"?>
<c:userShapes xmlns:c="http://schemas.openxmlformats.org/drawingml/2006/chart">
  <cdr:relSizeAnchor xmlns:cdr="http://schemas.openxmlformats.org/drawingml/2006/chartDrawing">
    <cdr:from>
      <cdr:x>0.19464</cdr:x>
      <cdr:y>0.22472</cdr:y>
    </cdr:from>
    <cdr:to>
      <cdr:x>0.23489</cdr:x>
      <cdr:y>0.303</cdr:y>
    </cdr:to>
    <cdr:sp macro="" textlink="">
      <cdr:nvSpPr>
        <cdr:cNvPr id="2" name="Oval 1"/>
        <cdr:cNvSpPr/>
      </cdr:nvSpPr>
      <cdr:spPr>
        <a:xfrm xmlns:a="http://schemas.openxmlformats.org/drawingml/2006/main">
          <a:off x="1146783" y="904407"/>
          <a:ext cx="237158" cy="315034"/>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0.3589</cdr:x>
      <cdr:y>0.15361</cdr:y>
    </cdr:from>
    <cdr:to>
      <cdr:x>0.40368</cdr:x>
      <cdr:y>0.24086</cdr:y>
    </cdr:to>
    <cdr:sp macro="" textlink="">
      <cdr:nvSpPr>
        <cdr:cNvPr id="3" name="Oval 2"/>
        <cdr:cNvSpPr/>
      </cdr:nvSpPr>
      <cdr:spPr>
        <a:xfrm xmlns:a="http://schemas.openxmlformats.org/drawingml/2006/main">
          <a:off x="2114637" y="618220"/>
          <a:ext cx="263842" cy="351128"/>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0.47347</cdr:x>
      <cdr:y>0.2536</cdr:y>
    </cdr:from>
    <cdr:to>
      <cdr:x>0.51239</cdr:x>
      <cdr:y>0.33601</cdr:y>
    </cdr:to>
    <cdr:sp macro="" textlink="">
      <cdr:nvSpPr>
        <cdr:cNvPr id="4" name="Oval 3"/>
        <cdr:cNvSpPr/>
      </cdr:nvSpPr>
      <cdr:spPr>
        <a:xfrm xmlns:a="http://schemas.openxmlformats.org/drawingml/2006/main">
          <a:off x="2789675" y="1020633"/>
          <a:ext cx="229294" cy="331669"/>
        </a:xfrm>
        <a:prstGeom xmlns:a="http://schemas.openxmlformats.org/drawingml/2006/main" prst="ellipse">
          <a:avLst/>
        </a:prstGeom>
        <a:noFill xmlns:a="http://schemas.openxmlformats.org/drawingml/2006/main"/>
        <a:ln xmlns:a="http://schemas.openxmlformats.org/drawingml/2006/main" w="12700" cmpd="sng">
          <a:solidFill>
            <a:schemeClr val="tx1"/>
          </a:solid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0.3153</cdr:x>
      <cdr:y>0.09431</cdr:y>
    </cdr:from>
    <cdr:to>
      <cdr:x>0.5</cdr:x>
      <cdr:y>0.14893</cdr:y>
    </cdr:to>
    <cdr:sp macro="" textlink="">
      <cdr:nvSpPr>
        <cdr:cNvPr id="6" name="Rectangle 5"/>
        <cdr:cNvSpPr/>
      </cdr:nvSpPr>
      <cdr:spPr>
        <a:xfrm xmlns:a="http://schemas.openxmlformats.org/drawingml/2006/main">
          <a:off x="1857729" y="379553"/>
          <a:ext cx="1088254" cy="219820"/>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400" b="1">
              <a:solidFill>
                <a:srgbClr val="002060"/>
              </a:solidFill>
              <a:latin typeface="Calibri" charset="0"/>
              <a:ea typeface="Calibri" charset="0"/>
              <a:cs typeface="Calibri" charset="0"/>
            </a:rPr>
            <a:t>BW-AWARE</a:t>
          </a:r>
        </a:p>
      </cdr:txBody>
    </cdr:sp>
  </cdr:relSizeAnchor>
  <cdr:relSizeAnchor xmlns:cdr="http://schemas.openxmlformats.org/drawingml/2006/chartDrawing">
    <cdr:from>
      <cdr:x>0.5</cdr:x>
      <cdr:y>0.22715</cdr:y>
    </cdr:from>
    <cdr:to>
      <cdr:x>0.68696</cdr:x>
      <cdr:y>0.28584</cdr:y>
    </cdr:to>
    <cdr:sp macro="" textlink="">
      <cdr:nvSpPr>
        <cdr:cNvPr id="9" name="Rectangle 8"/>
        <cdr:cNvSpPr/>
      </cdr:nvSpPr>
      <cdr:spPr>
        <a:xfrm xmlns:a="http://schemas.openxmlformats.org/drawingml/2006/main">
          <a:off x="2945983" y="914174"/>
          <a:ext cx="1101557" cy="236202"/>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400" b="1">
              <a:solidFill>
                <a:srgbClr val="002060"/>
              </a:solidFill>
              <a:latin typeface="Calibri" charset="0"/>
              <a:ea typeface="Calibri" charset="0"/>
              <a:cs typeface="Calibri" charset="0"/>
            </a:rPr>
            <a:t>INTERLEAVE</a:t>
          </a:r>
        </a:p>
      </cdr:txBody>
    </cdr:sp>
  </cdr:relSizeAnchor>
  <cdr:relSizeAnchor xmlns:cdr="http://schemas.openxmlformats.org/drawingml/2006/chartDrawing">
    <cdr:from>
      <cdr:x>0.16227</cdr:x>
      <cdr:y>0.15977</cdr:y>
    </cdr:from>
    <cdr:to>
      <cdr:x>0.29457</cdr:x>
      <cdr:y>0.21884</cdr:y>
    </cdr:to>
    <cdr:sp macro="" textlink="">
      <cdr:nvSpPr>
        <cdr:cNvPr id="7" name="Rectangle 6"/>
        <cdr:cNvSpPr/>
      </cdr:nvSpPr>
      <cdr:spPr>
        <a:xfrm xmlns:a="http://schemas.openxmlformats.org/drawingml/2006/main">
          <a:off x="956089" y="643000"/>
          <a:ext cx="779479" cy="237730"/>
        </a:xfrm>
        <a:prstGeom xmlns:a="http://schemas.openxmlformats.org/drawingml/2006/main" prst="rect">
          <a:avLst/>
        </a:prstGeom>
        <a:noFill xmlns:a="http://schemas.openxmlformats.org/drawingml/2006/main"/>
        <a:ln xmlns:a="http://schemas.openxmlformats.org/drawingml/2006/main">
          <a:noFill/>
        </a:ln>
        <a:effectLst xmlns:a="http://schemas.openxmlformats.org/drawingml/2006/main"/>
      </cdr:spPr>
      <cdr:style>
        <a:lnRef xmlns:a="http://schemas.openxmlformats.org/drawingml/2006/main" idx="1">
          <a:schemeClr val="accent1"/>
        </a:lnRef>
        <a:fillRef xmlns:a="http://schemas.openxmlformats.org/drawingml/2006/main" idx="3">
          <a:schemeClr val="accent1"/>
        </a:fillRef>
        <a:effectRef xmlns:a="http://schemas.openxmlformats.org/drawingml/2006/main" idx="2">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400" b="1" dirty="0">
              <a:solidFill>
                <a:srgbClr val="002060"/>
              </a:solidFill>
              <a:latin typeface="Calibri" charset="0"/>
              <a:ea typeface="Calibri" charset="0"/>
              <a:cs typeface="Calibri" charset="0"/>
            </a:rPr>
            <a:t>LOCAL</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2/11/17</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smtClean="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dirty="0"/>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baseline="0" dirty="0" smtClean="0"/>
              <a:t>Hi Everyone, I am Neha Agarwal from University of Michigan. And, today I am going to talk about my work on how can we simplify CPU-GPU cache coherence designs. I and my advisor Tom </a:t>
            </a:r>
            <a:r>
              <a:rPr lang="en-US" baseline="0" dirty="0" err="1" smtClean="0"/>
              <a:t>Wenisch</a:t>
            </a:r>
            <a:r>
              <a:rPr lang="en-US" baseline="0" dirty="0" smtClean="0"/>
              <a:t> did this work with our collaborators at NVIDIA. This work was pretty interesting as our focus was on simplifying the design as much as possible for making adoption of the idea in industry feasible.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1229832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well</a:t>
            </a:r>
            <a:r>
              <a:rPr lang="en-US" baseline="0" dirty="0" smtClean="0"/>
              <a:t> known that CPUs support cache coherence for making sure that shared data across different cores have either a single writer or multiple readers but not both simultaneously. It makes multi-core systems easier to program. In contrast, GPUs that were designed for graphics application acceleration do not support cache coherence as graphics applications do not have shared data. However, with wider adoption of GPUs for general purpose applications the question we need to revisit is the support for cache coherence. CPU designs have proven that cache coherence is highly desirable for programmability, however, supporting cache coherence in HW for a CPU-GPU heterogeneous system seems lucrative from programmers perspective can be really hard from designers point of view. Not only it is hard to to merge 2 different coherence domains, moreover the design and verification of a multi-vendor systems becomes extremely challenging when it comes to designing CPU-GPU HW cache coherence.</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15</a:t>
            </a:fld>
            <a:endParaRPr lang="en-US" dirty="0"/>
          </a:p>
        </p:txBody>
      </p:sp>
    </p:spTree>
    <p:extLst>
      <p:ext uri="{BB962C8B-B14F-4D97-AF65-F5344CB8AC3E}">
        <p14:creationId xmlns:p14="http://schemas.microsoft.com/office/powerpoint/2010/main" val="1255759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animate proposal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dirty="0"/>
          </a:p>
        </p:txBody>
      </p:sp>
    </p:spTree>
    <p:extLst>
      <p:ext uri="{BB962C8B-B14F-4D97-AF65-F5344CB8AC3E}">
        <p14:creationId xmlns:p14="http://schemas.microsoft.com/office/powerpoint/2010/main" val="2027765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Both the frequently accessed data, let’s call it hot and infrequently accessed data, let’s call it cold is mapped in DRAM.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20</a:t>
            </a:fld>
            <a:endParaRPr lang="en-US" dirty="0"/>
          </a:p>
        </p:txBody>
      </p:sp>
    </p:spTree>
    <p:extLst>
      <p:ext uri="{BB962C8B-B14F-4D97-AF65-F5344CB8AC3E}">
        <p14:creationId xmlns:p14="http://schemas.microsoft.com/office/powerpoint/2010/main" val="622390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dirty="0" smtClean="0"/>
              <a:t>Animation</a:t>
            </a:r>
            <a:r>
              <a:rPr lang="en-US" baseline="0" dirty="0" smtClean="0"/>
              <a:t> not that clear</a:t>
            </a: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dirty="0" smtClean="0"/>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dirty="0" smtClean="0"/>
              <a:t>However, with cheaper slower memory we can leverage the difference between data access frequency and place hot pages in fast DRAM and cold pages in cheaper/slower memory. Thus, there is an opportunity to cut down the DRAM requirement per application. Note that we only want to place those pages in slow memory that will not degrade application performance leading to SLA violations.</a:t>
            </a:r>
          </a:p>
          <a:p>
            <a:pPr marL="0" marR="0" lvl="0" indent="0" algn="l" rtl="0">
              <a:spcBef>
                <a:spcPts val="0"/>
              </a:spcBef>
              <a:spcAft>
                <a:spcPts val="0"/>
              </a:spcAft>
              <a:buClr>
                <a:schemeClr val="dk1"/>
              </a:buClr>
              <a:buSzPct val="25000"/>
              <a:buFont typeface="Arial"/>
              <a:buNone/>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21</a:t>
            </a:fld>
            <a:endParaRPr lang="en-US" dirty="0"/>
          </a:p>
        </p:txBody>
      </p:sp>
    </p:spTree>
    <p:extLst>
      <p:ext uri="{BB962C8B-B14F-4D97-AF65-F5344CB8AC3E}">
        <p14:creationId xmlns:p14="http://schemas.microsoft.com/office/powerpoint/2010/main" val="416203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Explain the trade-off in machine cost/memory cost/performance</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22</a:t>
            </a:fld>
            <a:endParaRPr lang="en-US" dirty="0"/>
          </a:p>
        </p:txBody>
      </p:sp>
    </p:spTree>
    <p:extLst>
      <p:ext uri="{BB962C8B-B14F-4D97-AF65-F5344CB8AC3E}">
        <p14:creationId xmlns:p14="http://schemas.microsoft.com/office/powerpoint/2010/main" val="1824357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huge pages break their solution:</a:t>
            </a:r>
          </a:p>
          <a:p>
            <a:pPr marL="228600" indent="-228600">
              <a:buAutoNum type="arabicPeriod"/>
            </a:pPr>
            <a:r>
              <a:rPr lang="en-US" dirty="0" smtClean="0"/>
              <a:t>Whether we have hot</a:t>
            </a:r>
            <a:r>
              <a:rPr lang="en-US" baseline="0" dirty="0" smtClean="0"/>
              <a:t> cold huge pages, no one has even asked that question</a:t>
            </a:r>
          </a:p>
          <a:p>
            <a:pPr marL="228600" indent="-228600">
              <a:buAutoNum type="arabicPeriod"/>
            </a:pPr>
            <a:r>
              <a:rPr lang="en-US" baseline="0" dirty="0" smtClean="0"/>
              <a:t>whether method for classification: low overhead</a:t>
            </a:r>
            <a:endParaRPr lang="en-US" dirty="0" smtClean="0"/>
          </a:p>
          <a:p>
            <a:endParaRPr lang="en-US"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Profiling technique to identify data to be placed in slow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On-demand page migration from slow to fast memory</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t>DRAM as a cache, invisible to OS</a:t>
            </a:r>
            <a:endParaRPr lang="en-US" sz="1100" i="1"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sz="1800"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23</a:t>
            </a:fld>
            <a:endParaRPr lang="en-US" dirty="0"/>
          </a:p>
        </p:txBody>
      </p:sp>
    </p:spTree>
    <p:extLst>
      <p:ext uri="{BB962C8B-B14F-4D97-AF65-F5344CB8AC3E}">
        <p14:creationId xmlns:p14="http://schemas.microsoft.com/office/powerpoint/2010/main" val="609015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What is the huge and why?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First,</a:t>
            </a:r>
            <a:r>
              <a:rPr lang="en-US" baseline="0" dirty="0" smtClean="0"/>
              <a:t> they lead to fewer TLB misses as they are able to cover larger fraction of memory by a single TLB entry. A system with 4 TLB entries if managed at 4KB granularity can reach only 16KB of footprint without any TLB misses. </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24</a:t>
            </a:fld>
            <a:endParaRPr lang="en-US" dirty="0"/>
          </a:p>
        </p:txBody>
      </p:sp>
    </p:spTree>
    <p:extLst>
      <p:ext uri="{BB962C8B-B14F-4D97-AF65-F5344CB8AC3E}">
        <p14:creationId xmlns:p14="http://schemas.microsoft.com/office/powerpoint/2010/main" val="1179347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super critical for </a:t>
            </a:r>
            <a:r>
              <a:rPr lang="en-US" dirty="0" err="1" smtClean="0"/>
              <a:t>clloud</a:t>
            </a:r>
            <a:endParaRPr lang="en-US" dirty="0" smtClean="0"/>
          </a:p>
          <a:p>
            <a:endParaRPr lang="en-US" dirty="0" smtClean="0"/>
          </a:p>
          <a:p>
            <a:endParaRPr lang="en-US" dirty="0" smtClean="0"/>
          </a:p>
          <a:p>
            <a:r>
              <a:rPr lang="en-US" dirty="0" smtClean="0"/>
              <a:t>Second</a:t>
            </a:r>
            <a:r>
              <a:rPr lang="en-US" baseline="0" dirty="0" smtClean="0"/>
              <a:t> </a:t>
            </a:r>
            <a:r>
              <a:rPr lang="en-US" baseline="0" dirty="0" smtClean="0"/>
              <a:t>advantage of 2MB pages is that they make every TLB miss faster. Instead of doing a 4-level tree lookup, page walk needs to be only done on a 3-level tree, which also reduces the pressure on data caches</a:t>
            </a:r>
            <a:r>
              <a:rPr lang="en-US" baseline="0" dirty="0" smtClean="0"/>
              <a:t>.</a:t>
            </a:r>
          </a:p>
          <a:p>
            <a:endParaRPr lang="en-US" baseline="0" dirty="0" smtClean="0"/>
          </a:p>
          <a:p>
            <a:pPr marL="0" marR="0" lvl="0" indent="0" algn="l" rtl="0">
              <a:spcBef>
                <a:spcPts val="0"/>
              </a:spcBef>
              <a:spcAft>
                <a:spcPts val="0"/>
              </a:spcAft>
              <a:buClr>
                <a:schemeClr val="dk1"/>
              </a:buClr>
              <a:buSzPct val="25000"/>
              <a:buFont typeface="Arial"/>
              <a:buNone/>
            </a:pPr>
            <a:r>
              <a:rPr lang="en-US" dirty="0" smtClean="0"/>
              <a:t>Merge this slide</a:t>
            </a:r>
            <a:r>
              <a:rPr lang="en-US" baseline="0" dirty="0" smtClean="0"/>
              <a:t> with previous</a:t>
            </a:r>
          </a:p>
          <a:p>
            <a:pPr marL="0" marR="0" lvl="0" indent="0" algn="l" rtl="0">
              <a:spcBef>
                <a:spcPts val="0"/>
              </a:spcBef>
              <a:spcAft>
                <a:spcPts val="0"/>
              </a:spcAft>
              <a:buClr>
                <a:schemeClr val="dk1"/>
              </a:buClr>
              <a:buSzPct val="25000"/>
              <a:buFont typeface="Arial"/>
              <a:buNone/>
            </a:pPr>
            <a:endParaRPr lang="en-US" baseline="0" dirty="0" smtClean="0"/>
          </a:p>
          <a:p>
            <a:pPr marL="0" marR="0" lvl="0" indent="0" algn="l" rtl="0">
              <a:spcBef>
                <a:spcPts val="0"/>
              </a:spcBef>
              <a:spcAft>
                <a:spcPts val="0"/>
              </a:spcAft>
              <a:buClr>
                <a:schemeClr val="dk1"/>
              </a:buClr>
              <a:buSzPct val="25000"/>
              <a:buFont typeface="Arial"/>
              <a:buNone/>
            </a:pPr>
            <a:r>
              <a:rPr lang="en-US" dirty="0" smtClean="0"/>
              <a:t>The main difference between our work and prior work in 2-tier memory systems is support for huge pages. Here I show you why huge pages are important from performance perspective. </a:t>
            </a:r>
          </a:p>
          <a:p>
            <a:pPr marL="0" marR="0" lvl="0" indent="0" algn="l" rtl="0">
              <a:spcBef>
                <a:spcPts val="0"/>
              </a:spcBef>
              <a:spcAft>
                <a:spcPts val="0"/>
              </a:spcAft>
              <a:buClr>
                <a:schemeClr val="dk1"/>
              </a:buClr>
              <a:buSzPct val="25000"/>
              <a:buFont typeface="Arial"/>
              <a:buNone/>
            </a:pPr>
            <a:endParaRPr lang="en-US" dirty="0" smtClean="0"/>
          </a:p>
          <a:p>
            <a:pPr marL="0" marR="0" lvl="0" indent="0" algn="l" rtl="0">
              <a:spcBef>
                <a:spcPts val="0"/>
              </a:spcBef>
              <a:spcAft>
                <a:spcPts val="0"/>
              </a:spcAft>
              <a:buClr>
                <a:schemeClr val="dk1"/>
              </a:buClr>
              <a:buSzPct val="25000"/>
              <a:buFont typeface="Arial"/>
              <a:buNone/>
            </a:pPr>
            <a:r>
              <a:rPr lang="en-US" dirty="0" smtClean="0"/>
              <a:t>Explain graph</a:t>
            </a:r>
          </a:p>
          <a:p>
            <a:pPr marL="0" marR="0" lvl="0" indent="0" algn="l" rtl="0">
              <a:spcBef>
                <a:spcPts val="0"/>
              </a:spcBef>
              <a:spcAft>
                <a:spcPts val="0"/>
              </a:spcAft>
              <a:buClr>
                <a:schemeClr val="dk1"/>
              </a:buClr>
              <a:buSzPct val="25000"/>
              <a:buFont typeface="Arial"/>
              <a:buNone/>
            </a:pPr>
            <a:endParaRPr lang="en-US" dirty="0" smtClean="0"/>
          </a:p>
          <a:p>
            <a:pPr marL="0" marR="0" lvl="0" indent="0" algn="l" rtl="0">
              <a:spcBef>
                <a:spcPts val="0"/>
              </a:spcBef>
              <a:spcAft>
                <a:spcPts val="0"/>
              </a:spcAft>
              <a:buClr>
                <a:schemeClr val="dk1"/>
              </a:buClr>
              <a:buSzPct val="25000"/>
              <a:buFont typeface="Arial"/>
              <a:buNone/>
            </a:pPr>
            <a:endParaRPr lang="en-US" dirty="0" smtClean="0"/>
          </a:p>
          <a:p>
            <a:pPr marL="0" marR="0" lvl="0" indent="0" algn="l" rtl="0">
              <a:spcBef>
                <a:spcPts val="0"/>
              </a:spcBef>
              <a:spcAft>
                <a:spcPts val="0"/>
              </a:spcAft>
              <a:buClr>
                <a:schemeClr val="dk1"/>
              </a:buClr>
              <a:buSzPct val="25000"/>
              <a:buFont typeface="Arial"/>
              <a:buNone/>
            </a:pPr>
            <a:r>
              <a:rPr lang="en-US" dirty="0" smtClean="0"/>
              <a:t>1.x</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FEF374C-ACE4-C243-964A-31CF00929B93}" type="slidenum">
              <a:rPr lang="en-US" smtClean="0"/>
              <a:t>25</a:t>
            </a:fld>
            <a:endParaRPr lang="en-US"/>
          </a:p>
        </p:txBody>
      </p:sp>
    </p:spTree>
    <p:extLst>
      <p:ext uri="{BB962C8B-B14F-4D97-AF65-F5344CB8AC3E}">
        <p14:creationId xmlns:p14="http://schemas.microsoft.com/office/powerpoint/2010/main" val="959377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 overhead mechanism</a:t>
            </a:r>
            <a:r>
              <a:rPr lang="en-US" baseline="0" dirty="0" smtClean="0"/>
              <a:t> that identifies cold data at runtime</a:t>
            </a:r>
          </a:p>
          <a:p>
            <a:r>
              <a:rPr lang="en-US" baseline="0" dirty="0" smtClean="0"/>
              <a:t>Application transparent manner</a:t>
            </a:r>
          </a:p>
          <a:p>
            <a:r>
              <a:rPr lang="en-US" baseline="0" dirty="0" smtClean="0"/>
              <a:t>while supporting huge pages</a:t>
            </a:r>
          </a:p>
          <a:p>
            <a:r>
              <a:rPr lang="en-US" baseline="0" dirty="0" smtClean="0"/>
              <a:t>while satisfying perf. requirements</a:t>
            </a:r>
          </a:p>
          <a:p>
            <a:endParaRPr lang="en-US" baseline="0" dirty="0" smtClean="0"/>
          </a:p>
          <a:p>
            <a:r>
              <a:rPr lang="en-US" baseline="0" dirty="0" smtClean="0"/>
              <a:t>I will present my solution to this problem that we call Thermostat, which we prototyped in Linux 4.5</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26</a:t>
            </a:fld>
            <a:endParaRPr lang="en-US" dirty="0"/>
          </a:p>
        </p:txBody>
      </p:sp>
    </p:spTree>
    <p:extLst>
      <p:ext uri="{BB962C8B-B14F-4D97-AF65-F5344CB8AC3E}">
        <p14:creationId xmlns:p14="http://schemas.microsoft.com/office/powerpoint/2010/main" val="1220157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smtClean="0">
                <a:solidFill>
                  <a:schemeClr val="tx1"/>
                </a:solidFill>
                <a:effectLst/>
                <a:latin typeface="Trebuchet MS" pitchFamily="34" charset="0"/>
                <a:ea typeface="+mn-ea"/>
                <a:cs typeface="+mn-cs"/>
              </a:rPr>
              <a:t> COMA and many of the ideas that came to fruition in the 90's in the context of shared memory machines. COMA machines and even optimized CC-NUMA machines (e.g., Excel-NUMA) were exploring capacity and latency trade offs in multiple block-based cache hierarchy levels. You may find ideas that were developed and even built in machines (e.g., KSR and Sun </a:t>
            </a:r>
            <a:r>
              <a:rPr lang="en-US" sz="1100" b="0" i="0" kern="1200" dirty="0" err="1" smtClean="0">
                <a:solidFill>
                  <a:schemeClr val="tx1"/>
                </a:solidFill>
                <a:effectLst/>
                <a:latin typeface="Trebuchet MS" pitchFamily="34" charset="0"/>
                <a:ea typeface="+mn-ea"/>
                <a:cs typeface="+mn-cs"/>
              </a:rPr>
              <a:t>WildFire</a:t>
            </a:r>
            <a:r>
              <a:rPr lang="en-US" sz="1100" b="0" i="0" kern="1200" dirty="0" smtClean="0">
                <a:solidFill>
                  <a:schemeClr val="tx1"/>
                </a:solidFill>
                <a:effectLst/>
                <a:latin typeface="Trebuchet MS" pitchFamily="34" charset="0"/>
                <a:ea typeface="+mn-ea"/>
                <a:cs typeface="+mn-cs"/>
              </a:rPr>
              <a:t>/Reactive NUMA) of importance and inspiration. All of these address multi-level cache/DRAM hierarchies.</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27</a:t>
            </a:fld>
            <a:endParaRPr lang="en-US" dirty="0"/>
          </a:p>
        </p:txBody>
      </p:sp>
    </p:spTree>
    <p:extLst>
      <p:ext uri="{BB962C8B-B14F-4D97-AF65-F5344CB8AC3E}">
        <p14:creationId xmlns:p14="http://schemas.microsoft.com/office/powerpoint/2010/main" val="590697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Leaving </a:t>
            </a:r>
            <a:r>
              <a:rPr lang="en-US" b="1" dirty="0" smtClean="0"/>
              <a:t>capacity</a:t>
            </a:r>
            <a:r>
              <a:rPr lang="en-US" baseline="0" dirty="0" smtClean="0"/>
              <a:t> for now</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dirty="0"/>
          </a:p>
        </p:txBody>
      </p:sp>
    </p:spTree>
    <p:extLst>
      <p:ext uri="{BB962C8B-B14F-4D97-AF65-F5344CB8AC3E}">
        <p14:creationId xmlns:p14="http://schemas.microsoft.com/office/powerpoint/2010/main" val="1013527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Cold</a:t>
            </a:r>
            <a:r>
              <a:rPr lang="en-US" baseline="0" dirty="0" smtClean="0"/>
              <a:t> data, page access rate</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28</a:t>
            </a:fld>
            <a:endParaRPr lang="en-US" dirty="0"/>
          </a:p>
        </p:txBody>
      </p:sp>
    </p:spTree>
    <p:extLst>
      <p:ext uri="{BB962C8B-B14F-4D97-AF65-F5344CB8AC3E}">
        <p14:creationId xmlns:p14="http://schemas.microsoft.com/office/powerpoint/2010/main" val="800060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Transition from</a:t>
            </a:r>
            <a:r>
              <a:rPr lang="en-US" baseline="0" dirty="0" smtClean="0"/>
              <a:t> Thermostat to </a:t>
            </a:r>
            <a:r>
              <a:rPr lang="en-US" dirty="0" smtClean="0"/>
              <a:t>Accessed</a:t>
            </a:r>
            <a:r>
              <a:rPr lang="en-US" baseline="0" dirty="0" smtClean="0"/>
              <a:t> bit not clear</a:t>
            </a:r>
          </a:p>
          <a:p>
            <a:r>
              <a:rPr lang="en-US" baseline="0" dirty="0" smtClean="0"/>
              <a:t>TODO: Color code PTEs as well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dirty="0"/>
          </a:p>
        </p:txBody>
      </p:sp>
    </p:spTree>
    <p:extLst>
      <p:ext uri="{BB962C8B-B14F-4D97-AF65-F5344CB8AC3E}">
        <p14:creationId xmlns:p14="http://schemas.microsoft.com/office/powerpoint/2010/main" val="253766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Cold</a:t>
            </a:r>
            <a:r>
              <a:rPr lang="en-US" baseline="0" dirty="0" smtClean="0"/>
              <a:t> data, page access rate</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30</a:t>
            </a:fld>
            <a:endParaRPr lang="en-US" dirty="0"/>
          </a:p>
        </p:txBody>
      </p:sp>
    </p:spTree>
    <p:extLst>
      <p:ext uri="{BB962C8B-B14F-4D97-AF65-F5344CB8AC3E}">
        <p14:creationId xmlns:p14="http://schemas.microsoft.com/office/powerpoint/2010/main" val="4626899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accessed bit:</a:t>
            </a:r>
            <a:r>
              <a:rPr lang="en-US" baseline="0" dirty="0" smtClean="0"/>
              <a:t> not work in our </a:t>
            </a:r>
            <a:r>
              <a:rPr lang="en-US" baseline="0" dirty="0" err="1" smtClean="0"/>
              <a:t>envronment</a:t>
            </a:r>
            <a:endParaRPr lang="en-US" baseline="0" dirty="0" smtClean="0"/>
          </a:p>
          <a:p>
            <a:r>
              <a:rPr lang="en-US" baseline="0" dirty="0" smtClean="0"/>
              <a:t>Experiment: overhead vs accuracy</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31</a:t>
            </a:fld>
            <a:endParaRPr lang="en-US" dirty="0"/>
          </a:p>
        </p:txBody>
      </p:sp>
    </p:spTree>
    <p:extLst>
      <p:ext uri="{BB962C8B-B14F-4D97-AF65-F5344CB8AC3E}">
        <p14:creationId xmlns:p14="http://schemas.microsoft.com/office/powerpoint/2010/main" val="17352840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206784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313985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720438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3348251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883510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913715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a:t>
            </a:r>
            <a:r>
              <a:rPr lang="en-US" dirty="0" smtClean="0"/>
              <a:t>above </a:t>
            </a:r>
            <a:r>
              <a:rPr lang="en-US" dirty="0" smtClean="0"/>
              <a:t>numbers</a:t>
            </a:r>
          </a:p>
          <a:p>
            <a:r>
              <a:rPr lang="en-US" dirty="0" smtClean="0"/>
              <a:t>Remove LPDDR numbers</a:t>
            </a:r>
            <a:endParaRPr lang="en-US" dirty="0" smtClean="0"/>
          </a:p>
          <a:p>
            <a:r>
              <a:rPr lang="en-US" dirty="0" smtClean="0"/>
              <a:t>Leaving </a:t>
            </a:r>
            <a:r>
              <a:rPr lang="en-US" b="1" dirty="0" smtClean="0"/>
              <a:t>capacity</a:t>
            </a:r>
            <a:r>
              <a:rPr lang="en-US" baseline="0" dirty="0" smtClean="0"/>
              <a:t> for now</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dirty="0"/>
          </a:p>
        </p:txBody>
      </p:sp>
    </p:spTree>
    <p:extLst>
      <p:ext uri="{BB962C8B-B14F-4D97-AF65-F5344CB8AC3E}">
        <p14:creationId xmlns:p14="http://schemas.microsoft.com/office/powerpoint/2010/main" val="10079766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274768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83244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Shape 688"/>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89" name="Shape 689"/>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2811508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67" name="Shape 667"/>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863831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820" name="Shape 820"/>
          <p:cNvSpPr txBox="1">
            <a:spLocks noGrp="1"/>
          </p:cNvSpPr>
          <p:nvPr>
            <p:ph type="body" idx="1"/>
          </p:nvPr>
        </p:nvSpPr>
        <p:spPr>
          <a:xfrm>
            <a:off x="700087" y="4403725"/>
            <a:ext cx="5597400" cy="41703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21" name="Shape 821"/>
          <p:cNvSpPr txBox="1">
            <a:spLocks noGrp="1"/>
          </p:cNvSpPr>
          <p:nvPr>
            <p:ph type="sldNum" idx="12"/>
          </p:nvPr>
        </p:nvSpPr>
        <p:spPr>
          <a:xfrm>
            <a:off x="3963987" y="8807450"/>
            <a:ext cx="3032098" cy="461999"/>
          </a:xfrm>
          <a:prstGeom prst="rect">
            <a:avLst/>
          </a:prstGeom>
          <a:noFill/>
          <a:ln>
            <a:noFill/>
          </a:ln>
        </p:spPr>
        <p:txBody>
          <a:bodyPr lIns="92925" tIns="46450" rIns="92925" bIns="4645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52</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159184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Shape 841"/>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42" name="Shape 842"/>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195348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Shape 832"/>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33" name="Shape 833"/>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2672591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Shape 850"/>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51" name="Shape 851"/>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3491651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Shape 895"/>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96" name="Shape 896"/>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7937294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60</a:t>
            </a:fld>
            <a:endParaRPr lang="en-US" dirty="0"/>
          </a:p>
        </p:txBody>
      </p:sp>
    </p:spTree>
    <p:extLst>
      <p:ext uri="{BB962C8B-B14F-4D97-AF65-F5344CB8AC3E}">
        <p14:creationId xmlns:p14="http://schemas.microsoft.com/office/powerpoint/2010/main" val="668568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Parallel</a:t>
            </a:r>
            <a:r>
              <a:rPr lang="en-US" baseline="0" dirty="0" smtClean="0"/>
              <a:t> bullets: all question/statements</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a:t>
            </a:fld>
            <a:endParaRPr lang="en-US" dirty="0"/>
          </a:p>
        </p:txBody>
      </p:sp>
    </p:spTree>
    <p:extLst>
      <p:ext uri="{BB962C8B-B14F-4D97-AF65-F5344CB8AC3E}">
        <p14:creationId xmlns:p14="http://schemas.microsoft.com/office/powerpoint/2010/main" val="1106311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load gen ?</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64</a:t>
            </a:fld>
            <a:endParaRPr lang="en-US" dirty="0"/>
          </a:p>
        </p:txBody>
      </p:sp>
    </p:spTree>
    <p:extLst>
      <p:ext uri="{BB962C8B-B14F-4D97-AF65-F5344CB8AC3E}">
        <p14:creationId xmlns:p14="http://schemas.microsoft.com/office/powerpoint/2010/main" val="10228412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Shape 936"/>
          <p:cNvSpPr txBox="1">
            <a:spLocks noGrp="1"/>
          </p:cNvSpPr>
          <p:nvPr>
            <p:ph type="body" idx="1"/>
          </p:nvPr>
        </p:nvSpPr>
        <p:spPr>
          <a:xfrm>
            <a:off x="700087" y="4403725"/>
            <a:ext cx="5597400" cy="41703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US" sz="1200" b="0" i="0" u="none" strike="noStrike" cap="none" dirty="0" smtClean="0">
                <a:solidFill>
                  <a:schemeClr val="dk1"/>
                </a:solidFill>
                <a:latin typeface="Arial"/>
                <a:ea typeface="Arial"/>
                <a:cs typeface="Arial"/>
                <a:sym typeface="Arial"/>
              </a:rPr>
              <a:t>Give the expected</a:t>
            </a:r>
            <a:r>
              <a:rPr lang="en-US" sz="1200" b="0" i="0" u="none" strike="noStrike" cap="none" baseline="0" dirty="0" smtClean="0">
                <a:solidFill>
                  <a:schemeClr val="dk1"/>
                </a:solidFill>
                <a:latin typeface="Arial"/>
                <a:ea typeface="Arial"/>
                <a:cs typeface="Arial"/>
                <a:sym typeface="Arial"/>
              </a:rPr>
              <a:t> number here?</a:t>
            </a:r>
            <a:endParaRPr sz="1200" b="0" i="0" u="none" strike="noStrike" cap="none" dirty="0">
              <a:solidFill>
                <a:schemeClr val="dk1"/>
              </a:solidFill>
              <a:latin typeface="Arial"/>
              <a:ea typeface="Arial"/>
              <a:cs typeface="Arial"/>
              <a:sym typeface="Arial"/>
            </a:endParaRPr>
          </a:p>
        </p:txBody>
      </p:sp>
      <p:sp>
        <p:nvSpPr>
          <p:cNvPr id="937" name="Shape 937"/>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4371231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baseline="0" dirty="0" smtClean="0"/>
              <a:t>Hi Everyone, I am Neha Agarwal from University of Michigan. And, today I am going to talk about my work on how can we simplify CPU-GPU cache coherence designs. I and my advisor Tom </a:t>
            </a:r>
            <a:r>
              <a:rPr lang="en-US" baseline="0" dirty="0" err="1" smtClean="0"/>
              <a:t>Wenisch</a:t>
            </a:r>
            <a:r>
              <a:rPr lang="en-US" baseline="0" dirty="0" smtClean="0"/>
              <a:t> did this work with our collaborators at NVIDIA. This work was pretty interesting as our focus was on simplifying the design as much as possible for making adoption of the idea in industry feasible.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66</a:t>
            </a:fld>
            <a:endParaRPr lang="en-US" dirty="0">
              <a:solidFill>
                <a:prstClr val="black"/>
              </a:solidFill>
            </a:endParaRPr>
          </a:p>
        </p:txBody>
      </p:sp>
    </p:spTree>
    <p:extLst>
      <p:ext uri="{BB962C8B-B14F-4D97-AF65-F5344CB8AC3E}">
        <p14:creationId xmlns:p14="http://schemas.microsoft.com/office/powerpoint/2010/main" val="159273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baseline="0" dirty="0" smtClean="0"/>
              <a:t>CPU-GPU platforms have gained a lot of importance as of late, and multiple vendors are involved with building such systems</a:t>
            </a:r>
          </a:p>
          <a:p>
            <a:endParaRPr lang="en-US" baseline="0" dirty="0" smtClean="0"/>
          </a:p>
          <a:p>
            <a:r>
              <a:rPr lang="en-US" baseline="0" dirty="0" smtClean="0"/>
              <a:t>The most powerful GPUs today are built on a separate die due to thermal and die area constraints and have their own specialized memory systems. Moreover, such discrete CPU GPU systems come from different vendors precluding single-die integration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In the context of this work we’re focusing on such discrete CPUs and GPUs that are connected via a cache-line granularity dedicated CPU-GPU interconnect such as NVIDIA’s NVLINK</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We are particularly interested in investigating whether it is necessary to support cache coherence over such a link?</a:t>
            </a:r>
          </a:p>
          <a:p>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67</a:t>
            </a:fld>
            <a:endParaRPr lang="en-US" dirty="0"/>
          </a:p>
        </p:txBody>
      </p:sp>
    </p:spTree>
    <p:extLst>
      <p:ext uri="{BB962C8B-B14F-4D97-AF65-F5344CB8AC3E}">
        <p14:creationId xmlns:p14="http://schemas.microsoft.com/office/powerpoint/2010/main" val="4460452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dirty="0" smtClean="0"/>
              <a:t>In the context of these discrete CPU-GPU systems, introducing unified shared CPU-GPU memory has</a:t>
            </a:r>
            <a:r>
              <a:rPr lang="en-US" baseline="0" dirty="0" smtClean="0"/>
              <a:t> multiple potential benefits and is a concept being adopted by multiple vendors. Consider a system where all of memory, whether it is attached to the CPU or the GPU is treated as a unified globally visible address space and either the CPU or GPU can make requests to any part of this memory. </a:t>
            </a:r>
          </a:p>
          <a:p>
            <a:endParaRPr lang="en-US" baseline="0" dirty="0" smtClean="0"/>
          </a:p>
          <a:p>
            <a:r>
              <a:rPr lang="en-US" baseline="0" dirty="0" smtClean="0"/>
              <a:t>Now this notion of unified memory has gained traction because it improves programmer productivity by eliminating explicit copying of data and manual memory management. Traditionally, when there was an access for example from the GPU to a page that was in CPU-attached memory, that page </a:t>
            </a:r>
          </a:p>
          <a:p>
            <a:r>
              <a:rPr lang="en-US" baseline="0" dirty="0" smtClean="0"/>
              <a:t>would need to copied over to graphics memory.</a:t>
            </a:r>
          </a:p>
          <a:p>
            <a:endParaRPr lang="en-US" baseline="0" dirty="0" smtClean="0"/>
          </a:p>
          <a:p>
            <a:r>
              <a:rPr lang="en-US" baseline="0" dirty="0" smtClean="0"/>
              <a:t>We further improve programmer productivity and system performance by allowing fine grained access from the GPU to the CPU memory. </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Our goal with this work is to provide a high performance shared virtual address space -- irrespective of the consistency model being assumed</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Now by making all the caches in this system HW cache coherent can solve this design problem, however,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68</a:t>
            </a:fld>
            <a:endParaRPr lang="en-US" dirty="0"/>
          </a:p>
        </p:txBody>
      </p:sp>
    </p:spTree>
    <p:extLst>
      <p:ext uri="{BB962C8B-B14F-4D97-AF65-F5344CB8AC3E}">
        <p14:creationId xmlns:p14="http://schemas.microsoft.com/office/powerpoint/2010/main" val="13360242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baseline="0" dirty="0" smtClean="0"/>
              <a:t>Now here is an example state space diagram for 2 different CPU cache coherence protocols combined to support all the states in both of the protocols. As we can look, this horrifying diagram has many states for the combined protocol to work correctly. Now imagine combining such complex cache coherence protocols from a CPU vendor and a GPU vendor. Its not difficult to see that such a cache coherent design will have large number of states calling for huge design and verification effort from the engineers.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69</a:t>
            </a:fld>
            <a:endParaRPr lang="en-US" dirty="0"/>
          </a:p>
        </p:txBody>
      </p:sp>
    </p:spTree>
    <p:extLst>
      <p:ext uri="{BB962C8B-B14F-4D97-AF65-F5344CB8AC3E}">
        <p14:creationId xmlns:p14="http://schemas.microsoft.com/office/powerpoint/2010/main" val="655585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Since these</a:t>
            </a:r>
            <a:r>
              <a:rPr lang="en-US" baseline="0" dirty="0" smtClean="0"/>
              <a:t> discrete CPU GPU systems come from different vendor another challenge for these vendors is to come up with a design together.</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Collaborating</a:t>
            </a:r>
            <a:r>
              <a:rPr lang="en-US" baseline="0" dirty="0" smtClean="0"/>
              <a:t> across different teams within the same company can be quiet challenging, but its another can of worms when designs have to be made to work correctly across companies. So, given how complex cache coherence design can get, our goal with this work was to simplify the design itself, thus cut down on the verification challenge and deliver the product timely.</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70</a:t>
            </a:fld>
            <a:endParaRPr lang="en-US" dirty="0"/>
          </a:p>
        </p:txBody>
      </p:sp>
    </p:spTree>
    <p:extLst>
      <p:ext uri="{BB962C8B-B14F-4D97-AF65-F5344CB8AC3E}">
        <p14:creationId xmlns:p14="http://schemas.microsoft.com/office/powerpoint/2010/main" val="892728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To address the problem of</a:t>
            </a:r>
            <a:r>
              <a:rPr lang="en-US" baseline="0" dirty="0" smtClean="0"/>
              <a:t> state space explosion </a:t>
            </a:r>
            <a:r>
              <a:rPr lang="en-US" dirty="0" smtClean="0"/>
              <a:t>our key idea</a:t>
            </a:r>
            <a:r>
              <a:rPr lang="en-US" baseline="0" dirty="0" smtClean="0"/>
              <a:t> is to restrict the GPU’s ability to cache data and exploit the GPU’s latency tolerance properties to have minimal effect on performance</a:t>
            </a:r>
          </a:p>
          <a:p>
            <a:endParaRPr lang="en-US" baseline="0" dirty="0" smtClean="0"/>
          </a:p>
          <a:p>
            <a:r>
              <a:rPr lang="en-US" baseline="0" dirty="0" smtClean="0"/>
              <a:t>And to address the challenge of vendor collaboration we want a solution that doesn't require CPU and GPU to implement same cache coherence protocol.</a:t>
            </a:r>
          </a:p>
          <a:p>
            <a:endParaRPr lang="en-US" baseline="0" dirty="0" smtClean="0"/>
          </a:p>
          <a:p>
            <a:r>
              <a:rPr lang="en-US" baseline="0" dirty="0" smtClean="0"/>
              <a:t>Our solution to address above challenges is Selective GPU caching with which we provide globally visible shared memory w/o HW cache coherence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71</a:t>
            </a:fld>
            <a:endParaRPr lang="en-US" dirty="0"/>
          </a:p>
        </p:txBody>
      </p:sp>
    </p:spTree>
    <p:extLst>
      <p:ext uri="{BB962C8B-B14F-4D97-AF65-F5344CB8AC3E}">
        <p14:creationId xmlns:p14="http://schemas.microsoft.com/office/powerpoint/2010/main" val="20736038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lnSpcReduction="10000"/>
          </a:bodyPr>
          <a:lstStyle/>
          <a:p>
            <a:r>
              <a:rPr lang="en-US" baseline="0" dirty="0" smtClean="0"/>
              <a:t>Selective caching is based on these three principles: </a:t>
            </a:r>
          </a:p>
          <a:p>
            <a:r>
              <a:rPr lang="en-US" baseline="0" dirty="0" smtClean="0"/>
              <a:t>CPU caches all of memory, the GPU never caches the CPU attached memory, and the GPU only caches GPU-memory only if CPU is not caching it.</a:t>
            </a:r>
          </a:p>
          <a:p>
            <a:endParaRPr lang="en-US" baseline="0" dirty="0" smtClean="0"/>
          </a:p>
          <a:p>
            <a:r>
              <a:rPr lang="en-US" baseline="0" dirty="0" smtClean="0"/>
              <a:t>Envision a simple system such as the one shown here. We’ve got one CPU and one GPU with DDR connected to the CPU, GDDR connected to the GPU and a dedicated link connecting the two… </a:t>
            </a:r>
          </a:p>
          <a:p>
            <a:endParaRPr lang="en-US" baseline="0" dirty="0" smtClean="0"/>
          </a:p>
          <a:p>
            <a:r>
              <a:rPr lang="en-US" baseline="0" dirty="0" smtClean="0"/>
              <a:t>The primary micro architectural structure needed to implement selective caching is a remote directory on the GPU side. This directory approximately but conservatively tracks the lines homed in GPU memory that are presently cached at the CPU. </a:t>
            </a:r>
          </a:p>
          <a:p>
            <a:endParaRPr lang="en-US" baseline="0" dirty="0" smtClean="0"/>
          </a:p>
          <a:p>
            <a:r>
              <a:rPr lang="en-US" baseline="0" dirty="0" smtClean="0"/>
              <a:t>Now if the GPU reads from an address mapped to DDR memory on the CPU side, the regular directory sends the most recent copy. If the GPU writes to DDR memory, the directory handles invalidation of CPU side caches. If the CPU reads/writes GDDR, then the line is inserted in the remote directory. The GPU uses this filter to figure out whether or not it can cache a given line. If a line is found in the filter, the GPU can’t cache it. </a:t>
            </a:r>
          </a:p>
          <a:p>
            <a:endParaRPr lang="en-US" baseline="0" dirty="0" smtClean="0"/>
          </a:p>
          <a:p>
            <a:r>
              <a:rPr lang="en-US" baseline="0" dirty="0" smtClean="0"/>
              <a:t>What I just described is a pretty primitive and naïve implementation of selective caching. We expect this level of naively bypassing GPU caches to result in some loss of performance compared to a fully cached solution.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72</a:t>
            </a:fld>
            <a:endParaRPr lang="en-US" dirty="0"/>
          </a:p>
        </p:txBody>
      </p:sp>
    </p:spTree>
    <p:extLst>
      <p:ext uri="{BB962C8B-B14F-4D97-AF65-F5344CB8AC3E}">
        <p14:creationId xmlns:p14="http://schemas.microsoft.com/office/powerpoint/2010/main" val="20209690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This graph shows the performance effect</a:t>
            </a:r>
            <a:r>
              <a:rPr lang="en-US" baseline="0" dirty="0" smtClean="0"/>
              <a:t> of a naïve implementation of selective caching as we described it on the previous slide normalized to a base line that has fully coherent CPU and GPU caches for different applications. </a:t>
            </a:r>
          </a:p>
          <a:p>
            <a:endParaRPr lang="en-US" dirty="0" smtClean="0"/>
          </a:p>
          <a:p>
            <a:r>
              <a:rPr lang="en-US" dirty="0" smtClean="0"/>
              <a:t>This graph shows that this loss of performance is on average greater than 50%</a:t>
            </a:r>
            <a:r>
              <a:rPr lang="en-US" baseline="0" dirty="0" smtClean="0"/>
              <a:t> and</a:t>
            </a:r>
          </a:p>
          <a:p>
            <a:endParaRPr lang="en-US" dirty="0" smtClean="0"/>
          </a:p>
          <a:p>
            <a:r>
              <a:rPr lang="en-US" dirty="0" smtClean="0"/>
              <a:t>Sometimes as large as </a:t>
            </a:r>
            <a:r>
              <a:rPr lang="en-US" baseline="0" dirty="0" smtClean="0"/>
              <a:t>80-90% in the case of applications like </a:t>
            </a:r>
            <a:r>
              <a:rPr lang="en-US" baseline="0" dirty="0" err="1" smtClean="0"/>
              <a:t>btree</a:t>
            </a:r>
            <a:r>
              <a:rPr lang="en-US" baseline="0" dirty="0" smtClean="0"/>
              <a:t> and comd.</a:t>
            </a:r>
            <a:r>
              <a:rPr lang="en-US" dirty="0" smtClean="0"/>
              <a:t> To bridge this performance gap</a:t>
            </a:r>
            <a:r>
              <a:rPr lang="en-US" baseline="0" dirty="0" smtClean="0"/>
              <a:t> we came up with some micro architectural enhancements.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73</a:t>
            </a:fld>
            <a:endParaRPr lang="en-US" dirty="0"/>
          </a:p>
        </p:txBody>
      </p:sp>
    </p:spTree>
    <p:extLst>
      <p:ext uri="{BB962C8B-B14F-4D97-AF65-F5344CB8AC3E}">
        <p14:creationId xmlns:p14="http://schemas.microsoft.com/office/powerpoint/2010/main" val="1030191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animate proposal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a:t>
            </a:fld>
            <a:endParaRPr lang="en-US" dirty="0"/>
          </a:p>
        </p:txBody>
      </p:sp>
    </p:spTree>
    <p:extLst>
      <p:ext uri="{BB962C8B-B14F-4D97-AF65-F5344CB8AC3E}">
        <p14:creationId xmlns:p14="http://schemas.microsoft.com/office/powerpoint/2010/main" val="1024786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Here are three optimizations we</a:t>
            </a:r>
            <a:r>
              <a:rPr lang="en-US" baseline="0" dirty="0" smtClean="0"/>
              <a:t> have developed</a:t>
            </a:r>
            <a:r>
              <a:rPr lang="en-US" dirty="0" smtClean="0"/>
              <a:t>. I’ll go</a:t>
            </a:r>
            <a:r>
              <a:rPr lang="en-US" baseline="0" dirty="0" smtClean="0"/>
              <a:t> over each optimization and how it closes the gap in performance I just showed.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74</a:t>
            </a:fld>
            <a:endParaRPr lang="en-US" dirty="0"/>
          </a:p>
        </p:txBody>
      </p:sp>
    </p:spTree>
    <p:extLst>
      <p:ext uri="{BB962C8B-B14F-4D97-AF65-F5344CB8AC3E}">
        <p14:creationId xmlns:p14="http://schemas.microsoft.com/office/powerpoint/2010/main" val="10273727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first is to implement aggressive</a:t>
            </a:r>
            <a:r>
              <a:rPr lang="en-US" baseline="0" dirty="0" smtClean="0"/>
              <a:t> MSHR request coalescing for requests sent to CPU memory.</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75</a:t>
            </a:fld>
            <a:endParaRPr lang="en-US" dirty="0"/>
          </a:p>
        </p:txBody>
      </p:sp>
    </p:spTree>
    <p:extLst>
      <p:ext uri="{BB962C8B-B14F-4D97-AF65-F5344CB8AC3E}">
        <p14:creationId xmlns:p14="http://schemas.microsoft.com/office/powerpoint/2010/main" val="7394545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fontScale="92500"/>
          </a:bodyPr>
          <a:lstStyle/>
          <a:p>
            <a:r>
              <a:rPr lang="en-US" dirty="0" smtClean="0"/>
              <a:t>With</a:t>
            </a:r>
            <a:r>
              <a:rPr lang="en-US" baseline="0" dirty="0" smtClean="0"/>
              <a:t> request coalescing w</a:t>
            </a:r>
            <a:r>
              <a:rPr lang="en-US" dirty="0" smtClean="0"/>
              <a:t>e</a:t>
            </a:r>
            <a:r>
              <a:rPr lang="en-US" baseline="0" dirty="0" smtClean="0"/>
              <a:t> want to </a:t>
            </a:r>
            <a:r>
              <a:rPr lang="en-US" dirty="0" smtClean="0"/>
              <a:t>Reduce the number of requests made to CPU-memory from the GPU</a:t>
            </a:r>
          </a:p>
          <a:p>
            <a:r>
              <a:rPr lang="en-US" dirty="0" smtClean="0"/>
              <a:t>We</a:t>
            </a:r>
            <a:r>
              <a:rPr lang="en-US" baseline="0" dirty="0" smtClean="0"/>
              <a:t> use </a:t>
            </a:r>
            <a:r>
              <a:rPr lang="en-US" dirty="0" smtClean="0"/>
              <a:t>miss status holding registers in</a:t>
            </a:r>
            <a:r>
              <a:rPr lang="en-US" baseline="0" dirty="0" smtClean="0"/>
              <a:t> GPU to track outstanding cache misses, however, remember we will not cache any data returned from the CPU memory.</a:t>
            </a:r>
            <a:endParaRPr lang="en-US" dirty="0" smtClean="0"/>
          </a:p>
          <a:p>
            <a:r>
              <a:rPr lang="en-US" baseline="0" dirty="0" smtClean="0"/>
              <a:t>For the sake of this example I’ll assume 16B requests showing up from the GPU.</a:t>
            </a:r>
          </a:p>
          <a:p>
            <a:endParaRPr lang="en-US" dirty="0" smtClean="0"/>
          </a:p>
          <a:p>
            <a:r>
              <a:rPr lang="en-US" dirty="0" smtClean="0"/>
              <a:t>To do this, we promote the granularity</a:t>
            </a:r>
            <a:r>
              <a:rPr lang="en-US" baseline="0" dirty="0" smtClean="0"/>
              <a:t> of individual load requests before issuing them to the DDR memory system. This means an individual load request, is promoted to 128B or the size of a </a:t>
            </a:r>
            <a:r>
              <a:rPr lang="en-US" baseline="0" dirty="0" err="1" smtClean="0"/>
              <a:t>cachline</a:t>
            </a:r>
            <a:r>
              <a:rPr lang="en-US" baseline="0" dirty="0" smtClean="0"/>
              <a:t> before being issued as a request </a:t>
            </a:r>
          </a:p>
          <a:p>
            <a:endParaRPr lang="en-US" baseline="0" dirty="0" smtClean="0"/>
          </a:p>
          <a:p>
            <a:r>
              <a:rPr lang="en-US" baseline="0" dirty="0" smtClean="0"/>
              <a:t>While this larger request is in flight, if other requests are made within the same 128B block, then these requests can simply be attached to the pending request list in the corresponding MSHR and no new requests are issued to the memory system. </a:t>
            </a:r>
          </a:p>
          <a:p>
            <a:endParaRPr lang="en-US" baseline="0" dirty="0" smtClean="0"/>
          </a:p>
          <a:p>
            <a:r>
              <a:rPr lang="en-US" baseline="0" dirty="0" smtClean="0"/>
              <a:t>Now to maintain correctness in a non-caching system any parts of the returning 128B block that haven’t been requested are going to be discarded immediately on arrival to the GPU. </a:t>
            </a:r>
            <a:endParaRPr lang="en-US" dirty="0" smtClean="0"/>
          </a:p>
          <a:p>
            <a:endParaRPr lang="en-US" dirty="0" smtClean="0"/>
          </a:p>
          <a:p>
            <a:endParaRPr lang="en-US" dirty="0" smtClean="0"/>
          </a:p>
          <a:p>
            <a:r>
              <a:rPr lang="en-US" baseline="0" dirty="0" smtClean="0"/>
              <a:t>It turns out there a good deal of spatial locality that can be captured this way. On average 35% of memory requests can be serviced via </a:t>
            </a:r>
            <a:r>
              <a:rPr lang="en-US" baseline="0" dirty="0" err="1" smtClean="0"/>
              <a:t>cacheless</a:t>
            </a:r>
            <a:r>
              <a:rPr lang="en-US" baseline="0" dirty="0" smtClean="0"/>
              <a:t> request coalescing. While this may seem like a low absolute number, we are capturing spatial locality and providing the majority of the benefit of L1 caches with a much lower overhead approach of simply coalescing at the MSHRs.</a:t>
            </a:r>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76</a:t>
            </a:fld>
            <a:endParaRPr lang="en-US" dirty="0"/>
          </a:p>
        </p:txBody>
      </p:sp>
    </p:spTree>
    <p:extLst>
      <p:ext uri="{BB962C8B-B14F-4D97-AF65-F5344CB8AC3E}">
        <p14:creationId xmlns:p14="http://schemas.microsoft.com/office/powerpoint/2010/main" val="12244008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a:t>
            </a:r>
            <a:r>
              <a:rPr lang="en-US" baseline="0" dirty="0" smtClean="0"/>
              <a:t> graph shows how request coalescing affect performance compared to a naïve selective caching solution.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request coalescing</a:t>
            </a:r>
            <a:r>
              <a:rPr lang="en-US" baseline="0" dirty="0" smtClean="0"/>
              <a:t> referred to as L1-L2 request coalescing simply means that its happening at both L1 and L2 cache levels.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find that we can close the gap to within 20% the performance of full caching just by adding this first optimization on top of the described naïve selective caching implementation. However, although request coalescing exploits spatial locality, it does not capture temporal locality and there are other inefficiencies that we aim to address. </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77</a:t>
            </a:fld>
            <a:endParaRPr lang="en-US" dirty="0"/>
          </a:p>
        </p:txBody>
      </p:sp>
    </p:spTree>
    <p:extLst>
      <p:ext uri="{BB962C8B-B14F-4D97-AF65-F5344CB8AC3E}">
        <p14:creationId xmlns:p14="http://schemas.microsoft.com/office/powerpoint/2010/main" val="1758734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If request coalescing fails to capture re-use of a cache line, then over time multiple requests for the same line in CPU memory may be sent to the memory controller causing inefficiency in utilizing DDR by the GPU. To address this inefficiency, the second optimization we developed is a CPU-side GPU client cache.</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78</a:t>
            </a:fld>
            <a:endParaRPr lang="en-US" dirty="0"/>
          </a:p>
        </p:txBody>
      </p:sp>
    </p:spTree>
    <p:extLst>
      <p:ext uri="{BB962C8B-B14F-4D97-AF65-F5344CB8AC3E}">
        <p14:creationId xmlns:p14="http://schemas.microsoft.com/office/powerpoint/2010/main" val="20911936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The key idea of this CPU</a:t>
            </a:r>
            <a:r>
              <a:rPr lang="en-US" baseline="0" dirty="0" smtClean="0"/>
              <a:t> side client cache is to shield the DDR memory system from repeated requests for the same line when request coalescing does not capture temporal reuse</a:t>
            </a:r>
          </a:p>
          <a:p>
            <a:endParaRPr lang="en-US" baseline="0" dirty="0" smtClean="0"/>
          </a:p>
          <a:p>
            <a:r>
              <a:rPr lang="en-US" baseline="0" dirty="0" smtClean="0"/>
              <a:t>This cache participates in the CPU coherence protocol like any other coherent cache on the CPU die</a:t>
            </a:r>
            <a:endParaRPr lang="en-US" dirty="0" smtClean="0"/>
          </a:p>
          <a:p>
            <a:r>
              <a:rPr lang="en-US" dirty="0" smtClean="0"/>
              <a:t>This single new cache does not introduce the coherence and interconnect scaling challenges of</a:t>
            </a:r>
            <a:r>
              <a:rPr lang="en-US" baseline="0" dirty="0" smtClean="0"/>
              <a:t> the GPU side caches while still providing latency and bandwidth filtering advantages for GPU requests. </a:t>
            </a:r>
          </a:p>
          <a:p>
            <a:endParaRPr lang="en-US" baseline="0" dirty="0" smtClean="0"/>
          </a:p>
          <a:p>
            <a:r>
              <a:rPr lang="en-US" baseline="0" dirty="0" smtClean="0"/>
              <a:t>Explain the animation.</a:t>
            </a:r>
          </a:p>
          <a:p>
            <a:endParaRPr lang="en-US" baseline="0" dirty="0" smtClean="0"/>
          </a:p>
          <a:p>
            <a:r>
              <a:rPr lang="en-US" baseline="0" dirty="0" smtClean="0"/>
              <a:t>This client cache thus captures temporal locality from the traffic generated by the GPU. </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Note that this cache only allocates lines upon request by an off-chip processor such as the GPU. We put this client cache on the CPU side in order to not bring any coherency onto the GPU die.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79</a:t>
            </a:fld>
            <a:endParaRPr lang="en-US" dirty="0"/>
          </a:p>
        </p:txBody>
      </p:sp>
    </p:spTree>
    <p:extLst>
      <p:ext uri="{BB962C8B-B14F-4D97-AF65-F5344CB8AC3E}">
        <p14:creationId xmlns:p14="http://schemas.microsoft.com/office/powerpoint/2010/main" val="6443192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graph shows the performance impact of adding the CPU side client cache on top of the request coalescing described earlier.</a:t>
            </a:r>
            <a:r>
              <a:rPr lang="en-US" baseline="0" dirty="0" smtClean="0"/>
              <a:t> Here we show performance for client side of 256KB to 1MB. The performance improvements scale up with the size of this cache up till around a 512KB cache and then start to taper off. Combining such a 512KB 8-way associative client cache with request coalescing gets us to within 10% of the performance of a fully HW cache coherent CPU-GPU solution.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80</a:t>
            </a:fld>
            <a:endParaRPr lang="en-US" dirty="0"/>
          </a:p>
        </p:txBody>
      </p:sp>
    </p:spTree>
    <p:extLst>
      <p:ext uri="{BB962C8B-B14F-4D97-AF65-F5344CB8AC3E}">
        <p14:creationId xmlns:p14="http://schemas.microsoft.com/office/powerpoint/2010/main" val="9663234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Our third optimization is variable-size link transfers over CPU GPU interconnect.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81</a:t>
            </a:fld>
            <a:endParaRPr lang="en-US" dirty="0"/>
          </a:p>
        </p:txBody>
      </p:sp>
    </p:spTree>
    <p:extLst>
      <p:ext uri="{BB962C8B-B14F-4D97-AF65-F5344CB8AC3E}">
        <p14:creationId xmlns:p14="http://schemas.microsoft.com/office/powerpoint/2010/main" val="1255619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baseline="0" dirty="0" smtClean="0"/>
              <a:t>An average </a:t>
            </a:r>
            <a:r>
              <a:rPr lang="en-US" baseline="0" dirty="0" err="1" smtClean="0"/>
              <a:t>cacheline</a:t>
            </a:r>
            <a:r>
              <a:rPr lang="en-US" baseline="0" dirty="0" smtClean="0"/>
              <a:t> utilization of 60% indicates that just 77 out of 128 bytes transferred are actually used by the GPU.</a:t>
            </a:r>
          </a:p>
          <a:p>
            <a:r>
              <a:rPr lang="en-US" baseline="0" dirty="0" smtClean="0"/>
              <a:t>So 40% of transferred bytes are immediately discarded without even being consumed.</a:t>
            </a:r>
          </a:p>
          <a:p>
            <a:endParaRPr lang="en-US" baseline="0" dirty="0" smtClean="0"/>
          </a:p>
          <a:p>
            <a:r>
              <a:rPr lang="en-US" baseline="0" dirty="0" smtClean="0"/>
              <a:t>We reduce the transfer unit from 128B down to 64B or 32B to improve the bandwidth utilization of CPU-GPU </a:t>
            </a:r>
            <a:r>
              <a:rPr lang="en-US" baseline="0" dirty="0" err="1" smtClean="0"/>
              <a:t>interconenct</a:t>
            </a:r>
            <a:r>
              <a:rPr lang="en-US" baseline="0" dirty="0" smtClean="0"/>
              <a:t>.</a:t>
            </a:r>
          </a:p>
          <a:p>
            <a:r>
              <a:rPr lang="en-US" baseline="0" dirty="0" smtClean="0"/>
              <a:t>But then we need to deal with trade-offs associated with </a:t>
            </a:r>
            <a:r>
              <a:rPr lang="en-US" baseline="0" dirty="0" err="1" smtClean="0"/>
              <a:t>packetization</a:t>
            </a:r>
            <a:r>
              <a:rPr lang="en-US" baseline="0" dirty="0" smtClean="0"/>
              <a:t> overheads. If the data transfer unit is smaller then fixed size packet overhead can reduce the overall link utilization. For example, with 16B packet headers, if we fetch all data in 128B cache line then the link utilization is 88%, however link utilization reduces to 66% in case of 32B data transfer units.</a:t>
            </a:r>
          </a:p>
          <a:p>
            <a:endParaRPr lang="en-US" baseline="0" dirty="0" smtClean="0"/>
          </a:p>
          <a:p>
            <a:r>
              <a:rPr lang="en-US" baseline="0" dirty="0" smtClean="0"/>
              <a:t>So to maintain the benefit of request coalescing but reduce interconnect inefficiency we use variable transfer units on the CPU-GPU interconnect.</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82</a:t>
            </a:fld>
            <a:endParaRPr lang="en-US" dirty="0"/>
          </a:p>
        </p:txBody>
      </p:sp>
    </p:spTree>
    <p:extLst>
      <p:ext uri="{BB962C8B-B14F-4D97-AF65-F5344CB8AC3E}">
        <p14:creationId xmlns:p14="http://schemas.microsoft.com/office/powerpoint/2010/main" val="2664522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baseline="0" dirty="0" smtClean="0"/>
              <a:t>To enable the variable size link transfers, we embed a bit-mask in each request header indicating which sub-blocks of the 128B cache line should be transferred back. The </a:t>
            </a:r>
          </a:p>
          <a:p>
            <a:endParaRPr lang="en-US" baseline="0" dirty="0" smtClean="0"/>
          </a:p>
          <a:p>
            <a:r>
              <a:rPr lang="en-US" baseline="0" dirty="0" smtClean="0"/>
              <a:t>What happens here is that while an initial request is pending across the CPU-GPU interconnect, we merge any further sub-blocks with whatever the initial bit-mask indicated</a:t>
            </a:r>
          </a:p>
          <a:p>
            <a:endParaRPr lang="en-US" baseline="0"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baseline="0" dirty="0" smtClean="0"/>
              <a:t>Its worth noting here that variable size transfer units are also understood by the MSHRs of the CPU-side client cache that we talked about in the second </a:t>
            </a:r>
            <a:r>
              <a:rPr lang="en-US" baseline="0" smtClean="0"/>
              <a:t>optimization …</a:t>
            </a:r>
            <a:r>
              <a:rPr lang="en-US" dirty="0" smtClean="0"/>
              <a:t>By maintaining this mask when CPU memory returns a 128B cache line only the requested sub-blocks are returned to the GPU</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83</a:t>
            </a:fld>
            <a:endParaRPr lang="en-US" dirty="0"/>
          </a:p>
        </p:txBody>
      </p:sp>
    </p:spTree>
    <p:extLst>
      <p:ext uri="{BB962C8B-B14F-4D97-AF65-F5344CB8AC3E}">
        <p14:creationId xmlns:p14="http://schemas.microsoft.com/office/powerpoint/2010/main" val="1485134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NVLink</a:t>
            </a:r>
            <a:r>
              <a:rPr lang="en-US" dirty="0" smtClean="0"/>
              <a:t> is cache coherent</a:t>
            </a:r>
          </a:p>
          <a:p>
            <a:endParaRPr lang="en-US" dirty="0" smtClean="0"/>
          </a:p>
          <a:p>
            <a:r>
              <a:rPr lang="en-US" dirty="0" smtClean="0"/>
              <a:t>R1,</a:t>
            </a:r>
            <a:r>
              <a:rPr lang="en-US" baseline="0" dirty="0" smtClean="0"/>
              <a:t> R2, R3?</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dirty="0"/>
          </a:p>
        </p:txBody>
      </p:sp>
    </p:spTree>
    <p:extLst>
      <p:ext uri="{BB962C8B-B14F-4D97-AF65-F5344CB8AC3E}">
        <p14:creationId xmlns:p14="http://schemas.microsoft.com/office/powerpoint/2010/main" val="16865531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This graph shows</a:t>
            </a:r>
            <a:r>
              <a:rPr lang="en-US" baseline="0" dirty="0" smtClean="0"/>
              <a:t> the impact of variable size transfer on the data transferred across the CPU-GPU interconnect.</a:t>
            </a:r>
          </a:p>
          <a:p>
            <a:r>
              <a:rPr lang="en-US" baseline="0" dirty="0" smtClean="0"/>
              <a:t>For each benchmark the bars show relative transfer of data across the interconnect, you can see a significant drop on the amount of data transferred using the variable size transfer technique.</a:t>
            </a:r>
          </a:p>
          <a:p>
            <a:endParaRPr lang="en-US" baseline="0" dirty="0" smtClean="0"/>
          </a:p>
          <a:p>
            <a:r>
              <a:rPr lang="en-US" baseline="0" dirty="0" smtClean="0"/>
              <a:t>The big gain with this optimization is the significantly less amount of data transferred across the link which can enables power savings. Performance (which we don’t show in this graph) significantly improves for some benchmarks but on average the improvement is relatively smaller than the previous enhancements and we see a 3% performance improvement from this optimization.</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84</a:t>
            </a:fld>
            <a:endParaRPr lang="en-US" dirty="0"/>
          </a:p>
        </p:txBody>
      </p:sp>
    </p:spTree>
    <p:extLst>
      <p:ext uri="{BB962C8B-B14F-4D97-AF65-F5344CB8AC3E}">
        <p14:creationId xmlns:p14="http://schemas.microsoft.com/office/powerpoint/2010/main" val="20928172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85</a:t>
            </a:fld>
            <a:endParaRPr lang="en-US" dirty="0"/>
          </a:p>
        </p:txBody>
      </p:sp>
    </p:spTree>
    <p:extLst>
      <p:ext uri="{BB962C8B-B14F-4D97-AF65-F5344CB8AC3E}">
        <p14:creationId xmlns:p14="http://schemas.microsoft.com/office/powerpoint/2010/main" val="13971676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Pulling the results from all the optimizations together, this is what</a:t>
            </a:r>
            <a:r>
              <a:rPr lang="en-US" baseline="0" dirty="0" smtClean="0"/>
              <a:t> the summary looks like</a:t>
            </a:r>
          </a:p>
          <a:p>
            <a:endParaRPr lang="en-US" baseline="0" dirty="0" smtClean="0"/>
          </a:p>
          <a:p>
            <a:endParaRPr lang="en-US" baseline="0" dirty="0" smtClean="0"/>
          </a:p>
          <a:p>
            <a:r>
              <a:rPr lang="en-US" baseline="0" dirty="0" smtClean="0"/>
              <a:t>If we normalize everything to a fully coherent solution</a:t>
            </a:r>
          </a:p>
          <a:p>
            <a:r>
              <a:rPr lang="en-US" baseline="0" dirty="0" smtClean="0"/>
              <a:t>We see that a naïve selective caching solution loses a lot of performance</a:t>
            </a:r>
          </a:p>
          <a:p>
            <a:endParaRPr lang="en-US" baseline="0" dirty="0" smtClean="0"/>
          </a:p>
          <a:p>
            <a:r>
              <a:rPr lang="en-US" baseline="0" dirty="0" smtClean="0"/>
              <a:t>But adding the aggressive MSHR coalescing, the client cache, and variable transfer units get us to within 7% of a fully coherent system. </a:t>
            </a:r>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86</a:t>
            </a:fld>
            <a:endParaRPr lang="en-US" dirty="0"/>
          </a:p>
        </p:txBody>
      </p:sp>
    </p:spTree>
    <p:extLst>
      <p:ext uri="{BB962C8B-B14F-4D97-AF65-F5344CB8AC3E}">
        <p14:creationId xmlns:p14="http://schemas.microsoft.com/office/powerpoint/2010/main" val="45645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Up until this point,</a:t>
            </a:r>
            <a:r>
              <a:rPr lang="en-US" baseline="0" dirty="0" smtClean="0"/>
              <a:t> I’ve described three mechanisms which are basically hardware optimizations and, they all assume the GPU strictly never caches any part of CPU memory. The question is, does the GPU have to avoid caching CPU memory all the time?</a:t>
            </a:r>
          </a:p>
          <a:p>
            <a:endParaRPr lang="en-US" baseline="0" dirty="0" smtClean="0"/>
          </a:p>
          <a:p>
            <a:r>
              <a:rPr lang="en-US" baseline="0" dirty="0" smtClean="0"/>
              <a:t>This graph shows the fraction of data touched by the GPU that is read only vs both read and written at an OS page granularity. We find that in many workloads the majority of data touched by the GPU is read-only at an OS page level. </a:t>
            </a:r>
          </a:p>
          <a:p>
            <a:endParaRPr lang="en-US" baseline="0" dirty="0" smtClean="0"/>
          </a:p>
          <a:p>
            <a:r>
              <a:rPr lang="en-US" baseline="0" dirty="0" smtClean="0"/>
              <a:t>In fact, 60% of the data is read-only. The idea here is that the GPU could potentially cache such read-only data safely, and we could guarantee correctness through OS page protection mechanisms entirely in software. </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87</a:t>
            </a:fld>
            <a:endParaRPr lang="en-US" dirty="0"/>
          </a:p>
        </p:txBody>
      </p:sp>
    </p:spTree>
    <p:extLst>
      <p:ext uri="{BB962C8B-B14F-4D97-AF65-F5344CB8AC3E}">
        <p14:creationId xmlns:p14="http://schemas.microsoft.com/office/powerpoint/2010/main" val="15166909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To this end, we investigate</a:t>
            </a:r>
            <a:r>
              <a:rPr lang="en-US" baseline="0" dirty="0" smtClean="0"/>
              <a:t> and propose promiscuous read only-caching. </a:t>
            </a:r>
            <a:r>
              <a:rPr lang="en-US" dirty="0" smtClean="0"/>
              <a:t>In this mechanism, </a:t>
            </a:r>
            <a:r>
              <a:rPr lang="en-US" baseline="0" dirty="0" smtClean="0"/>
              <a:t>both the CPU and the GPU can cache all of CPU memory with read-only page protection bits in page tables to guarantee correctness. Essentially, on a read to a page a prediction is made as to whether it</a:t>
            </a:r>
            <a:r>
              <a:rPr lang="uk-UA" baseline="0" dirty="0" smtClean="0"/>
              <a:t>’</a:t>
            </a:r>
            <a:r>
              <a:rPr lang="en-US" baseline="0" dirty="0" smtClean="0"/>
              <a:t>s a read-only page. If a write comes to such a page, a protection fault is raised, upon which the software fault handler flushes the corresponding lines from the GPU caches, and the write bit is set on the page table entry. The GPU inspects the page protection of each page before caching it, and if it is in a read-write state, does not cache it. This software mechanism ensures that coherence is maintained, while not penalizing caching accesses to read-only lines. </a:t>
            </a:r>
          </a:p>
          <a:p>
            <a:endParaRPr lang="en-US" baseline="0" dirty="0" smtClean="0"/>
          </a:p>
          <a:p>
            <a:r>
              <a:rPr lang="en-US" baseline="0" dirty="0" smtClean="0"/>
              <a:t>In the graph on the right, we can see that read-only caching performs at-par with hardware cache coherence. </a:t>
            </a:r>
          </a:p>
          <a:p>
            <a:endParaRPr lang="en-US" baseline="0" dirty="0" smtClean="0"/>
          </a:p>
          <a:p>
            <a:r>
              <a:rPr lang="en-US" sz="1100" kern="1200" dirty="0" smtClean="0">
                <a:solidFill>
                  <a:schemeClr val="tx1"/>
                </a:solidFill>
                <a:effectLst/>
                <a:latin typeface="Trebuchet MS" pitchFamily="34" charset="0"/>
                <a:ea typeface="+mn-ea"/>
                <a:cs typeface="+mn-cs"/>
              </a:rPr>
              <a:t>Some</a:t>
            </a:r>
            <a:r>
              <a:rPr lang="en-US" sz="1100" kern="1200" baseline="0" dirty="0" smtClean="0">
                <a:solidFill>
                  <a:schemeClr val="tx1"/>
                </a:solidFill>
                <a:effectLst/>
                <a:latin typeface="Trebuchet MS" pitchFamily="34" charset="0"/>
                <a:ea typeface="+mn-ea"/>
                <a:cs typeface="+mn-cs"/>
              </a:rPr>
              <a:t> workloads </a:t>
            </a:r>
            <a:r>
              <a:rPr lang="en-US" sz="1100" kern="1200" dirty="0" smtClean="0">
                <a:solidFill>
                  <a:schemeClr val="tx1"/>
                </a:solidFill>
                <a:effectLst/>
                <a:latin typeface="Trebuchet MS" pitchFamily="34" charset="0"/>
                <a:ea typeface="+mn-ea"/>
                <a:cs typeface="+mn-cs"/>
              </a:rPr>
              <a:t>exhausting the GPUs ability to overlap execution with the faults. Hence</a:t>
            </a:r>
            <a:r>
              <a:rPr lang="en-US" sz="1100" kern="1200" baseline="0" dirty="0" smtClean="0">
                <a:solidFill>
                  <a:schemeClr val="tx1"/>
                </a:solidFill>
                <a:effectLst/>
                <a:latin typeface="Trebuchet MS" pitchFamily="34" charset="0"/>
                <a:ea typeface="+mn-ea"/>
                <a:cs typeface="+mn-cs"/>
              </a:rPr>
              <a:t>, suffer considerable slowdowns due to exposed protection fault latency. For such workloads we can disable promiscuous read-only caching in the software. Nevertheless, this mechanism can gain performance by effectively caching a large fraction of read-only data present in many other GPU applications.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88</a:t>
            </a:fld>
            <a:endParaRPr lang="en-US" dirty="0"/>
          </a:p>
        </p:txBody>
      </p:sp>
    </p:spTree>
    <p:extLst>
      <p:ext uri="{BB962C8B-B14F-4D97-AF65-F5344CB8AC3E}">
        <p14:creationId xmlns:p14="http://schemas.microsoft.com/office/powerpoint/2010/main" val="2604233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Pulling the results from all the optimizations together, this is what</a:t>
            </a:r>
            <a:r>
              <a:rPr lang="en-US" baseline="0" dirty="0" smtClean="0"/>
              <a:t> the summary looks like</a:t>
            </a:r>
          </a:p>
          <a:p>
            <a:endParaRPr lang="en-US" baseline="0" dirty="0" smtClean="0"/>
          </a:p>
          <a:p>
            <a:endParaRPr lang="en-US" baseline="0" dirty="0" smtClean="0"/>
          </a:p>
          <a:p>
            <a:r>
              <a:rPr lang="en-US" baseline="0" dirty="0" smtClean="0"/>
              <a:t>If we normalize everything to a fully coherent solution</a:t>
            </a:r>
          </a:p>
          <a:p>
            <a:r>
              <a:rPr lang="en-US" baseline="0" dirty="0" smtClean="0"/>
              <a:t>We see that a naïve selective caching solution loses a lot of performance</a:t>
            </a:r>
          </a:p>
          <a:p>
            <a:endParaRPr lang="en-US" baseline="0" dirty="0" smtClean="0"/>
          </a:p>
          <a:p>
            <a:r>
              <a:rPr lang="en-US" baseline="0" dirty="0" smtClean="0"/>
              <a:t>But adding the aggressive MSHR coalescing, the client cache, and variable transfer units get us to within 7% of a fully coherent system.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89</a:t>
            </a:fld>
            <a:endParaRPr lang="en-US" dirty="0"/>
          </a:p>
        </p:txBody>
      </p:sp>
    </p:spTree>
    <p:extLst>
      <p:ext uri="{BB962C8B-B14F-4D97-AF65-F5344CB8AC3E}">
        <p14:creationId xmlns:p14="http://schemas.microsoft.com/office/powerpoint/2010/main" val="9522116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To this end, we investigate</a:t>
            </a:r>
            <a:r>
              <a:rPr lang="en-US" baseline="0" dirty="0" smtClean="0"/>
              <a:t> and propose promiscuous read only-caching. </a:t>
            </a:r>
            <a:r>
              <a:rPr lang="en-US" dirty="0" smtClean="0"/>
              <a:t>In this mechanism, </a:t>
            </a:r>
            <a:r>
              <a:rPr lang="en-US" baseline="0" dirty="0" smtClean="0"/>
              <a:t>both the CPU and the GPU can cache all of CPU memory with read-only page protection bits in page tables to guarantee correctness. Essentially, on a read to a page a prediction is made as to whether it</a:t>
            </a:r>
            <a:r>
              <a:rPr lang="uk-UA" baseline="0" dirty="0" smtClean="0"/>
              <a:t>’</a:t>
            </a:r>
            <a:r>
              <a:rPr lang="en-US" baseline="0" dirty="0" smtClean="0"/>
              <a:t>s a read-only page. If a write comes to such a page, a protection fault is raised, upon which the software fault handler flushes the corresponding lines from the GPU caches, and the write bit is set on the page table entry. The GPU inspects the page protection of each page before caching it, and if it is in a read-write state, does not cache it. This software mechanism ensures that coherence is maintained, while not penalizing caching accesses to read-only lines. </a:t>
            </a:r>
          </a:p>
          <a:p>
            <a:endParaRPr lang="en-US" baseline="0" dirty="0" smtClean="0"/>
          </a:p>
          <a:p>
            <a:r>
              <a:rPr lang="en-US" baseline="0" dirty="0" smtClean="0"/>
              <a:t>In the graph on the right, we can see that read-only caching performs at-par with hardware cache coherence. </a:t>
            </a:r>
          </a:p>
          <a:p>
            <a:endParaRPr lang="en-US" baseline="0" dirty="0" smtClean="0"/>
          </a:p>
          <a:p>
            <a:r>
              <a:rPr lang="en-US" baseline="0" dirty="0" smtClean="0"/>
              <a:t>Workloads like </a:t>
            </a:r>
            <a:r>
              <a:rPr lang="en-US" baseline="0" dirty="0" err="1" smtClean="0"/>
              <a:t>backprop</a:t>
            </a:r>
            <a:r>
              <a:rPr lang="en-US" baseline="0" dirty="0" smtClean="0"/>
              <a:t>, </a:t>
            </a:r>
            <a:r>
              <a:rPr lang="en-US" baseline="0" dirty="0" err="1" smtClean="0"/>
              <a:t>cns</a:t>
            </a:r>
            <a:r>
              <a:rPr lang="en-US" baseline="0" dirty="0" smtClean="0"/>
              <a:t>, needle </a:t>
            </a:r>
            <a:r>
              <a:rPr lang="en-US" sz="1100" kern="1200" dirty="0" smtClean="0">
                <a:solidFill>
                  <a:schemeClr val="tx1"/>
                </a:solidFill>
                <a:effectLst/>
                <a:latin typeface="Trebuchet MS" pitchFamily="34" charset="0"/>
                <a:ea typeface="+mn-ea"/>
                <a:cs typeface="+mn-cs"/>
              </a:rPr>
              <a:t>tend to issue many concurrent writes, exhausting the GPUs ability to overlap execution with the faults. Hence</a:t>
            </a:r>
            <a:r>
              <a:rPr lang="en-US" sz="1100" kern="1200" baseline="0" dirty="0" smtClean="0">
                <a:solidFill>
                  <a:schemeClr val="tx1"/>
                </a:solidFill>
                <a:effectLst/>
                <a:latin typeface="Trebuchet MS" pitchFamily="34" charset="0"/>
                <a:ea typeface="+mn-ea"/>
                <a:cs typeface="+mn-cs"/>
              </a:rPr>
              <a:t>, suffer considerable slowdowns due to exposed protection fault latency. For such workloads we can disable promiscuous read-only caching in the software. Nevertheless, this mechanism can gain performance by effectively caching a large fraction of read-only data present in many other GPU applications.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90</a:t>
            </a:fld>
            <a:endParaRPr lang="en-US" dirty="0"/>
          </a:p>
        </p:txBody>
      </p:sp>
    </p:spTree>
    <p:extLst>
      <p:ext uri="{BB962C8B-B14F-4D97-AF65-F5344CB8AC3E}">
        <p14:creationId xmlns:p14="http://schemas.microsoft.com/office/powerpoint/2010/main" val="7858808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smtClean="0"/>
              <a:t>This table shows the amount of data over-fetch across our evaluated benchmarks.</a:t>
            </a:r>
            <a:r>
              <a:rPr lang="en-US" baseline="0" dirty="0" smtClean="0"/>
              <a:t> In this table </a:t>
            </a:r>
            <a:r>
              <a:rPr lang="en-US" baseline="0" dirty="0" err="1" smtClean="0"/>
              <a:t>cacheline</a:t>
            </a:r>
            <a:r>
              <a:rPr lang="en-US" baseline="0" dirty="0" smtClean="0"/>
              <a:t> utilization refers to the fraction of the transferred line that has a pending request when the GPU receives a </a:t>
            </a:r>
            <a:r>
              <a:rPr lang="en-US" baseline="0" dirty="0" err="1" smtClean="0"/>
              <a:t>cacheline</a:t>
            </a:r>
            <a:r>
              <a:rPr lang="en-US" baseline="0" dirty="0" smtClean="0"/>
              <a:t>-sized response from CPU memory. An average </a:t>
            </a:r>
            <a:r>
              <a:rPr lang="en-US" baseline="0" dirty="0" err="1" smtClean="0"/>
              <a:t>cacheline</a:t>
            </a:r>
            <a:r>
              <a:rPr lang="en-US" baseline="0" dirty="0" smtClean="0"/>
              <a:t> utilization of 60% indicates that just 77 out of 128 bytes transferred are actually used by the GPU.</a:t>
            </a:r>
          </a:p>
          <a:p>
            <a:r>
              <a:rPr lang="en-US" baseline="0" dirty="0" smtClean="0"/>
              <a:t>So 40% of transferred bytes are immediately discarded</a:t>
            </a:r>
          </a:p>
          <a:p>
            <a:endParaRPr lang="en-US" baseline="0" dirty="0" smtClean="0"/>
          </a:p>
          <a:p>
            <a:r>
              <a:rPr lang="en-US" baseline="0" dirty="0" smtClean="0"/>
              <a:t>We might want to reduce the transfer unit from 128B down to 64B or 32B to improve this</a:t>
            </a:r>
          </a:p>
          <a:p>
            <a:r>
              <a:rPr lang="en-US" baseline="0" dirty="0" smtClean="0"/>
              <a:t>But then we need to deal with trade-offs with </a:t>
            </a:r>
            <a:r>
              <a:rPr lang="en-US" baseline="0" dirty="0" err="1" smtClean="0"/>
              <a:t>packetization</a:t>
            </a:r>
            <a:r>
              <a:rPr lang="en-US" baseline="0" dirty="0" smtClean="0"/>
              <a:t> overheads. Assuming all data is used (which isn’t the case obviously), but if all the data in what is returned were used at 32B granularity we’d at best have 66% link utilization, but at 128B granularity we’d have 88% link utilization. </a:t>
            </a:r>
          </a:p>
          <a:p>
            <a:endParaRPr lang="en-US" baseline="0" dirty="0" smtClean="0"/>
          </a:p>
          <a:p>
            <a:r>
              <a:rPr lang="en-US" baseline="0" dirty="0" smtClean="0"/>
              <a:t>So to maintain the benefit of request coalescing but reduce interconnect inefficiency we propose using variable transfer units on the CPU-GPU interconnect.</a:t>
            </a:r>
            <a:endParaRPr lang="en-US" dirty="0" smtClean="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91</a:t>
            </a:fld>
            <a:endParaRPr lang="en-US" dirty="0"/>
          </a:p>
        </p:txBody>
      </p:sp>
    </p:spTree>
    <p:extLst>
      <p:ext uri="{BB962C8B-B14F-4D97-AF65-F5344CB8AC3E}">
        <p14:creationId xmlns:p14="http://schemas.microsoft.com/office/powerpoint/2010/main" val="5417873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r>
              <a:rPr lang="en-US" dirty="0" smtClean="0"/>
              <a:t>The problem is…</a:t>
            </a:r>
          </a:p>
          <a:p>
            <a:endParaRPr lang="en-US" baseline="0" dirty="0" smtClean="0"/>
          </a:p>
          <a:p>
            <a:r>
              <a:rPr lang="en-US" baseline="0" dirty="0" smtClean="0"/>
              <a:t>But when we start adding GPUs, GPUs are expected to have up to hundreds of streaming SMs each with their own cache, trying to extend traditional cache coherency into the GPU memory system requires keeping hundreds of caches coherent. And its fairly well known that scaling cache coherence to this degree is pretty difficult and requires both very large state and very large interconnect bandwidth. This makes it fairly unattractive to build fully cache coherent systems using this approach. </a:t>
            </a:r>
          </a:p>
          <a:p>
            <a:endParaRPr lang="en-US" baseline="0" dirty="0" smtClean="0"/>
          </a:p>
          <a:p>
            <a:r>
              <a:rPr lang="en-US" baseline="0" dirty="0" smtClean="0"/>
              <a:t>This proves even more difficult with multiple vendors trying to integrate existing CPU and GPU designs in a timely manner. </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92</a:t>
            </a:fld>
            <a:endParaRPr lang="en-US" dirty="0"/>
          </a:p>
        </p:txBody>
      </p:sp>
    </p:spTree>
    <p:extLst>
      <p:ext uri="{BB962C8B-B14F-4D97-AF65-F5344CB8AC3E}">
        <p14:creationId xmlns:p14="http://schemas.microsoft.com/office/powerpoint/2010/main" val="5217632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r>
              <a:rPr lang="en-US" dirty="0"/>
              <a:t>But if we start detecting cold pages at 2MB granularity the amount of cold data detected is much less. It’s because of the way current OS level cold page detection mechanisms work. They only operate at page granularity. So, when a 2MB page is used, even pounding on a single byte out of that 2MB region will classify the complete 2MB region as hot. Although 99% of the bytes are cold and could have been potentially mapped to slow memory. Therefore, we have a problem in detecting true cold pages at 2MB granularity.</a:t>
            </a:r>
          </a:p>
        </p:txBody>
      </p:sp>
      <p:sp>
        <p:nvSpPr>
          <p:cNvPr id="287" name="Shape 287"/>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1906696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existing? MAYBE CITATIONS</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12</a:t>
            </a:fld>
            <a:endParaRPr lang="en-US" dirty="0"/>
          </a:p>
        </p:txBody>
      </p:sp>
    </p:spTree>
    <p:extLst>
      <p:ext uri="{BB962C8B-B14F-4D97-AF65-F5344CB8AC3E}">
        <p14:creationId xmlns:p14="http://schemas.microsoft.com/office/powerpoint/2010/main" val="163437420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6913"/>
            <a:ext cx="6178550" cy="3476625"/>
          </a:xfrm>
        </p:spPr>
      </p:sp>
      <p:sp>
        <p:nvSpPr>
          <p:cNvPr id="3" name="Notes Placeholder 2"/>
          <p:cNvSpPr>
            <a:spLocks noGrp="1"/>
          </p:cNvSpPr>
          <p:nvPr>
            <p:ph type="body" idx="1"/>
          </p:nvPr>
        </p:nvSpPr>
        <p:spPr/>
        <p:txBody>
          <a:bodyPr/>
          <a:lstStyle/>
          <a:p>
            <a:r>
              <a:rPr lang="en-US" dirty="0" smtClean="0"/>
              <a:t>But</a:t>
            </a:r>
            <a:r>
              <a:rPr lang="en-US" baseline="0" dirty="0" smtClean="0"/>
              <a:t> how much slowdown can we actually tolerate without increasing the overall cost of deployment. On the right we have a pie chart of TCO distribution for a 50% occupied data center. We see that capital expenditure is 17% of the overall cost. So, if slow memory is 1/3 as cheap as DRAM then overall cost saved will be 3% assuming memory cost is 30% of the machine cost. But less performance means more servers to maintain same level of throughput. Therefore, we can have at most 3% slowdown in order to reduce total cost of ownership.</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smtClean="0">
                <a:solidFill>
                  <a:schemeClr val="dk1"/>
                </a:solidFill>
                <a:latin typeface="Arial"/>
                <a:ea typeface="Arial"/>
                <a:cs typeface="Arial"/>
                <a:sym typeface="Arial"/>
              </a:rPr>
              <a:t>98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46621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Leaving </a:t>
            </a:r>
            <a:r>
              <a:rPr lang="en-US" b="1" dirty="0" smtClean="0"/>
              <a:t>capacity</a:t>
            </a:r>
            <a:r>
              <a:rPr lang="en-US" baseline="0" dirty="0" smtClean="0"/>
              <a:t> for now</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100</a:t>
            </a:fld>
            <a:endParaRPr lang="en-US" dirty="0"/>
          </a:p>
        </p:txBody>
      </p:sp>
    </p:spTree>
    <p:extLst>
      <p:ext uri="{BB962C8B-B14F-4D97-AF65-F5344CB8AC3E}">
        <p14:creationId xmlns:p14="http://schemas.microsoft.com/office/powerpoint/2010/main" val="15812125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above </a:t>
            </a:r>
            <a:r>
              <a:rPr lang="en-US" dirty="0" smtClean="0"/>
              <a:t>numbers</a:t>
            </a:r>
          </a:p>
          <a:p>
            <a:r>
              <a:rPr lang="en-US" dirty="0" smtClean="0"/>
              <a:t>Remove LPDDR numbers</a:t>
            </a:r>
            <a:endParaRPr lang="en-US" dirty="0" smtClean="0"/>
          </a:p>
          <a:p>
            <a:r>
              <a:rPr lang="en-US" dirty="0" smtClean="0"/>
              <a:t>Leaving </a:t>
            </a:r>
            <a:r>
              <a:rPr lang="en-US" b="1" dirty="0" smtClean="0"/>
              <a:t>capacity</a:t>
            </a:r>
            <a:r>
              <a:rPr lang="en-US" baseline="0" dirty="0" smtClean="0"/>
              <a:t> for now</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101</a:t>
            </a:fld>
            <a:endParaRPr lang="en-US" dirty="0"/>
          </a:p>
        </p:txBody>
      </p:sp>
    </p:spTree>
    <p:extLst>
      <p:ext uri="{BB962C8B-B14F-4D97-AF65-F5344CB8AC3E}">
        <p14:creationId xmlns:p14="http://schemas.microsoft.com/office/powerpoint/2010/main" val="6550834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Proposal??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102</a:t>
            </a:fld>
            <a:endParaRPr lang="en-US" dirty="0"/>
          </a:p>
        </p:txBody>
      </p:sp>
    </p:spTree>
    <p:extLst>
      <p:ext uri="{BB962C8B-B14F-4D97-AF65-F5344CB8AC3E}">
        <p14:creationId xmlns:p14="http://schemas.microsoft.com/office/powerpoint/2010/main" val="14522018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Proposal??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103</a:t>
            </a:fld>
            <a:endParaRPr lang="en-US" dirty="0"/>
          </a:p>
        </p:txBody>
      </p:sp>
    </p:spTree>
    <p:extLst>
      <p:ext uri="{BB962C8B-B14F-4D97-AF65-F5344CB8AC3E}">
        <p14:creationId xmlns:p14="http://schemas.microsoft.com/office/powerpoint/2010/main" val="14447997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dirty="0" smtClean="0"/>
              <a:t>Animation</a:t>
            </a:r>
            <a:r>
              <a:rPr lang="en-US" baseline="0" dirty="0" smtClean="0"/>
              <a:t> not that clear</a:t>
            </a: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dirty="0" smtClean="0"/>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dirty="0" smtClean="0"/>
              <a:t>However, with cheaper slower memory we can leverage the difference between data access frequency and place hot pages in fast DRAM and cold pages in cheaper/slower memory. Thus, there is an opportunity to cut down the DRAM requirement per application. Note that we only want to place those pages in slow memory that will not degrade application performance leading to SLA violations.</a:t>
            </a:r>
          </a:p>
          <a:p>
            <a:pPr marL="0" marR="0" lvl="0" indent="0" algn="l" rtl="0">
              <a:spcBef>
                <a:spcPts val="0"/>
              </a:spcBef>
              <a:spcAft>
                <a:spcPts val="0"/>
              </a:spcAft>
              <a:buClr>
                <a:schemeClr val="dk1"/>
              </a:buClr>
              <a:buSzPct val="25000"/>
              <a:buFont typeface="Arial"/>
              <a:buNone/>
            </a:pP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106</a:t>
            </a:fld>
            <a:endParaRPr lang="en-US" dirty="0"/>
          </a:p>
        </p:txBody>
      </p:sp>
    </p:spTree>
    <p:extLst>
      <p:ext uri="{BB962C8B-B14F-4D97-AF65-F5344CB8AC3E}">
        <p14:creationId xmlns:p14="http://schemas.microsoft.com/office/powerpoint/2010/main" val="16028065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smtClean="0"/>
              <a:t>Thus we design Thermostat, an application-transparent </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109</a:t>
            </a:fld>
            <a:endParaRPr lang="en-US" dirty="0"/>
          </a:p>
        </p:txBody>
      </p:sp>
    </p:spTree>
    <p:extLst>
      <p:ext uri="{BB962C8B-B14F-4D97-AF65-F5344CB8AC3E}">
        <p14:creationId xmlns:p14="http://schemas.microsoft.com/office/powerpoint/2010/main" val="7770835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CPU coherence, </a:t>
            </a:r>
          </a:p>
          <a:p>
            <a:endParaRPr lang="en-US" dirty="0" smtClean="0"/>
          </a:p>
          <a:p>
            <a:r>
              <a:rPr lang="en-US" dirty="0" smtClean="0"/>
              <a:t>GPU: graphics,</a:t>
            </a:r>
            <a:r>
              <a:rPr lang="en-US" baseline="0" dirty="0" smtClean="0"/>
              <a:t> GPGPU</a:t>
            </a:r>
          </a:p>
          <a:p>
            <a:endParaRPr lang="en-US" baseline="0" dirty="0" smtClean="0"/>
          </a:p>
          <a:p>
            <a:endParaRPr lang="en-US" baseline="0" dirty="0" smtClean="0"/>
          </a:p>
          <a:p>
            <a:r>
              <a:rPr lang="en-US" baseline="0" dirty="0" smtClean="0"/>
              <a:t>story: from CPU -&gt; GPU</a:t>
            </a:r>
          </a:p>
          <a:p>
            <a:endParaRPr lang="en-US" dirty="0" smtClean="0"/>
          </a:p>
          <a:p>
            <a:endParaRPr lang="en-US" dirty="0" smtClean="0"/>
          </a:p>
          <a:p>
            <a:endParaRPr lang="en-US" dirty="0" smtClean="0"/>
          </a:p>
          <a:p>
            <a:r>
              <a:rPr lang="en-US" dirty="0" smtClean="0"/>
              <a:t>Replace this animation with a code example</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110</a:t>
            </a:fld>
            <a:endParaRPr lang="en-US" dirty="0"/>
          </a:p>
        </p:txBody>
      </p:sp>
    </p:spTree>
    <p:extLst>
      <p:ext uri="{BB962C8B-B14F-4D97-AF65-F5344CB8AC3E}">
        <p14:creationId xmlns:p14="http://schemas.microsoft.com/office/powerpoint/2010/main" val="5819072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txBox="1">
            <a:spLocks noGrp="1"/>
          </p:cNvSpPr>
          <p:nvPr>
            <p:ph type="body" idx="1"/>
          </p:nvPr>
        </p:nvSpPr>
        <p:spPr>
          <a:xfrm>
            <a:off x="700087" y="4403725"/>
            <a:ext cx="5597524" cy="4170361"/>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305" name="Shape 305"/>
          <p:cNvSpPr>
            <a:spLocks noGrp="1" noRot="1" noChangeAspect="1"/>
          </p:cNvSpPr>
          <p:nvPr>
            <p:ph type="sldImg" idx="2"/>
          </p:nvPr>
        </p:nvSpPr>
        <p:spPr>
          <a:xfrm>
            <a:off x="409575" y="696913"/>
            <a:ext cx="6178550" cy="347662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Tree>
    <p:extLst>
      <p:ext uri="{BB962C8B-B14F-4D97-AF65-F5344CB8AC3E}">
        <p14:creationId xmlns:p14="http://schemas.microsoft.com/office/powerpoint/2010/main" val="6393557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is</a:t>
            </a:r>
            <a:r>
              <a:rPr lang="en-US" baseline="0" dirty="0" smtClean="0"/>
              <a:t> coral supposed to come out?</a:t>
            </a:r>
            <a:endParaRPr lang="en-US" dirty="0" smtClean="0"/>
          </a:p>
          <a:p>
            <a:r>
              <a:rPr lang="en-US" dirty="0" smtClean="0"/>
              <a:t>Maybe</a:t>
            </a:r>
            <a:r>
              <a:rPr lang="en-US" baseline="0" dirty="0" smtClean="0"/>
              <a:t> remove this slide</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112</a:t>
            </a:fld>
            <a:endParaRPr lang="en-US" dirty="0"/>
          </a:p>
        </p:txBody>
      </p:sp>
    </p:spTree>
    <p:extLst>
      <p:ext uri="{BB962C8B-B14F-4D97-AF65-F5344CB8AC3E}">
        <p14:creationId xmlns:p14="http://schemas.microsoft.com/office/powerpoint/2010/main" val="631458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Proposal??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13</a:t>
            </a:fld>
            <a:endParaRPr lang="en-US" dirty="0"/>
          </a:p>
        </p:txBody>
      </p:sp>
    </p:spTree>
    <p:extLst>
      <p:ext uri="{BB962C8B-B14F-4D97-AF65-F5344CB8AC3E}">
        <p14:creationId xmlns:p14="http://schemas.microsoft.com/office/powerpoint/2010/main" val="186909211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Explain the trade-off in machine cost/memory cost/performance</a:t>
            </a:r>
          </a:p>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113</a:t>
            </a:fld>
            <a:endParaRPr lang="en-US" dirty="0"/>
          </a:p>
        </p:txBody>
      </p:sp>
    </p:spTree>
    <p:extLst>
      <p:ext uri="{BB962C8B-B14F-4D97-AF65-F5344CB8AC3E}">
        <p14:creationId xmlns:p14="http://schemas.microsoft.com/office/powerpoint/2010/main" val="1294527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animate proposal</a:t>
            </a:r>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dirty="0"/>
          </a:p>
        </p:txBody>
      </p:sp>
    </p:spTree>
    <p:extLst>
      <p:ext uri="{BB962C8B-B14F-4D97-AF65-F5344CB8AC3E}">
        <p14:creationId xmlns:p14="http://schemas.microsoft.com/office/powerpoint/2010/main" val="833302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930" t="10334" r="447" b="909"/>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49" y="1787097"/>
            <a:ext cx="8700707"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smtClean="0"/>
              <a:t>Click to edit Master subtitle style</a:t>
            </a:r>
            <a:endParaRPr lang="en-US" dirty="0"/>
          </a:p>
        </p:txBody>
      </p:sp>
      <p:sp>
        <p:nvSpPr>
          <p:cNvPr id="305" name="Title 304"/>
          <p:cNvSpPr>
            <a:spLocks noGrp="1"/>
          </p:cNvSpPr>
          <p:nvPr userDrawn="1">
            <p:ph type="title" hasCustomPrompt="1"/>
          </p:nvPr>
        </p:nvSpPr>
        <p:spPr>
          <a:xfrm>
            <a:off x="481663" y="839288"/>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261" y="2527241"/>
            <a:ext cx="1626671" cy="350850"/>
          </a:xfrm>
          <a:prstGeom prst="rect">
            <a:avLst/>
          </a:prstGeom>
        </p:spPr>
      </p:pic>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5"/>
            <a:ext cx="9976104" cy="535531"/>
          </a:xfrm>
        </p:spPr>
        <p:txBody>
          <a:bodyPr anchor="ctr"/>
          <a:lstStyle>
            <a:lvl1pPr algn="l">
              <a:defRPr sz="320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1917385"/>
            <a:ext cx="9326880" cy="1323023"/>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645920" y="3497580"/>
            <a:ext cx="7680960" cy="1577340"/>
          </a:xfrm>
          <a:prstGeom prst="rect">
            <a:avLst/>
          </a:prstGeom>
        </p:spPr>
        <p:txBody>
          <a:bodyPr/>
          <a:lstStyle>
            <a:lvl1pPr marL="0" indent="0" algn="ctr">
              <a:buNone/>
              <a:defRPr>
                <a:latin typeface="Calibri" pitchFamily="34" charset="0"/>
              </a:defRPr>
            </a:lvl1pPr>
            <a:lvl2pPr marL="411480" indent="0" algn="ctr">
              <a:buNone/>
              <a:defRPr/>
            </a:lvl2pPr>
            <a:lvl3pPr marL="822960" indent="0" algn="ctr">
              <a:buNone/>
              <a:defRPr/>
            </a:lvl3pPr>
            <a:lvl4pPr marL="1234440" indent="0" algn="ctr">
              <a:buNone/>
              <a:defRPr/>
            </a:lvl4pPr>
            <a:lvl5pPr marL="1645920" indent="0" algn="ctr">
              <a:buNone/>
              <a:defRPr/>
            </a:lvl5pPr>
            <a:lvl6pPr marL="2057400" indent="0" algn="ctr">
              <a:buNone/>
              <a:defRPr/>
            </a:lvl6pPr>
            <a:lvl7pPr marL="2468880" indent="0" algn="ctr">
              <a:buNone/>
              <a:defRPr/>
            </a:lvl7pPr>
            <a:lvl8pPr marL="2880360" indent="0" algn="ctr">
              <a:buNone/>
              <a:defRPr/>
            </a:lvl8pPr>
            <a:lvl9pPr marL="3291840" indent="0" algn="ctr">
              <a:buNone/>
              <a:defRPr/>
            </a:lvl9pPr>
          </a:lstStyle>
          <a:p>
            <a:r>
              <a:rPr lang="en-US" smtClean="0"/>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0" y="116447"/>
            <a:ext cx="9875520" cy="617220"/>
          </a:xfrm>
          <a:prstGeom prst="rect">
            <a:avLst/>
          </a:prstGeom>
        </p:spPr>
        <p:txBody>
          <a:bodyPr/>
          <a:lstStyle>
            <a:lvl1pPr>
              <a:defRPr sz="4800">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548640" y="852408"/>
            <a:ext cx="9875520" cy="4661142"/>
          </a:xfrm>
          <a:prstGeom prst="rect">
            <a:avLst/>
          </a:prstGeom>
        </p:spPr>
        <p:txBody>
          <a:bodyPr anchor="ct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776" y="3966210"/>
            <a:ext cx="9326880" cy="1225868"/>
          </a:xfrm>
          <a:prstGeom prst="rect">
            <a:avLst/>
          </a:prstGeom>
        </p:spPr>
        <p:txBody>
          <a:bodyPr anchor="t"/>
          <a:lstStyle>
            <a:lvl1pPr algn="l">
              <a:defRPr sz="3600" b="1" cap="all">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66776" y="2616042"/>
            <a:ext cx="9326880" cy="1350168"/>
          </a:xfrm>
          <a:prstGeom prst="rect">
            <a:avLst/>
          </a:prstGeom>
        </p:spPr>
        <p:txBody>
          <a:bodyPr anchor="b"/>
          <a:lstStyle>
            <a:lvl1pPr marL="0" indent="0">
              <a:buNone/>
              <a:defRPr sz="1800">
                <a:latin typeface="Calibri" pitchFamily="34" charset="0"/>
              </a:defRPr>
            </a:lvl1pPr>
            <a:lvl2pPr marL="411480" indent="0">
              <a:buNone/>
              <a:defRPr sz="1620"/>
            </a:lvl2pPr>
            <a:lvl3pPr marL="822960" indent="0">
              <a:buNone/>
              <a:defRPr sz="1440"/>
            </a:lvl3pPr>
            <a:lvl4pPr marL="1234440" indent="0">
              <a:buNone/>
              <a:defRPr sz="1260"/>
            </a:lvl4pPr>
            <a:lvl5pPr marL="1645920" indent="0">
              <a:buNone/>
              <a:defRPr sz="1260"/>
            </a:lvl5pPr>
            <a:lvl6pPr marL="2057400" indent="0">
              <a:buNone/>
              <a:defRPr sz="1260"/>
            </a:lvl6pPr>
            <a:lvl7pPr marL="2468880" indent="0">
              <a:buNone/>
              <a:defRPr sz="1260"/>
            </a:lvl7pPr>
            <a:lvl8pPr marL="2880360" indent="0">
              <a:buNone/>
              <a:defRPr sz="1260"/>
            </a:lvl8pPr>
            <a:lvl9pPr marL="3291840" indent="0">
              <a:buNone/>
              <a:defRPr sz="1260"/>
            </a:lvl9pPr>
          </a:lstStyle>
          <a:p>
            <a:pPr lvl="0"/>
            <a:r>
              <a:rPr lang="en-US" smtClean="0"/>
              <a:t>Click to edit Master text styles</a:t>
            </a:r>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0" y="411480"/>
            <a:ext cx="9875520" cy="548640"/>
          </a:xfrm>
          <a:prstGeom prst="rect">
            <a:avLst/>
          </a:prstGeom>
        </p:spPr>
        <p:txBody>
          <a:bodyPr/>
          <a:lstStyle>
            <a:lvl1pPr algn="ctr" rtl="0" fontAlgn="base">
              <a:spcBef>
                <a:spcPct val="0"/>
              </a:spcBef>
              <a:spcAft>
                <a:spcPct val="0"/>
              </a:spcAft>
              <a:defRPr lang="en-US" sz="3240" dirty="0" smtClean="0">
                <a:solidFill>
                  <a:schemeClr val="tx2"/>
                </a:solidFill>
                <a:latin typeface="Calibri" pitchFamily="34" charset="0"/>
                <a:ea typeface="+mj-ea"/>
                <a:cs typeface="+mj-cs"/>
              </a:defRPr>
            </a:lvl1pPr>
          </a:lstStyle>
          <a:p>
            <a:r>
              <a:rPr lang="en-US" smtClean="0"/>
              <a:t>Click to edit Master title style</a:t>
            </a:r>
            <a:endParaRPr lang="en-US" dirty="0"/>
          </a:p>
        </p:txBody>
      </p:sp>
      <p:sp>
        <p:nvSpPr>
          <p:cNvPr id="3" name="Content Placeholder 2"/>
          <p:cNvSpPr>
            <a:spLocks noGrp="1"/>
          </p:cNvSpPr>
          <p:nvPr>
            <p:ph sz="half" idx="1"/>
          </p:nvPr>
        </p:nvSpPr>
        <p:spPr>
          <a:xfrm>
            <a:off x="548640" y="1097281"/>
            <a:ext cx="4846320" cy="4416267"/>
          </a:xfrm>
          <a:prstGeom prst="rect">
            <a:avLst/>
          </a:prstGeom>
        </p:spPr>
        <p:txBody>
          <a:bodyPr/>
          <a:lstStyle>
            <a:lvl1pPr>
              <a:defRPr sz="2520">
                <a:latin typeface="Calibri" pitchFamily="34" charset="0"/>
              </a:defRPr>
            </a:lvl1pPr>
            <a:lvl2pPr>
              <a:defRPr sz="2160">
                <a:latin typeface="Calibri" pitchFamily="34" charset="0"/>
              </a:defRPr>
            </a:lvl2pPr>
            <a:lvl3pPr>
              <a:defRPr sz="1800">
                <a:latin typeface="Calibri" pitchFamily="34" charset="0"/>
              </a:defRPr>
            </a:lvl3pPr>
            <a:lvl4pPr>
              <a:defRPr sz="1620">
                <a:latin typeface="Calibri" pitchFamily="34" charset="0"/>
              </a:defRPr>
            </a:lvl4pPr>
            <a:lvl5pPr>
              <a:defRPr sz="1620">
                <a:latin typeface="Calibri" pitchFamily="34" charset="0"/>
              </a:defRPr>
            </a:lvl5pPr>
            <a:lvl6pPr>
              <a:defRPr sz="1620"/>
            </a:lvl6pPr>
            <a:lvl7pPr>
              <a:defRPr sz="1620"/>
            </a:lvl7pPr>
            <a:lvl8pPr>
              <a:defRPr sz="1620"/>
            </a:lvl8pPr>
            <a:lvl9pPr>
              <a:defRPr sz="16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77840" y="1097281"/>
            <a:ext cx="4846320" cy="4416267"/>
          </a:xfrm>
          <a:prstGeom prst="rect">
            <a:avLst/>
          </a:prstGeom>
        </p:spPr>
        <p:txBody>
          <a:bodyPr/>
          <a:lstStyle>
            <a:lvl1pPr>
              <a:defRPr sz="2520">
                <a:latin typeface="Calibri" pitchFamily="34" charset="0"/>
              </a:defRPr>
            </a:lvl1pPr>
            <a:lvl2pPr>
              <a:defRPr sz="2160">
                <a:latin typeface="Calibri" pitchFamily="34" charset="0"/>
              </a:defRPr>
            </a:lvl2pPr>
            <a:lvl3pPr>
              <a:defRPr sz="1800">
                <a:latin typeface="Calibri" pitchFamily="34" charset="0"/>
              </a:defRPr>
            </a:lvl3pPr>
            <a:lvl4pPr>
              <a:defRPr sz="1620">
                <a:latin typeface="Calibri" pitchFamily="34" charset="0"/>
              </a:defRPr>
            </a:lvl4pPr>
            <a:lvl5pPr>
              <a:defRPr sz="1620">
                <a:latin typeface="Calibri" pitchFamily="34" charset="0"/>
              </a:defRPr>
            </a:lvl5pPr>
            <a:lvl6pPr>
              <a:defRPr sz="1620"/>
            </a:lvl6pPr>
            <a:lvl7pPr>
              <a:defRPr sz="1620"/>
            </a:lvl7pPr>
            <a:lvl8pPr>
              <a:defRPr sz="1620"/>
            </a:lvl8pPr>
            <a:lvl9pPr>
              <a:defRPr sz="16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548640" y="1381602"/>
            <a:ext cx="4848227" cy="575786"/>
          </a:xfrm>
          <a:prstGeom prst="rect">
            <a:avLst/>
          </a:prstGeom>
        </p:spPr>
        <p:txBody>
          <a:bodyPr anchor="b"/>
          <a:lstStyle>
            <a:lvl1pPr marL="0" indent="0">
              <a:buNone/>
              <a:defRPr sz="2160" b="1">
                <a:latin typeface="Calibri"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4" name="Content Placeholder 3"/>
          <p:cNvSpPr>
            <a:spLocks noGrp="1"/>
          </p:cNvSpPr>
          <p:nvPr>
            <p:ph sz="half" idx="2"/>
          </p:nvPr>
        </p:nvSpPr>
        <p:spPr>
          <a:xfrm>
            <a:off x="548640" y="1957388"/>
            <a:ext cx="4848227" cy="3556159"/>
          </a:xfrm>
          <a:prstGeom prst="rect">
            <a:avLst/>
          </a:prstGeom>
        </p:spPr>
        <p:txBody>
          <a:bodyPr/>
          <a:lstStyle>
            <a:lvl1pPr>
              <a:defRPr sz="2160">
                <a:latin typeface="Calibri" pitchFamily="34" charset="0"/>
              </a:defRPr>
            </a:lvl1pPr>
            <a:lvl2pPr>
              <a:defRPr sz="1800">
                <a:latin typeface="Calibri" pitchFamily="34" charset="0"/>
              </a:defRPr>
            </a:lvl2pPr>
            <a:lvl3pPr>
              <a:defRPr sz="1620">
                <a:latin typeface="Calibri" pitchFamily="34" charset="0"/>
              </a:defRPr>
            </a:lvl3pPr>
            <a:lvl4pPr>
              <a:defRPr sz="1440">
                <a:latin typeface="Calibri" pitchFamily="34" charset="0"/>
              </a:defRPr>
            </a:lvl4pPr>
            <a:lvl5pPr>
              <a:defRPr sz="1440">
                <a:latin typeface="Calibri" pitchFamily="34" charset="0"/>
              </a:defRPr>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574030" y="1381602"/>
            <a:ext cx="4850131" cy="575786"/>
          </a:xfrm>
          <a:prstGeom prst="rect">
            <a:avLst/>
          </a:prstGeom>
        </p:spPr>
        <p:txBody>
          <a:bodyPr anchor="b"/>
          <a:lstStyle>
            <a:lvl1pPr marL="0" indent="0">
              <a:buNone/>
              <a:defRPr sz="2160" b="1">
                <a:latin typeface="Calibri"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6" name="Content Placeholder 5"/>
          <p:cNvSpPr>
            <a:spLocks noGrp="1"/>
          </p:cNvSpPr>
          <p:nvPr>
            <p:ph sz="quarter" idx="4"/>
          </p:nvPr>
        </p:nvSpPr>
        <p:spPr>
          <a:xfrm>
            <a:off x="5574030" y="1957388"/>
            <a:ext cx="4850131" cy="3556159"/>
          </a:xfrm>
          <a:prstGeom prst="rect">
            <a:avLst/>
          </a:prstGeom>
        </p:spPr>
        <p:txBody>
          <a:bodyPr/>
          <a:lstStyle>
            <a:lvl1pPr>
              <a:defRPr sz="2160">
                <a:latin typeface="Calibri" pitchFamily="34" charset="0"/>
              </a:defRPr>
            </a:lvl1pPr>
            <a:lvl2pPr>
              <a:defRPr sz="1800">
                <a:latin typeface="Calibri" pitchFamily="34" charset="0"/>
              </a:defRPr>
            </a:lvl2pPr>
            <a:lvl3pPr>
              <a:defRPr sz="1620">
                <a:latin typeface="Calibri" pitchFamily="34" charset="0"/>
              </a:defRPr>
            </a:lvl3pPr>
            <a:lvl4pPr>
              <a:defRPr sz="1440">
                <a:latin typeface="Calibri" pitchFamily="34" charset="0"/>
              </a:defRPr>
            </a:lvl4pPr>
            <a:lvl5pPr>
              <a:defRPr sz="1440">
                <a:latin typeface="Calibri" pitchFamily="34" charset="0"/>
              </a:defRPr>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0"/>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7"/>
            <a:ext cx="9976104" cy="590931"/>
          </a:xfrm>
        </p:spPr>
        <p:txBody>
          <a:bodyPr/>
          <a:lstStyle>
            <a:lvl1pPr algn="ctr">
              <a:defRPr baseline="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1" y="2103037"/>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5"/>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245747"/>
            <a:ext cx="3609976" cy="1045845"/>
          </a:xfrm>
          <a:prstGeom prst="rect">
            <a:avLst/>
          </a:prstGeom>
        </p:spPr>
        <p:txBody>
          <a:bodyPr anchor="b"/>
          <a:lstStyle>
            <a:lvl1pPr algn="l">
              <a:defRPr sz="1800" b="1">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290061" y="245745"/>
            <a:ext cx="6134100" cy="5267802"/>
          </a:xfrm>
          <a:prstGeom prst="rect">
            <a:avLst/>
          </a:prstGeom>
        </p:spPr>
        <p:txBody>
          <a:bodyPr/>
          <a:lstStyle>
            <a:lvl1pPr>
              <a:defRPr sz="2880">
                <a:latin typeface="Calibri" pitchFamily="34" charset="0"/>
              </a:defRPr>
            </a:lvl1pPr>
            <a:lvl2pPr>
              <a:defRPr sz="2520">
                <a:latin typeface="Calibri" pitchFamily="34" charset="0"/>
              </a:defRPr>
            </a:lvl2pPr>
            <a:lvl3pPr>
              <a:defRPr sz="216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48640" y="1291592"/>
            <a:ext cx="3609976" cy="4221957"/>
          </a:xfrm>
          <a:prstGeom prst="rect">
            <a:avLst/>
          </a:prstGeom>
        </p:spPr>
        <p:txBody>
          <a:bodyPr/>
          <a:lstStyle>
            <a:lvl1pPr marL="0" indent="0">
              <a:buNone/>
              <a:defRPr sz="1260">
                <a:latin typeface="Calibri" pitchFamily="34" charset="0"/>
              </a:defRPr>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smtClean="0"/>
              <a:t>Click to edit Master text styles</a:t>
            </a:r>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0747" y="4320540"/>
            <a:ext cx="6583680" cy="510064"/>
          </a:xfrm>
          <a:prstGeom prst="rect">
            <a:avLst/>
          </a:prstGeom>
        </p:spPr>
        <p:txBody>
          <a:bodyPr anchor="b"/>
          <a:lstStyle>
            <a:lvl1pPr algn="l">
              <a:defRPr sz="1800" b="1">
                <a:latin typeface="Calibri" pitchFamily="34"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150747" y="551498"/>
            <a:ext cx="6583680" cy="3703320"/>
          </a:xfrm>
          <a:prstGeom prst="rect">
            <a:avLst/>
          </a:prstGeom>
        </p:spPr>
        <p:txBody>
          <a:bodyPr/>
          <a:lstStyle>
            <a:lvl1pPr marL="0" indent="0">
              <a:buNone/>
              <a:defRPr sz="2880">
                <a:latin typeface="Calibri" pitchFamily="34" charset="0"/>
              </a:defRPr>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150747" y="4830604"/>
            <a:ext cx="6583680" cy="724376"/>
          </a:xfrm>
          <a:prstGeom prst="rect">
            <a:avLst/>
          </a:prstGeom>
        </p:spPr>
        <p:txBody>
          <a:bodyPr/>
          <a:lstStyle>
            <a:lvl1pPr marL="0" indent="0">
              <a:buNone/>
              <a:defRPr sz="1260">
                <a:latin typeface="Calibri" pitchFamily="34" charset="0"/>
              </a:defRPr>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smtClean="0"/>
              <a:t>Click to edit Master text styles</a:t>
            </a:r>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640" y="1440182"/>
            <a:ext cx="9875520" cy="4073367"/>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55280" y="247176"/>
            <a:ext cx="2468880" cy="5266373"/>
          </a:xfrm>
          <a:prstGeom prst="rect">
            <a:avLst/>
          </a:prstGeom>
        </p:spPr>
        <p:txBody>
          <a:bodyPr vert="eaVert"/>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640" y="247176"/>
            <a:ext cx="7223760" cy="5266373"/>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930" t="10334" r="447" b="909"/>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49" y="1787097"/>
            <a:ext cx="8700707" cy="341632"/>
          </a:xfrm>
          <a:prstGeom prst="rect">
            <a:avLst/>
          </a:prstGeo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smtClean="0"/>
              <a:t>Click to edit Master subtitle style</a:t>
            </a:r>
            <a:endParaRPr lang="en-US" dirty="0"/>
          </a:p>
        </p:txBody>
      </p:sp>
      <p:sp>
        <p:nvSpPr>
          <p:cNvPr id="305" name="Title 304"/>
          <p:cNvSpPr>
            <a:spLocks noGrp="1"/>
          </p:cNvSpPr>
          <p:nvPr userDrawn="1">
            <p:ph type="title" hasCustomPrompt="1"/>
          </p:nvPr>
        </p:nvSpPr>
        <p:spPr>
          <a:xfrm>
            <a:off x="481663" y="839288"/>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dirty="0" smtClean="0"/>
              <a:t>CLICK TO EDIT MASTER TITLE STYLE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4261" y="2527241"/>
            <a:ext cx="1626671" cy="350850"/>
          </a:xfrm>
          <a:prstGeom prst="rect">
            <a:avLst/>
          </a:prstGeom>
        </p:spPr>
      </p:pic>
    </p:spTree>
    <p:extLst>
      <p:ext uri="{BB962C8B-B14F-4D97-AF65-F5344CB8AC3E}">
        <p14:creationId xmlns:p14="http://schemas.microsoft.com/office/powerpoint/2010/main" val="1887397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7"/>
            <a:ext cx="9976104" cy="590931"/>
          </a:xfrm>
        </p:spPr>
        <p:txBody>
          <a:bodyPr/>
          <a:lstStyle>
            <a:lvl1pPr algn="ctr">
              <a:defRPr baseline="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1" y="2103037"/>
            <a:ext cx="9948672" cy="3718925"/>
          </a:xfrm>
          <a:prstGeom prst="rect">
            <a:avLst/>
          </a:prstGeo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5"/>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1007555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1917385"/>
            <a:ext cx="9326880" cy="1323023"/>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645920" y="3497580"/>
            <a:ext cx="7680960" cy="1577340"/>
          </a:xfrm>
          <a:prstGeom prst="rect">
            <a:avLst/>
          </a:prstGeom>
        </p:spPr>
        <p:txBody>
          <a:bodyPr/>
          <a:lstStyle>
            <a:lvl1pPr marL="0" indent="0" algn="ctr">
              <a:buNone/>
              <a:defRPr>
                <a:latin typeface="Calibri" pitchFamily="34" charset="0"/>
              </a:defRPr>
            </a:lvl1pPr>
            <a:lvl2pPr marL="411480" indent="0" algn="ctr">
              <a:buNone/>
              <a:defRPr/>
            </a:lvl2pPr>
            <a:lvl3pPr marL="822960" indent="0" algn="ctr">
              <a:buNone/>
              <a:defRPr/>
            </a:lvl3pPr>
            <a:lvl4pPr marL="1234440" indent="0" algn="ctr">
              <a:buNone/>
              <a:defRPr/>
            </a:lvl4pPr>
            <a:lvl5pPr marL="1645920" indent="0" algn="ctr">
              <a:buNone/>
              <a:defRPr/>
            </a:lvl5pPr>
            <a:lvl6pPr marL="2057400" indent="0" algn="ctr">
              <a:buNone/>
              <a:defRPr/>
            </a:lvl6pPr>
            <a:lvl7pPr marL="2468880" indent="0" algn="ctr">
              <a:buNone/>
              <a:defRPr/>
            </a:lvl7pPr>
            <a:lvl8pPr marL="2880360" indent="0" algn="ctr">
              <a:buNone/>
              <a:defRPr/>
            </a:lvl8pPr>
            <a:lvl9pPr marL="3291840" indent="0" algn="ctr">
              <a:buNone/>
              <a:defRPr/>
            </a:lvl9pPr>
          </a:lstStyle>
          <a:p>
            <a:r>
              <a:rPr lang="en-US" smtClean="0"/>
              <a:t>Click to edit Master subtitle style</a:t>
            </a:r>
            <a:endParaRPr lang="en-US" dirty="0"/>
          </a:p>
        </p:txBody>
      </p:sp>
      <p:sp>
        <p:nvSpPr>
          <p:cNvPr id="7"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r>
              <a:rPr lang="en-US" dirty="0" smtClean="0"/>
              <a:t>1</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0" y="411480"/>
            <a:ext cx="9875520" cy="617220"/>
          </a:xfrm>
          <a:prstGeom prst="rect">
            <a:avLst/>
          </a:prstGeom>
        </p:spPr>
        <p:txBody>
          <a:bodyPr/>
          <a:lstStyle>
            <a:lvl1pPr>
              <a:defRPr sz="3240">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548640" y="1234442"/>
            <a:ext cx="9875520" cy="4279107"/>
          </a:xfrm>
          <a:prstGeom prst="rect">
            <a:avLst/>
          </a:prstGeom>
        </p:spPr>
        <p:txBody>
          <a:bodyPr/>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776" y="3966210"/>
            <a:ext cx="9326880" cy="1225868"/>
          </a:xfrm>
          <a:prstGeom prst="rect">
            <a:avLst/>
          </a:prstGeom>
        </p:spPr>
        <p:txBody>
          <a:bodyPr anchor="t"/>
          <a:lstStyle>
            <a:lvl1pPr algn="l">
              <a:defRPr sz="3600" b="1" cap="all">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66776" y="2616042"/>
            <a:ext cx="9326880" cy="1350168"/>
          </a:xfrm>
          <a:prstGeom prst="rect">
            <a:avLst/>
          </a:prstGeom>
        </p:spPr>
        <p:txBody>
          <a:bodyPr anchor="b"/>
          <a:lstStyle>
            <a:lvl1pPr marL="0" indent="0">
              <a:buNone/>
              <a:defRPr sz="1800">
                <a:latin typeface="Calibri" pitchFamily="34" charset="0"/>
              </a:defRPr>
            </a:lvl1pPr>
            <a:lvl2pPr marL="411480" indent="0">
              <a:buNone/>
              <a:defRPr sz="1620"/>
            </a:lvl2pPr>
            <a:lvl3pPr marL="822960" indent="0">
              <a:buNone/>
              <a:defRPr sz="1440"/>
            </a:lvl3pPr>
            <a:lvl4pPr marL="1234440" indent="0">
              <a:buNone/>
              <a:defRPr sz="1260"/>
            </a:lvl4pPr>
            <a:lvl5pPr marL="1645920" indent="0">
              <a:buNone/>
              <a:defRPr sz="1260"/>
            </a:lvl5pPr>
            <a:lvl6pPr marL="2057400" indent="0">
              <a:buNone/>
              <a:defRPr sz="1260"/>
            </a:lvl6pPr>
            <a:lvl7pPr marL="2468880" indent="0">
              <a:buNone/>
              <a:defRPr sz="1260"/>
            </a:lvl7pPr>
            <a:lvl8pPr marL="2880360" indent="0">
              <a:buNone/>
              <a:defRPr sz="1260"/>
            </a:lvl8pPr>
            <a:lvl9pPr marL="3291840" indent="0">
              <a:buNone/>
              <a:defRPr sz="1260"/>
            </a:lvl9pPr>
          </a:lstStyle>
          <a:p>
            <a:pPr lvl="0"/>
            <a:r>
              <a:rPr lang="en-US" smtClean="0"/>
              <a:t>Click to edit Master text styles</a:t>
            </a:r>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8640" y="411480"/>
            <a:ext cx="9875520" cy="548640"/>
          </a:xfrm>
          <a:prstGeom prst="rect">
            <a:avLst/>
          </a:prstGeom>
        </p:spPr>
        <p:txBody>
          <a:bodyPr/>
          <a:lstStyle>
            <a:lvl1pPr algn="ctr" rtl="0" fontAlgn="base">
              <a:spcBef>
                <a:spcPct val="0"/>
              </a:spcBef>
              <a:spcAft>
                <a:spcPct val="0"/>
              </a:spcAft>
              <a:defRPr lang="en-US" sz="3240" dirty="0" smtClean="0">
                <a:solidFill>
                  <a:schemeClr val="tx2"/>
                </a:solidFill>
                <a:latin typeface="Calibri" pitchFamily="34" charset="0"/>
                <a:ea typeface="+mj-ea"/>
                <a:cs typeface="+mj-cs"/>
              </a:defRPr>
            </a:lvl1pPr>
          </a:lstStyle>
          <a:p>
            <a:r>
              <a:rPr lang="en-US" smtClean="0"/>
              <a:t>Click to edit Master title style</a:t>
            </a:r>
            <a:endParaRPr lang="en-US" dirty="0"/>
          </a:p>
        </p:txBody>
      </p:sp>
      <p:sp>
        <p:nvSpPr>
          <p:cNvPr id="3" name="Content Placeholder 2"/>
          <p:cNvSpPr>
            <a:spLocks noGrp="1"/>
          </p:cNvSpPr>
          <p:nvPr>
            <p:ph sz="half" idx="1"/>
          </p:nvPr>
        </p:nvSpPr>
        <p:spPr>
          <a:xfrm>
            <a:off x="548640" y="1097281"/>
            <a:ext cx="4846320" cy="4416267"/>
          </a:xfrm>
          <a:prstGeom prst="rect">
            <a:avLst/>
          </a:prstGeom>
        </p:spPr>
        <p:txBody>
          <a:bodyPr/>
          <a:lstStyle>
            <a:lvl1pPr>
              <a:defRPr sz="2520">
                <a:latin typeface="Calibri" pitchFamily="34" charset="0"/>
              </a:defRPr>
            </a:lvl1pPr>
            <a:lvl2pPr>
              <a:defRPr sz="2160">
                <a:latin typeface="Calibri" pitchFamily="34" charset="0"/>
              </a:defRPr>
            </a:lvl2pPr>
            <a:lvl3pPr>
              <a:defRPr sz="1800">
                <a:latin typeface="Calibri" pitchFamily="34" charset="0"/>
              </a:defRPr>
            </a:lvl3pPr>
            <a:lvl4pPr>
              <a:defRPr sz="1620">
                <a:latin typeface="Calibri" pitchFamily="34" charset="0"/>
              </a:defRPr>
            </a:lvl4pPr>
            <a:lvl5pPr>
              <a:defRPr sz="1620">
                <a:latin typeface="Calibri" pitchFamily="34" charset="0"/>
              </a:defRPr>
            </a:lvl5pPr>
            <a:lvl6pPr>
              <a:defRPr sz="1620"/>
            </a:lvl6pPr>
            <a:lvl7pPr>
              <a:defRPr sz="1620"/>
            </a:lvl7pPr>
            <a:lvl8pPr>
              <a:defRPr sz="1620"/>
            </a:lvl8pPr>
            <a:lvl9pPr>
              <a:defRPr sz="16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77840" y="1097281"/>
            <a:ext cx="4846320" cy="4416267"/>
          </a:xfrm>
          <a:prstGeom prst="rect">
            <a:avLst/>
          </a:prstGeom>
        </p:spPr>
        <p:txBody>
          <a:bodyPr/>
          <a:lstStyle>
            <a:lvl1pPr>
              <a:defRPr sz="2520">
                <a:latin typeface="Calibri" pitchFamily="34" charset="0"/>
              </a:defRPr>
            </a:lvl1pPr>
            <a:lvl2pPr>
              <a:defRPr sz="2160">
                <a:latin typeface="Calibri" pitchFamily="34" charset="0"/>
              </a:defRPr>
            </a:lvl2pPr>
            <a:lvl3pPr>
              <a:defRPr sz="1800">
                <a:latin typeface="Calibri" pitchFamily="34" charset="0"/>
              </a:defRPr>
            </a:lvl3pPr>
            <a:lvl4pPr>
              <a:defRPr sz="1620">
                <a:latin typeface="Calibri" pitchFamily="34" charset="0"/>
              </a:defRPr>
            </a:lvl4pPr>
            <a:lvl5pPr>
              <a:defRPr sz="1620">
                <a:latin typeface="Calibri" pitchFamily="34" charset="0"/>
              </a:defRPr>
            </a:lvl5pPr>
            <a:lvl6pPr>
              <a:defRPr sz="1620"/>
            </a:lvl6pPr>
            <a:lvl7pPr>
              <a:defRPr sz="1620"/>
            </a:lvl7pPr>
            <a:lvl8pPr>
              <a:defRPr sz="1620"/>
            </a:lvl8pPr>
            <a:lvl9pPr>
              <a:defRPr sz="162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7"/>
            <a:ext cx="9976104" cy="590931"/>
          </a:xfrm>
        </p:spPr>
        <p:txBody>
          <a:bodyPr/>
          <a:lstStyle>
            <a:lvl1pPr algn="ct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6751" y="2103037"/>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5"/>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
        <p:nvSpPr>
          <p:cNvPr id="7" name="Rectangle 6"/>
          <p:cNvSpPr/>
          <p:nvPr userDrawn="1"/>
        </p:nvSpPr>
        <p:spPr>
          <a:xfrm>
            <a:off x="7049729" y="5781717"/>
            <a:ext cx="2762867"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dirty="0" smtClean="0">
                <a:solidFill>
                  <a:schemeClr val="bg1"/>
                </a:solidFill>
                <a:latin typeface="Trebuchet MS"/>
              </a:rPr>
              <a:t>NVIDIA CONFIDENTIAL. DO NOT DISTRIBUTE.</a:t>
            </a:r>
            <a:endParaRPr lang="en-US" sz="800" b="1" i="0" kern="0" dirty="0">
              <a:solidFill>
                <a:schemeClr val="bg1"/>
              </a:solidFill>
              <a:latin typeface="Trebuchet MS"/>
            </a:endParaRP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548640" y="1381602"/>
            <a:ext cx="4848227" cy="575786"/>
          </a:xfrm>
          <a:prstGeom prst="rect">
            <a:avLst/>
          </a:prstGeom>
        </p:spPr>
        <p:txBody>
          <a:bodyPr anchor="b"/>
          <a:lstStyle>
            <a:lvl1pPr marL="0" indent="0">
              <a:buNone/>
              <a:defRPr sz="2160" b="1">
                <a:latin typeface="Calibri"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4" name="Content Placeholder 3"/>
          <p:cNvSpPr>
            <a:spLocks noGrp="1"/>
          </p:cNvSpPr>
          <p:nvPr>
            <p:ph sz="half" idx="2"/>
          </p:nvPr>
        </p:nvSpPr>
        <p:spPr>
          <a:xfrm>
            <a:off x="548640" y="1957388"/>
            <a:ext cx="4848227" cy="3556159"/>
          </a:xfrm>
          <a:prstGeom prst="rect">
            <a:avLst/>
          </a:prstGeom>
        </p:spPr>
        <p:txBody>
          <a:bodyPr/>
          <a:lstStyle>
            <a:lvl1pPr>
              <a:defRPr sz="2160">
                <a:latin typeface="Calibri" pitchFamily="34" charset="0"/>
              </a:defRPr>
            </a:lvl1pPr>
            <a:lvl2pPr>
              <a:defRPr sz="1800">
                <a:latin typeface="Calibri" pitchFamily="34" charset="0"/>
              </a:defRPr>
            </a:lvl2pPr>
            <a:lvl3pPr>
              <a:defRPr sz="1620">
                <a:latin typeface="Calibri" pitchFamily="34" charset="0"/>
              </a:defRPr>
            </a:lvl3pPr>
            <a:lvl4pPr>
              <a:defRPr sz="1440">
                <a:latin typeface="Calibri" pitchFamily="34" charset="0"/>
              </a:defRPr>
            </a:lvl4pPr>
            <a:lvl5pPr>
              <a:defRPr sz="1440">
                <a:latin typeface="Calibri" pitchFamily="34" charset="0"/>
              </a:defRPr>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574030" y="1381602"/>
            <a:ext cx="4850131" cy="575786"/>
          </a:xfrm>
          <a:prstGeom prst="rect">
            <a:avLst/>
          </a:prstGeom>
        </p:spPr>
        <p:txBody>
          <a:bodyPr anchor="b"/>
          <a:lstStyle>
            <a:lvl1pPr marL="0" indent="0">
              <a:buNone/>
              <a:defRPr sz="2160" b="1">
                <a:latin typeface="Calibri" pitchFamily="34"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smtClean="0"/>
              <a:t>Click to edit Master text styles</a:t>
            </a:r>
          </a:p>
        </p:txBody>
      </p:sp>
      <p:sp>
        <p:nvSpPr>
          <p:cNvPr id="6" name="Content Placeholder 5"/>
          <p:cNvSpPr>
            <a:spLocks noGrp="1"/>
          </p:cNvSpPr>
          <p:nvPr>
            <p:ph sz="quarter" idx="4"/>
          </p:nvPr>
        </p:nvSpPr>
        <p:spPr>
          <a:xfrm>
            <a:off x="5574030" y="1957388"/>
            <a:ext cx="4850131" cy="3556159"/>
          </a:xfrm>
          <a:prstGeom prst="rect">
            <a:avLst/>
          </a:prstGeom>
        </p:spPr>
        <p:txBody>
          <a:bodyPr/>
          <a:lstStyle>
            <a:lvl1pPr>
              <a:defRPr sz="2160">
                <a:latin typeface="Calibri" pitchFamily="34" charset="0"/>
              </a:defRPr>
            </a:lvl1pPr>
            <a:lvl2pPr>
              <a:defRPr sz="1800">
                <a:latin typeface="Calibri" pitchFamily="34" charset="0"/>
              </a:defRPr>
            </a:lvl2pPr>
            <a:lvl3pPr>
              <a:defRPr sz="1620">
                <a:latin typeface="Calibri" pitchFamily="34" charset="0"/>
              </a:defRPr>
            </a:lvl3pPr>
            <a:lvl4pPr>
              <a:defRPr sz="1440">
                <a:latin typeface="Calibri" pitchFamily="34" charset="0"/>
              </a:defRPr>
            </a:lvl4pPr>
            <a:lvl5pPr>
              <a:defRPr sz="1440">
                <a:latin typeface="Calibri" pitchFamily="34" charset="0"/>
              </a:defRPr>
            </a:lvl5pPr>
            <a:lvl6pPr>
              <a:defRPr sz="1440"/>
            </a:lvl6pPr>
            <a:lvl7pPr>
              <a:defRPr sz="1440"/>
            </a:lvl7pPr>
            <a:lvl8pPr>
              <a:defRPr sz="1440"/>
            </a:lvl8pPr>
            <a:lvl9pPr>
              <a:defRPr sz="14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4"/>
          <p:cNvSpPr>
            <a:spLocks noGrp="1"/>
          </p:cNvSpPr>
          <p:nvPr>
            <p:ph type="sldNum" sz="quarter" idx="10"/>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245747"/>
            <a:ext cx="3609976" cy="1045845"/>
          </a:xfrm>
          <a:prstGeom prst="rect">
            <a:avLst/>
          </a:prstGeom>
        </p:spPr>
        <p:txBody>
          <a:bodyPr anchor="b"/>
          <a:lstStyle>
            <a:lvl1pPr algn="l">
              <a:defRPr sz="1800" b="1">
                <a:latin typeface="Calibri"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4290061" y="245745"/>
            <a:ext cx="6134100" cy="5267802"/>
          </a:xfrm>
          <a:prstGeom prst="rect">
            <a:avLst/>
          </a:prstGeom>
        </p:spPr>
        <p:txBody>
          <a:bodyPr/>
          <a:lstStyle>
            <a:lvl1pPr>
              <a:defRPr sz="2880">
                <a:latin typeface="Calibri" pitchFamily="34" charset="0"/>
              </a:defRPr>
            </a:lvl1pPr>
            <a:lvl2pPr>
              <a:defRPr sz="2520">
                <a:latin typeface="Calibri" pitchFamily="34" charset="0"/>
              </a:defRPr>
            </a:lvl2pPr>
            <a:lvl3pPr>
              <a:defRPr sz="2160">
                <a:latin typeface="Calibri" pitchFamily="34" charset="0"/>
              </a:defRPr>
            </a:lvl3pPr>
            <a:lvl4pPr>
              <a:defRPr sz="1800">
                <a:latin typeface="Calibri" pitchFamily="34" charset="0"/>
              </a:defRPr>
            </a:lvl4pPr>
            <a:lvl5pPr>
              <a:defRPr sz="1800">
                <a:latin typeface="Calibri" pitchFamily="34"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48640" y="1291592"/>
            <a:ext cx="3609976" cy="4221957"/>
          </a:xfrm>
          <a:prstGeom prst="rect">
            <a:avLst/>
          </a:prstGeom>
        </p:spPr>
        <p:txBody>
          <a:bodyPr/>
          <a:lstStyle>
            <a:lvl1pPr marL="0" indent="0">
              <a:buNone/>
              <a:defRPr sz="1260">
                <a:latin typeface="Calibri" pitchFamily="34" charset="0"/>
              </a:defRPr>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smtClean="0"/>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0747" y="4320540"/>
            <a:ext cx="6583680" cy="510064"/>
          </a:xfrm>
          <a:prstGeom prst="rect">
            <a:avLst/>
          </a:prstGeom>
        </p:spPr>
        <p:txBody>
          <a:bodyPr anchor="b"/>
          <a:lstStyle>
            <a:lvl1pPr algn="l">
              <a:defRPr sz="1800" b="1">
                <a:latin typeface="Calibri" pitchFamily="34"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150747" y="551498"/>
            <a:ext cx="6583680" cy="3703320"/>
          </a:xfrm>
          <a:prstGeom prst="rect">
            <a:avLst/>
          </a:prstGeom>
        </p:spPr>
        <p:txBody>
          <a:bodyPr/>
          <a:lstStyle>
            <a:lvl1pPr marL="0" indent="0">
              <a:buNone/>
              <a:defRPr sz="2880">
                <a:latin typeface="Calibri" pitchFamily="34" charset="0"/>
              </a:defRPr>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150747" y="4830604"/>
            <a:ext cx="6583680" cy="724376"/>
          </a:xfrm>
          <a:prstGeom prst="rect">
            <a:avLst/>
          </a:prstGeom>
        </p:spPr>
        <p:txBody>
          <a:bodyPr/>
          <a:lstStyle>
            <a:lvl1pPr marL="0" indent="0">
              <a:buNone/>
              <a:defRPr sz="1260">
                <a:latin typeface="Calibri" pitchFamily="34" charset="0"/>
              </a:defRPr>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smtClean="0"/>
              <a:t>Click to edit Master text styles</a:t>
            </a:r>
          </a:p>
        </p:txBody>
      </p:sp>
      <p:sp>
        <p:nvSpPr>
          <p:cNvPr id="5"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48640" y="247174"/>
            <a:ext cx="9875520" cy="1028700"/>
          </a:xfrm>
          <a:prstGeom prst="rect">
            <a:avLst/>
          </a:prstGeom>
        </p:spPr>
        <p:txBody>
          <a:bodyPr/>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640" y="1440182"/>
            <a:ext cx="9875520" cy="4073367"/>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55280" y="247176"/>
            <a:ext cx="2468880" cy="5266373"/>
          </a:xfrm>
          <a:prstGeom prst="rect">
            <a:avLst/>
          </a:prstGeom>
        </p:spPr>
        <p:txBody>
          <a:bodyPr vert="eaVert"/>
          <a:lstStyle>
            <a:lvl1pPr>
              <a:defRPr>
                <a:latin typeface="Calibri" pitchFamily="34"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48640" y="247176"/>
            <a:ext cx="7223760" cy="5266373"/>
          </a:xfrm>
          <a:prstGeom prst="rect">
            <a:avLst/>
          </a:prstGeom>
        </p:spPr>
        <p:txBody>
          <a:bodyPr vert="eaVert"/>
          <a:lstStyle>
            <a:lvl1pPr>
              <a:defRPr>
                <a:latin typeface="Calibri" pitchFamily="34" charset="0"/>
              </a:defRPr>
            </a:lvl1pPr>
            <a:lvl2pPr>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Slide Number Placeholder 4"/>
          <p:cNvSpPr>
            <a:spLocks noGrp="1"/>
          </p:cNvSpPr>
          <p:nvPr>
            <p:ph type="sldNum" sz="quarter" idx="4"/>
          </p:nvPr>
        </p:nvSpPr>
        <p:spPr>
          <a:xfrm>
            <a:off x="10424160" y="5897880"/>
            <a:ext cx="548640" cy="274320"/>
          </a:xfrm>
          <a:prstGeom prst="rect">
            <a:avLst/>
          </a:prstGeom>
        </p:spPr>
        <p:txBody>
          <a:bodyPr/>
          <a:lstStyle>
            <a:lvl1pPr>
              <a:defRPr sz="1440" b="0">
                <a:latin typeface="Calibri" pitchFamily="34" charset="0"/>
              </a:defRPr>
            </a:lvl1pPr>
          </a:lstStyle>
          <a:p>
            <a:fld id="{24EAD923-3004-4A31-84C7-9B440B785588}"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7"/>
            <a:ext cx="9976104" cy="590931"/>
          </a:xfrm>
        </p:spPr>
        <p:txBody>
          <a:bodyPr/>
          <a:lstStyle>
            <a:lvl1pPr algn="ct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5"/>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8"/>
            <a:ext cx="5922117" cy="618631"/>
          </a:xfrm>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12065"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3335"/>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7"/>
            <a:ext cx="9976104" cy="590931"/>
          </a:xfrm>
        </p:spPr>
        <p:txBody>
          <a:bodyPr/>
          <a:lstStyle>
            <a:lvl1pPr algn="ctr">
              <a:defRPr>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7"/>
            <a:ext cx="9976104" cy="590931"/>
          </a:xfrm>
        </p:spPr>
        <p:txBody>
          <a:bodyPr anchor="ctr"/>
          <a:lstStyle>
            <a:lvl1pPr algn="ct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4"/>
            <a:ext cx="9976104" cy="590931"/>
          </a:xfrm>
        </p:spPr>
        <p:txBody>
          <a:bodyPr/>
          <a:lstStyle>
            <a:lvl1pPr algn="ctr">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98350" y="2111663"/>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Content Placeholder 3"/>
          <p:cNvSpPr>
            <a:spLocks noGrp="1"/>
          </p:cNvSpPr>
          <p:nvPr>
            <p:ph sz="half" idx="2"/>
          </p:nvPr>
        </p:nvSpPr>
        <p:spPr>
          <a:xfrm>
            <a:off x="5529390" y="2111663"/>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5" name="Text Placeholder 4"/>
          <p:cNvSpPr>
            <a:spLocks noGrp="1"/>
          </p:cNvSpPr>
          <p:nvPr>
            <p:ph type="body" sz="quarter" idx="10"/>
          </p:nvPr>
        </p:nvSpPr>
        <p:spPr>
          <a:xfrm>
            <a:off x="498348" y="1180570"/>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8" y="5352631"/>
            <a:ext cx="7865807" cy="369332"/>
          </a:xfrm>
        </p:spPr>
        <p:txBody>
          <a:bodyPr anchor="b"/>
          <a:lstStyle>
            <a:lvl1pPr algn="l">
              <a:defRPr sz="2000">
                <a:solidFill>
                  <a:schemeClr val="bg1"/>
                </a:solidFill>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3271" y="5142126"/>
            <a:ext cx="7546259"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3.xml"/><Relationship Id="rId13" Type="http://schemas.openxmlformats.org/officeDocument/2006/relationships/image" Target="../media/image6.jpe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4" y="653534"/>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517403" y="2002369"/>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extBox 3"/>
          <p:cNvSpPr txBox="1"/>
          <p:nvPr userDrawn="1"/>
        </p:nvSpPr>
        <p:spPr>
          <a:xfrm>
            <a:off x="9762255" y="5831288"/>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dirty="0" smtClean="0">
                <a:solidFill>
                  <a:schemeClr val="accent2">
                    <a:lumMod val="60000"/>
                    <a:lumOff val="40000"/>
                  </a:schemeClr>
                </a:solidFill>
              </a:rPr>
              <a:t> </a:t>
            </a:r>
            <a:endParaRPr lang="en-US" sz="1050" cap="none" dirty="0" smtClean="0">
              <a:solidFill>
                <a:schemeClr val="accent2">
                  <a:lumMod val="60000"/>
                  <a:lumOff val="40000"/>
                </a:schemeClr>
              </a:solidFill>
            </a:endParaRPr>
          </a:p>
        </p:txBody>
      </p:sp>
      <p:grpSp>
        <p:nvGrpSpPr>
          <p:cNvPr id="5" name="Group 4"/>
          <p:cNvGrpSpPr/>
          <p:nvPr userDrawn="1"/>
        </p:nvGrpSpPr>
        <p:grpSpPr>
          <a:xfrm>
            <a:off x="10153706" y="5866415"/>
            <a:ext cx="583503"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896" r:id="rId2"/>
    <p:sldLayoutId id="2147483971" r:id="rId3"/>
    <p:sldLayoutId id="2147483917" r:id="rId4"/>
    <p:sldLayoutId id="2147483969" r:id="rId5"/>
    <p:sldLayoutId id="2147483919" r:id="rId6"/>
    <p:sldLayoutId id="2147483954" r:id="rId7"/>
    <p:sldLayoutId id="2147483897" r:id="rId8"/>
    <p:sldLayoutId id="2147483898" r:id="rId9"/>
    <p:sldLayoutId id="2147483926" r:id="rId10"/>
    <p:sldLayoutId id="2147483899" r:id="rId11"/>
    <p:sldLayoutId id="2147483901" r:id="rId1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itle Placeholder 2"/>
          <p:cNvSpPr>
            <a:spLocks noGrp="1" noChangeArrowheads="1"/>
          </p:cNvSpPr>
          <p:nvPr>
            <p:ph type="title"/>
          </p:nvPr>
        </p:nvSpPr>
        <p:spPr bwMode="auto">
          <a:xfrm>
            <a:off x="548640" y="327187"/>
            <a:ext cx="9875520" cy="72723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Tree>
    <p:extLst>
      <p:ext uri="{BB962C8B-B14F-4D97-AF65-F5344CB8AC3E}">
        <p14:creationId xmlns:p14="http://schemas.microsoft.com/office/powerpoint/2010/main" val="1852056606"/>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 id="2147483993" r:id="rId12"/>
    <p:sldLayoutId id="2147483994" r:id="rId13"/>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ctr" rtl="0" eaLnBrk="1" fontAlgn="base" hangingPunct="1">
        <a:spcBef>
          <a:spcPct val="0"/>
        </a:spcBef>
        <a:spcAft>
          <a:spcPct val="0"/>
        </a:spcAft>
        <a:defRPr lang="en-US" sz="4000" b="1" dirty="0" smtClean="0">
          <a:solidFill>
            <a:srgbClr val="000066"/>
          </a:solidFill>
          <a:latin typeface="Calibri" pitchFamily="34" charset="0"/>
          <a:ea typeface="+mj-ea"/>
          <a:cs typeface="+mj-cs"/>
        </a:defRPr>
      </a:lvl1pPr>
      <a:lvl2pPr algn="ctr" rtl="0" eaLnBrk="1" fontAlgn="base" hangingPunct="1">
        <a:spcBef>
          <a:spcPct val="0"/>
        </a:spcBef>
        <a:spcAft>
          <a:spcPct val="0"/>
        </a:spcAft>
        <a:defRPr sz="3960">
          <a:solidFill>
            <a:schemeClr val="tx2"/>
          </a:solidFill>
          <a:latin typeface="Arial" charset="0"/>
          <a:ea typeface="ＭＳ Ｐゴシック" charset="-128"/>
        </a:defRPr>
      </a:lvl2pPr>
      <a:lvl3pPr algn="ctr" rtl="0" eaLnBrk="1" fontAlgn="base" hangingPunct="1">
        <a:spcBef>
          <a:spcPct val="0"/>
        </a:spcBef>
        <a:spcAft>
          <a:spcPct val="0"/>
        </a:spcAft>
        <a:defRPr sz="3960">
          <a:solidFill>
            <a:schemeClr val="tx2"/>
          </a:solidFill>
          <a:latin typeface="Arial" charset="0"/>
          <a:ea typeface="ＭＳ Ｐゴシック" charset="-128"/>
        </a:defRPr>
      </a:lvl3pPr>
      <a:lvl4pPr algn="ctr" rtl="0" eaLnBrk="1" fontAlgn="base" hangingPunct="1">
        <a:spcBef>
          <a:spcPct val="0"/>
        </a:spcBef>
        <a:spcAft>
          <a:spcPct val="0"/>
        </a:spcAft>
        <a:defRPr sz="3960">
          <a:solidFill>
            <a:schemeClr val="tx2"/>
          </a:solidFill>
          <a:latin typeface="Arial" charset="0"/>
          <a:ea typeface="ＭＳ Ｐゴシック" charset="-128"/>
        </a:defRPr>
      </a:lvl4pPr>
      <a:lvl5pPr algn="ctr" rtl="0" eaLnBrk="1" fontAlgn="base" hangingPunct="1">
        <a:spcBef>
          <a:spcPct val="0"/>
        </a:spcBef>
        <a:spcAft>
          <a:spcPct val="0"/>
        </a:spcAft>
        <a:defRPr sz="3960">
          <a:solidFill>
            <a:schemeClr val="tx2"/>
          </a:solidFill>
          <a:latin typeface="Arial" charset="0"/>
          <a:ea typeface="ＭＳ Ｐゴシック" charset="-128"/>
        </a:defRPr>
      </a:lvl5pPr>
      <a:lvl6pPr marL="411480" algn="ctr" rtl="0" eaLnBrk="1" fontAlgn="base" hangingPunct="1">
        <a:spcBef>
          <a:spcPct val="0"/>
        </a:spcBef>
        <a:spcAft>
          <a:spcPct val="0"/>
        </a:spcAft>
        <a:defRPr sz="3960">
          <a:solidFill>
            <a:schemeClr val="tx2"/>
          </a:solidFill>
          <a:latin typeface="Arial" charset="0"/>
          <a:ea typeface="ＭＳ Ｐゴシック" charset="-128"/>
        </a:defRPr>
      </a:lvl6pPr>
      <a:lvl7pPr marL="822960" algn="ctr" rtl="0" eaLnBrk="1" fontAlgn="base" hangingPunct="1">
        <a:spcBef>
          <a:spcPct val="0"/>
        </a:spcBef>
        <a:spcAft>
          <a:spcPct val="0"/>
        </a:spcAft>
        <a:defRPr sz="3960">
          <a:solidFill>
            <a:schemeClr val="tx2"/>
          </a:solidFill>
          <a:latin typeface="Arial" charset="0"/>
          <a:ea typeface="ＭＳ Ｐゴシック" charset="-128"/>
        </a:defRPr>
      </a:lvl7pPr>
      <a:lvl8pPr marL="1234440" algn="ctr" rtl="0" eaLnBrk="1" fontAlgn="base" hangingPunct="1">
        <a:spcBef>
          <a:spcPct val="0"/>
        </a:spcBef>
        <a:spcAft>
          <a:spcPct val="0"/>
        </a:spcAft>
        <a:defRPr sz="3960">
          <a:solidFill>
            <a:schemeClr val="tx2"/>
          </a:solidFill>
          <a:latin typeface="Arial" charset="0"/>
          <a:ea typeface="ＭＳ Ｐゴシック" charset="-128"/>
        </a:defRPr>
      </a:lvl8pPr>
      <a:lvl9pPr marL="1645920" algn="ctr" rtl="0" eaLnBrk="1" fontAlgn="base" hangingPunct="1">
        <a:spcBef>
          <a:spcPct val="0"/>
        </a:spcBef>
        <a:spcAft>
          <a:spcPct val="0"/>
        </a:spcAft>
        <a:defRPr sz="3960">
          <a:solidFill>
            <a:schemeClr val="tx2"/>
          </a:solidFill>
          <a:latin typeface="Arial" charset="0"/>
          <a:ea typeface="ＭＳ Ｐゴシック" charset="-128"/>
        </a:defRPr>
      </a:lvl9pPr>
    </p:titleStyle>
    <p:bodyStyle>
      <a:lvl1pPr marL="308610" indent="-308610" algn="l" rtl="0" eaLnBrk="1" fontAlgn="base" hangingPunct="1">
        <a:spcBef>
          <a:spcPct val="20000"/>
        </a:spcBef>
        <a:spcAft>
          <a:spcPct val="0"/>
        </a:spcAft>
        <a:buChar char="•"/>
        <a:defRPr sz="2880">
          <a:solidFill>
            <a:schemeClr val="tx1"/>
          </a:solidFill>
          <a:latin typeface="+mn-lt"/>
          <a:ea typeface="+mn-ea"/>
          <a:cs typeface="+mn-cs"/>
        </a:defRPr>
      </a:lvl1pPr>
      <a:lvl2pPr marL="668655" indent="-257175" algn="l" rtl="0" eaLnBrk="1" fontAlgn="base" hangingPunct="1">
        <a:spcBef>
          <a:spcPct val="20000"/>
        </a:spcBef>
        <a:spcAft>
          <a:spcPct val="0"/>
        </a:spcAft>
        <a:buChar char="–"/>
        <a:defRPr sz="2520">
          <a:solidFill>
            <a:schemeClr val="tx1"/>
          </a:solidFill>
          <a:latin typeface="+mn-lt"/>
          <a:ea typeface="+mn-ea"/>
        </a:defRPr>
      </a:lvl2pPr>
      <a:lvl3pPr marL="1028700" indent="-205740" algn="l" rtl="0" eaLnBrk="1" fontAlgn="base" hangingPunct="1">
        <a:spcBef>
          <a:spcPct val="20000"/>
        </a:spcBef>
        <a:spcAft>
          <a:spcPct val="0"/>
        </a:spcAft>
        <a:buChar char="•"/>
        <a:defRPr sz="2160">
          <a:solidFill>
            <a:schemeClr val="tx1"/>
          </a:solidFill>
          <a:latin typeface="+mn-lt"/>
          <a:ea typeface="+mn-ea"/>
        </a:defRPr>
      </a:lvl3pPr>
      <a:lvl4pPr marL="1440180" indent="-205740" algn="l" rtl="0" eaLnBrk="1" fontAlgn="base" hangingPunct="1">
        <a:spcBef>
          <a:spcPct val="20000"/>
        </a:spcBef>
        <a:spcAft>
          <a:spcPct val="0"/>
        </a:spcAft>
        <a:buChar char="–"/>
        <a:defRPr sz="1800">
          <a:solidFill>
            <a:schemeClr val="tx1"/>
          </a:solidFill>
          <a:latin typeface="+mn-lt"/>
          <a:ea typeface="+mn-ea"/>
        </a:defRPr>
      </a:lvl4pPr>
      <a:lvl5pPr marL="1851660" indent="-205740" algn="l" rtl="0" eaLnBrk="1" fontAlgn="base" hangingPunct="1">
        <a:spcBef>
          <a:spcPct val="20000"/>
        </a:spcBef>
        <a:spcAft>
          <a:spcPct val="0"/>
        </a:spcAft>
        <a:buChar char="»"/>
        <a:defRPr sz="1800">
          <a:solidFill>
            <a:schemeClr val="tx1"/>
          </a:solidFill>
          <a:latin typeface="+mn-lt"/>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3" name="Picture 9" descr="coe banner 1"/>
          <p:cNvPicPr>
            <a:picLocks noChangeAspect="1" noChangeArrowheads="1"/>
          </p:cNvPicPr>
          <p:nvPr/>
        </p:nvPicPr>
        <p:blipFill>
          <a:blip r:embed="rId13" cstate="print"/>
          <a:srcRect/>
          <a:stretch>
            <a:fillRect/>
          </a:stretch>
        </p:blipFill>
        <p:spPr bwMode="auto">
          <a:xfrm>
            <a:off x="91440" y="137160"/>
            <a:ext cx="10881360" cy="395764"/>
          </a:xfrm>
          <a:prstGeom prst="rect">
            <a:avLst/>
          </a:prstGeom>
          <a:noFill/>
        </p:spPr>
      </p:pic>
      <p:sp>
        <p:nvSpPr>
          <p:cNvPr id="3" name="Title Placeholder 2"/>
          <p:cNvSpPr>
            <a:spLocks noGrp="1" noChangeArrowheads="1"/>
          </p:cNvSpPr>
          <p:nvPr>
            <p:ph type="title"/>
          </p:nvPr>
        </p:nvSpPr>
        <p:spPr bwMode="auto">
          <a:xfrm>
            <a:off x="548640" y="327187"/>
            <a:ext cx="9875520" cy="72723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4" name="Rectangle 10"/>
          <p:cNvSpPr>
            <a:spLocks noChangeArrowheads="1"/>
          </p:cNvSpPr>
          <p:nvPr/>
        </p:nvSpPr>
        <p:spPr bwMode="auto">
          <a:xfrm>
            <a:off x="0" y="5979322"/>
            <a:ext cx="1072730" cy="203133"/>
          </a:xfrm>
          <a:prstGeom prst="rect">
            <a:avLst/>
          </a:prstGeom>
          <a:noFill/>
          <a:ln w="28575">
            <a:noFill/>
            <a:miter lim="800000"/>
            <a:headEnd/>
            <a:tailEnd/>
          </a:ln>
          <a:effectLst/>
        </p:spPr>
        <p:txBody>
          <a:bodyPr wrap="none">
            <a:spAutoFit/>
          </a:bodyPr>
          <a:lstStyle/>
          <a:p>
            <a:pPr algn="l"/>
            <a:r>
              <a:rPr lang="en-US" sz="720" dirty="0"/>
              <a:t>© </a:t>
            </a:r>
            <a:r>
              <a:rPr lang="en-US" sz="720" dirty="0" smtClean="0"/>
              <a:t>2009 Steven </a:t>
            </a:r>
            <a:r>
              <a:rPr lang="en-US" sz="720" dirty="0" err="1" smtClean="0"/>
              <a:t>Pelley</a:t>
            </a:r>
            <a:endParaRPr lang="en-US" sz="720" dirty="0"/>
          </a:p>
        </p:txBody>
      </p:sp>
    </p:spTree>
    <p:extLst>
      <p:ext uri="{BB962C8B-B14F-4D97-AF65-F5344CB8AC3E}">
        <p14:creationId xmlns:p14="http://schemas.microsoft.com/office/powerpoint/2010/main" val="1073891522"/>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Lst>
  <p:hf sldNum="0" hdr="0" ftr="0" dt="0"/>
  <p:txStyles>
    <p:titleStyle>
      <a:lvl1pPr algn="ctr" rtl="0" eaLnBrk="1" fontAlgn="base" hangingPunct="1">
        <a:spcBef>
          <a:spcPct val="0"/>
        </a:spcBef>
        <a:spcAft>
          <a:spcPct val="0"/>
        </a:spcAft>
        <a:defRPr lang="en-US" sz="3240" b="1" dirty="0" smtClean="0">
          <a:solidFill>
            <a:srgbClr val="000066"/>
          </a:solidFill>
          <a:latin typeface="Calibri" pitchFamily="34" charset="0"/>
          <a:ea typeface="+mj-ea"/>
          <a:cs typeface="+mj-cs"/>
        </a:defRPr>
      </a:lvl1pPr>
      <a:lvl2pPr algn="ctr" rtl="0" eaLnBrk="1" fontAlgn="base" hangingPunct="1">
        <a:spcBef>
          <a:spcPct val="0"/>
        </a:spcBef>
        <a:spcAft>
          <a:spcPct val="0"/>
        </a:spcAft>
        <a:defRPr sz="3960">
          <a:solidFill>
            <a:schemeClr val="tx2"/>
          </a:solidFill>
          <a:latin typeface="Arial" charset="0"/>
          <a:ea typeface="ＭＳ Ｐゴシック" charset="-128"/>
        </a:defRPr>
      </a:lvl2pPr>
      <a:lvl3pPr algn="ctr" rtl="0" eaLnBrk="1" fontAlgn="base" hangingPunct="1">
        <a:spcBef>
          <a:spcPct val="0"/>
        </a:spcBef>
        <a:spcAft>
          <a:spcPct val="0"/>
        </a:spcAft>
        <a:defRPr sz="3960">
          <a:solidFill>
            <a:schemeClr val="tx2"/>
          </a:solidFill>
          <a:latin typeface="Arial" charset="0"/>
          <a:ea typeface="ＭＳ Ｐゴシック" charset="-128"/>
        </a:defRPr>
      </a:lvl3pPr>
      <a:lvl4pPr algn="ctr" rtl="0" eaLnBrk="1" fontAlgn="base" hangingPunct="1">
        <a:spcBef>
          <a:spcPct val="0"/>
        </a:spcBef>
        <a:spcAft>
          <a:spcPct val="0"/>
        </a:spcAft>
        <a:defRPr sz="3960">
          <a:solidFill>
            <a:schemeClr val="tx2"/>
          </a:solidFill>
          <a:latin typeface="Arial" charset="0"/>
          <a:ea typeface="ＭＳ Ｐゴシック" charset="-128"/>
        </a:defRPr>
      </a:lvl4pPr>
      <a:lvl5pPr algn="ctr" rtl="0" eaLnBrk="1" fontAlgn="base" hangingPunct="1">
        <a:spcBef>
          <a:spcPct val="0"/>
        </a:spcBef>
        <a:spcAft>
          <a:spcPct val="0"/>
        </a:spcAft>
        <a:defRPr sz="3960">
          <a:solidFill>
            <a:schemeClr val="tx2"/>
          </a:solidFill>
          <a:latin typeface="Arial" charset="0"/>
          <a:ea typeface="ＭＳ Ｐゴシック" charset="-128"/>
        </a:defRPr>
      </a:lvl5pPr>
      <a:lvl6pPr marL="411480" algn="ctr" rtl="0" eaLnBrk="1" fontAlgn="base" hangingPunct="1">
        <a:spcBef>
          <a:spcPct val="0"/>
        </a:spcBef>
        <a:spcAft>
          <a:spcPct val="0"/>
        </a:spcAft>
        <a:defRPr sz="3960">
          <a:solidFill>
            <a:schemeClr val="tx2"/>
          </a:solidFill>
          <a:latin typeface="Arial" charset="0"/>
          <a:ea typeface="ＭＳ Ｐゴシック" charset="-128"/>
        </a:defRPr>
      </a:lvl6pPr>
      <a:lvl7pPr marL="822960" algn="ctr" rtl="0" eaLnBrk="1" fontAlgn="base" hangingPunct="1">
        <a:spcBef>
          <a:spcPct val="0"/>
        </a:spcBef>
        <a:spcAft>
          <a:spcPct val="0"/>
        </a:spcAft>
        <a:defRPr sz="3960">
          <a:solidFill>
            <a:schemeClr val="tx2"/>
          </a:solidFill>
          <a:latin typeface="Arial" charset="0"/>
          <a:ea typeface="ＭＳ Ｐゴシック" charset="-128"/>
        </a:defRPr>
      </a:lvl7pPr>
      <a:lvl8pPr marL="1234440" algn="ctr" rtl="0" eaLnBrk="1" fontAlgn="base" hangingPunct="1">
        <a:spcBef>
          <a:spcPct val="0"/>
        </a:spcBef>
        <a:spcAft>
          <a:spcPct val="0"/>
        </a:spcAft>
        <a:defRPr sz="3960">
          <a:solidFill>
            <a:schemeClr val="tx2"/>
          </a:solidFill>
          <a:latin typeface="Arial" charset="0"/>
          <a:ea typeface="ＭＳ Ｐゴシック" charset="-128"/>
        </a:defRPr>
      </a:lvl8pPr>
      <a:lvl9pPr marL="1645920" algn="ctr" rtl="0" eaLnBrk="1" fontAlgn="base" hangingPunct="1">
        <a:spcBef>
          <a:spcPct val="0"/>
        </a:spcBef>
        <a:spcAft>
          <a:spcPct val="0"/>
        </a:spcAft>
        <a:defRPr sz="3960">
          <a:solidFill>
            <a:schemeClr val="tx2"/>
          </a:solidFill>
          <a:latin typeface="Arial" charset="0"/>
          <a:ea typeface="ＭＳ Ｐゴシック" charset="-128"/>
        </a:defRPr>
      </a:lvl9pPr>
    </p:titleStyle>
    <p:bodyStyle>
      <a:lvl1pPr marL="308610" indent="-308610" algn="l" rtl="0" eaLnBrk="1" fontAlgn="base" hangingPunct="1">
        <a:spcBef>
          <a:spcPct val="20000"/>
        </a:spcBef>
        <a:spcAft>
          <a:spcPct val="0"/>
        </a:spcAft>
        <a:buChar char="•"/>
        <a:defRPr sz="2880">
          <a:solidFill>
            <a:schemeClr val="tx1"/>
          </a:solidFill>
          <a:latin typeface="+mn-lt"/>
          <a:ea typeface="+mn-ea"/>
          <a:cs typeface="+mn-cs"/>
        </a:defRPr>
      </a:lvl1pPr>
      <a:lvl2pPr marL="668655" indent="-257175" algn="l" rtl="0" eaLnBrk="1" fontAlgn="base" hangingPunct="1">
        <a:spcBef>
          <a:spcPct val="20000"/>
        </a:spcBef>
        <a:spcAft>
          <a:spcPct val="0"/>
        </a:spcAft>
        <a:buChar char="–"/>
        <a:defRPr sz="2520">
          <a:solidFill>
            <a:schemeClr val="tx1"/>
          </a:solidFill>
          <a:latin typeface="+mn-lt"/>
          <a:ea typeface="+mn-ea"/>
        </a:defRPr>
      </a:lvl2pPr>
      <a:lvl3pPr marL="1028700" indent="-205740" algn="l" rtl="0" eaLnBrk="1" fontAlgn="base" hangingPunct="1">
        <a:spcBef>
          <a:spcPct val="20000"/>
        </a:spcBef>
        <a:spcAft>
          <a:spcPct val="0"/>
        </a:spcAft>
        <a:buChar char="•"/>
        <a:defRPr sz="2160">
          <a:solidFill>
            <a:schemeClr val="tx1"/>
          </a:solidFill>
          <a:latin typeface="+mn-lt"/>
          <a:ea typeface="+mn-ea"/>
        </a:defRPr>
      </a:lvl3pPr>
      <a:lvl4pPr marL="1440180" indent="-205740" algn="l" rtl="0" eaLnBrk="1" fontAlgn="base" hangingPunct="1">
        <a:spcBef>
          <a:spcPct val="20000"/>
        </a:spcBef>
        <a:spcAft>
          <a:spcPct val="0"/>
        </a:spcAft>
        <a:buChar char="–"/>
        <a:defRPr sz="1800">
          <a:solidFill>
            <a:schemeClr val="tx1"/>
          </a:solidFill>
          <a:latin typeface="+mn-lt"/>
          <a:ea typeface="+mn-ea"/>
        </a:defRPr>
      </a:lvl4pPr>
      <a:lvl5pPr marL="1851660" indent="-205740" algn="l" rtl="0" eaLnBrk="1" fontAlgn="base" hangingPunct="1">
        <a:spcBef>
          <a:spcPct val="20000"/>
        </a:spcBef>
        <a:spcAft>
          <a:spcPct val="0"/>
        </a:spcAft>
        <a:buChar char="»"/>
        <a:defRPr sz="1800">
          <a:solidFill>
            <a:schemeClr val="tx1"/>
          </a:solidFill>
          <a:latin typeface="+mn-lt"/>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7.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chart" Target="../charts/char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chart" Target="../charts/char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3.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1.xml"/><Relationship Id="rId3" Type="http://schemas.openxmlformats.org/officeDocument/2006/relationships/chart" Target="../charts/char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chart" Target="../charts/char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1" Type="http://schemas.openxmlformats.org/officeDocument/2006/relationships/slideLayout" Target="../slideLayouts/slideLayout14.xml"/><Relationship Id="rId2" Type="http://schemas.openxmlformats.org/officeDocument/2006/relationships/image" Target="../media/image15.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0.tiff"/><Relationship Id="rId3" Type="http://schemas.openxmlformats.org/officeDocument/2006/relationships/image" Target="../media/image21.tiff"/></Relationships>
</file>

<file path=ppt/slides/_rels/slide2.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5" Type="http://schemas.openxmlformats.org/officeDocument/2006/relationships/image" Target="../media/image11.tiff"/><Relationship Id="rId6" Type="http://schemas.openxmlformats.org/officeDocument/2006/relationships/image" Target="../media/image12.png"/><Relationship Id="rId7" Type="http://schemas.microsoft.com/office/2007/relationships/hdphoto" Target="../media/hdphoto1.wdp"/><Relationship Id="rId8" Type="http://schemas.openxmlformats.org/officeDocument/2006/relationships/image" Target="../media/image13.tiff"/><Relationship Id="rId9" Type="http://schemas.openxmlformats.org/officeDocument/2006/relationships/image" Target="../media/image14.tiff"/><Relationship Id="rId1" Type="http://schemas.openxmlformats.org/officeDocument/2006/relationships/slideLayout" Target="../slideLayouts/slideLayout14.xml"/><Relationship Id="rId2" Type="http://schemas.openxmlformats.org/officeDocument/2006/relationships/image" Target="../media/image8.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6.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chart" Target="../charts/chart5.xml"/><Relationship Id="rId4" Type="http://schemas.openxmlformats.org/officeDocument/2006/relationships/image" Target="../media/image23.png"/><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4.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8.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29.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0.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chart" Target="../charts/char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32.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3.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66.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jpg"/><Relationship Id="rId5" Type="http://schemas.openxmlformats.org/officeDocument/2006/relationships/image" Target="../media/image36.jpg"/><Relationship Id="rId6" Type="http://schemas.openxmlformats.org/officeDocument/2006/relationships/image" Target="../media/image37.jpg"/><Relationship Id="rId7" Type="http://schemas.openxmlformats.org/officeDocument/2006/relationships/image" Target="../media/image38.jpg"/><Relationship Id="rId8" Type="http://schemas.openxmlformats.org/officeDocument/2006/relationships/image" Target="../media/image39.png"/><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73.xml.rels><?xml version="1.0" encoding="UTF-8" standalone="yes"?>
<Relationships xmlns="http://schemas.openxmlformats.org/package/2006/relationships"><Relationship Id="rId3" Type="http://schemas.openxmlformats.org/officeDocument/2006/relationships/chart" Target="../charts/chart7.xml"/><Relationship Id="rId4"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50.xml"/></Relationships>
</file>

<file path=ppt/slides/_rels/slide75.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39.png"/></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3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39.png"/></Relationships>
</file>

<file path=ppt/slides/_rels/slide84.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39.png"/></Relationships>
</file>

<file path=ppt/slides/_rels/slide86.xml.rels><?xml version="1.0" encoding="UTF-8" standalone="yes"?>
<Relationships xmlns="http://schemas.openxmlformats.org/package/2006/relationships"><Relationship Id="rId3" Type="http://schemas.openxmlformats.org/officeDocument/2006/relationships/chart" Target="../charts/chart8.xml"/><Relationship Id="rId4"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88.xml.rels><?xml version="1.0" encoding="UTF-8" standalone="yes"?>
<Relationships xmlns="http://schemas.openxmlformats.org/package/2006/relationships"><Relationship Id="rId3" Type="http://schemas.openxmlformats.org/officeDocument/2006/relationships/chart" Target="../charts/chart9.xml"/><Relationship Id="rId4" Type="http://schemas.openxmlformats.org/officeDocument/2006/relationships/image" Target="../media/image39.png"/><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chart" Target="../charts/char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4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9.png"/><Relationship Id="rId3" Type="http://schemas.openxmlformats.org/officeDocument/2006/relationships/image" Target="../media/image50.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51.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5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ctrTitle"/>
          </p:nvPr>
        </p:nvSpPr>
        <p:spPr>
          <a:xfrm>
            <a:off x="0" y="192188"/>
            <a:ext cx="10979150" cy="1323023"/>
          </a:xfrm>
        </p:spPr>
        <p:txBody>
          <a:bodyPr/>
          <a:lstStyle/>
          <a:p>
            <a:r>
              <a:rPr lang="en-US" sz="4200" dirty="0" smtClean="0"/>
              <a:t>Paving the Path for Heterogeneous Memory Adoption in Production Systems</a:t>
            </a:r>
            <a:endParaRPr lang="en-US" sz="4200" dirty="0"/>
          </a:p>
        </p:txBody>
      </p:sp>
      <p:sp>
        <p:nvSpPr>
          <p:cNvPr id="4" name="Subtitle 11"/>
          <p:cNvSpPr>
            <a:spLocks noGrp="1"/>
          </p:cNvSpPr>
          <p:nvPr>
            <p:ph type="subTitle" idx="1"/>
          </p:nvPr>
        </p:nvSpPr>
        <p:spPr>
          <a:xfrm>
            <a:off x="1649095" y="2064882"/>
            <a:ext cx="7680960" cy="1002557"/>
          </a:xfrm>
        </p:spPr>
        <p:txBody>
          <a:bodyPr anchor="ctr"/>
          <a:lstStyle/>
          <a:p>
            <a:r>
              <a:rPr lang="en-US" b="1" dirty="0" smtClean="0">
                <a:solidFill>
                  <a:srgbClr val="FF0000"/>
                </a:solidFill>
              </a:rPr>
              <a:t>Neha </a:t>
            </a:r>
            <a:r>
              <a:rPr lang="en-US" b="1" dirty="0" smtClean="0">
                <a:solidFill>
                  <a:srgbClr val="FF0000"/>
                </a:solidFill>
              </a:rPr>
              <a:t>Agarwal</a:t>
            </a:r>
          </a:p>
          <a:p>
            <a:r>
              <a:rPr lang="en-US" dirty="0" smtClean="0"/>
              <a:t>Chair: Thomas F. </a:t>
            </a:r>
            <a:r>
              <a:rPr lang="en-US" dirty="0" err="1" smtClean="0"/>
              <a:t>Wenisch</a:t>
            </a:r>
            <a:endParaRPr lang="en-US" dirty="0" smtClean="0"/>
          </a:p>
          <a:p>
            <a:r>
              <a:rPr lang="en-US" dirty="0" smtClean="0"/>
              <a:t>Defense, Feb 20, 2017</a:t>
            </a:r>
          </a:p>
        </p:txBody>
      </p:sp>
      <p:pic>
        <p:nvPicPr>
          <p:cNvPr id="2" name="Picture 1"/>
          <p:cNvPicPr>
            <a:picLocks noChangeAspect="1"/>
          </p:cNvPicPr>
          <p:nvPr/>
        </p:nvPicPr>
        <p:blipFill>
          <a:blip r:embed="rId3"/>
          <a:stretch>
            <a:fillRect/>
          </a:stretch>
        </p:blipFill>
        <p:spPr>
          <a:xfrm>
            <a:off x="2720975" y="3641888"/>
            <a:ext cx="5537200" cy="2248326"/>
          </a:xfrm>
          <a:prstGeom prst="rect">
            <a:avLst/>
          </a:prstGeom>
        </p:spPr>
      </p:pic>
    </p:spTree>
    <p:extLst>
      <p:ext uri="{BB962C8B-B14F-4D97-AF65-F5344CB8AC3E}">
        <p14:creationId xmlns:p14="http://schemas.microsoft.com/office/powerpoint/2010/main" val="381092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CPU-GPU heterogeneous systems</a:t>
            </a:r>
          </a:p>
        </p:txBody>
      </p:sp>
      <p:sp>
        <p:nvSpPr>
          <p:cNvPr id="4" name="Slide Number Placeholder 3"/>
          <p:cNvSpPr>
            <a:spLocks noGrp="1"/>
          </p:cNvSpPr>
          <p:nvPr>
            <p:ph type="sldNum" sz="quarter" idx="4"/>
          </p:nvPr>
        </p:nvSpPr>
        <p:spPr/>
        <p:txBody>
          <a:bodyPr/>
          <a:lstStyle/>
          <a:p>
            <a:fld id="{24EAD923-3004-4A31-84C7-9B440B785588}" type="slidenum">
              <a:rPr lang="en-US" smtClean="0"/>
              <a:pPr/>
              <a:t>10</a:t>
            </a:fld>
            <a:endParaRPr lang="en-US" dirty="0"/>
          </a:p>
        </p:txBody>
      </p:sp>
      <p:sp>
        <p:nvSpPr>
          <p:cNvPr id="5" name="Rounded Rectangle 4"/>
          <p:cNvSpPr/>
          <p:nvPr/>
        </p:nvSpPr>
        <p:spPr>
          <a:xfrm>
            <a:off x="127157" y="3181162"/>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ounded Rectangle 5"/>
          <p:cNvSpPr/>
          <p:nvPr/>
        </p:nvSpPr>
        <p:spPr bwMode="auto">
          <a:xfrm>
            <a:off x="3534525" y="1325373"/>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7" name="Rounded Rectangle 6"/>
          <p:cNvSpPr/>
          <p:nvPr/>
        </p:nvSpPr>
        <p:spPr bwMode="auto">
          <a:xfrm>
            <a:off x="294447" y="128767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8" name="Left-Right Arrow 7"/>
          <p:cNvSpPr/>
          <p:nvPr/>
        </p:nvSpPr>
        <p:spPr bwMode="auto">
          <a:xfrm>
            <a:off x="1355195" y="1649134"/>
            <a:ext cx="2179330"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Up-Down Arrow 8"/>
          <p:cNvSpPr/>
          <p:nvPr/>
        </p:nvSpPr>
        <p:spPr bwMode="auto">
          <a:xfrm>
            <a:off x="3911100" y="2410887"/>
            <a:ext cx="326477" cy="895655"/>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Up-Down Arrow 9"/>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TextBox 62"/>
          <p:cNvSpPr txBox="1">
            <a:spLocks noChangeArrowheads="1"/>
          </p:cNvSpPr>
          <p:nvPr/>
        </p:nvSpPr>
        <p:spPr bwMode="auto">
          <a:xfrm>
            <a:off x="1282064" y="1346642"/>
            <a:ext cx="2325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latin typeface="Calibri" charset="0"/>
                <a:ea typeface="Calibri" charset="0"/>
                <a:cs typeface="Calibri" charset="0"/>
              </a:rPr>
              <a:t>Dedicated CPU-GPU Link</a:t>
            </a:r>
          </a:p>
        </p:txBody>
      </p:sp>
      <p:sp>
        <p:nvSpPr>
          <p:cNvPr id="12" name="TextBox 3"/>
          <p:cNvSpPr txBox="1">
            <a:spLocks noChangeArrowheads="1"/>
          </p:cNvSpPr>
          <p:nvPr/>
        </p:nvSpPr>
        <p:spPr bwMode="auto">
          <a:xfrm>
            <a:off x="1494252" y="3709490"/>
            <a:ext cx="2070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dirty="0" smtClean="0">
                <a:latin typeface="Calibri" charset="0"/>
                <a:ea typeface="Calibri" charset="0"/>
                <a:cs typeface="Calibri" charset="0"/>
              </a:rPr>
              <a:t>Unified Memory</a:t>
            </a:r>
            <a:endParaRPr lang="en-US" altLang="en-US" sz="2000" b="1" dirty="0">
              <a:latin typeface="Calibri" charset="0"/>
              <a:ea typeface="Calibri" charset="0"/>
              <a:cs typeface="Calibri" charset="0"/>
            </a:endParaRPr>
          </a:p>
        </p:txBody>
      </p:sp>
      <p:grpSp>
        <p:nvGrpSpPr>
          <p:cNvPr id="13" name="Group 12"/>
          <p:cNvGrpSpPr/>
          <p:nvPr/>
        </p:nvGrpSpPr>
        <p:grpSpPr>
          <a:xfrm>
            <a:off x="208370" y="3289097"/>
            <a:ext cx="1272935" cy="976434"/>
            <a:chOff x="7081573" y="4587569"/>
            <a:chExt cx="1783266" cy="1079416"/>
          </a:xfrm>
        </p:grpSpPr>
        <p:sp>
          <p:nvSpPr>
            <p:cNvPr id="14" name="Rounded Rectangle 13"/>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5" name="Rounded Rectangle 14"/>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6" name="Rounded Rectangle 15"/>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7" name="Rounded Rectangle 16"/>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18" name="Group 17"/>
          <p:cNvGrpSpPr/>
          <p:nvPr/>
        </p:nvGrpSpPr>
        <p:grpSpPr>
          <a:xfrm>
            <a:off x="3547730" y="3326792"/>
            <a:ext cx="1387062" cy="975623"/>
            <a:chOff x="8382886" y="2155320"/>
            <a:chExt cx="1387062" cy="975623"/>
          </a:xfrm>
          <a:solidFill>
            <a:srgbClr val="92D050"/>
          </a:solidFill>
        </p:grpSpPr>
        <p:sp>
          <p:nvSpPr>
            <p:cNvPr id="19" name="Rounded Rectangle 18"/>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23" name="Rounded Rectangle 22"/>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4" name="Rounded Rectangle 23"/>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5" name="Rounded Rectangle 24"/>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27" name="Rounded Rectangle 26"/>
          <p:cNvSpPr/>
          <p:nvPr/>
        </p:nvSpPr>
        <p:spPr>
          <a:xfrm>
            <a:off x="588290" y="4677676"/>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CPU memory</a:t>
            </a:r>
            <a:endParaRPr lang="en-US" sz="1600" b="1" kern="0" dirty="0">
              <a:solidFill>
                <a:srgbClr val="000000"/>
              </a:solidFill>
              <a:latin typeface="Calibri"/>
              <a:ea typeface="+mn-ea"/>
            </a:endParaRPr>
          </a:p>
        </p:txBody>
      </p:sp>
      <p:sp>
        <p:nvSpPr>
          <p:cNvPr id="28" name="TextBox 62"/>
          <p:cNvSpPr txBox="1">
            <a:spLocks noChangeArrowheads="1"/>
          </p:cNvSpPr>
          <p:nvPr/>
        </p:nvSpPr>
        <p:spPr bwMode="auto">
          <a:xfrm>
            <a:off x="419582" y="5005314"/>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29" name="Rounded Rectangle 28"/>
          <p:cNvSpPr/>
          <p:nvPr/>
        </p:nvSpPr>
        <p:spPr>
          <a:xfrm>
            <a:off x="2683838" y="4697641"/>
            <a:ext cx="1783063" cy="347603"/>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Graphics memory</a:t>
            </a:r>
            <a:endParaRPr lang="en-US" sz="1600" b="1" kern="0" dirty="0">
              <a:solidFill>
                <a:srgbClr val="000000"/>
              </a:solidFill>
              <a:latin typeface="Calibri"/>
              <a:ea typeface="+mn-ea"/>
            </a:endParaRPr>
          </a:p>
        </p:txBody>
      </p:sp>
      <p:sp>
        <p:nvSpPr>
          <p:cNvPr id="30" name="TextBox 62"/>
          <p:cNvSpPr txBox="1">
            <a:spLocks noChangeArrowheads="1"/>
          </p:cNvSpPr>
          <p:nvPr/>
        </p:nvSpPr>
        <p:spPr bwMode="auto">
          <a:xfrm>
            <a:off x="2500060" y="5005314"/>
            <a:ext cx="21302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GDDR/HBM </a:t>
            </a:r>
            <a:r>
              <a:rPr lang="en-US" altLang="en-US" sz="1600" dirty="0" smtClean="0">
                <a:latin typeface="Calibri" charset="0"/>
                <a:ea typeface="Calibri" charset="0"/>
                <a:cs typeface="Calibri" charset="0"/>
              </a:rPr>
              <a:t>technology</a:t>
            </a:r>
          </a:p>
          <a:p>
            <a:pPr algn="ctr" eaLnBrk="1" hangingPunct="1"/>
            <a:r>
              <a:rPr lang="en-US" altLang="en-US" sz="1600" dirty="0" smtClean="0">
                <a:latin typeface="Calibri" charset="0"/>
                <a:ea typeface="Calibri" charset="0"/>
                <a:cs typeface="Calibri" charset="0"/>
              </a:rPr>
              <a:t>(higher bandwidth)</a:t>
            </a:r>
            <a:endParaRPr lang="en-US" altLang="en-US" sz="1600" dirty="0">
              <a:latin typeface="Calibri" charset="0"/>
              <a:ea typeface="Calibri" charset="0"/>
              <a:cs typeface="Calibri" charset="0"/>
            </a:endParaRPr>
          </a:p>
        </p:txBody>
      </p:sp>
      <p:sp>
        <p:nvSpPr>
          <p:cNvPr id="31" name="TextBox 62"/>
          <p:cNvSpPr txBox="1">
            <a:spLocks noChangeArrowheads="1"/>
          </p:cNvSpPr>
          <p:nvPr/>
        </p:nvSpPr>
        <p:spPr bwMode="auto">
          <a:xfrm>
            <a:off x="404126" y="5637582"/>
            <a:ext cx="43326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dirty="0" smtClean="0">
                <a:latin typeface="Calibri" charset="0"/>
                <a:ea typeface="Calibri" charset="0"/>
                <a:cs typeface="Calibri" charset="0"/>
              </a:rPr>
              <a:t>Coral system (IBM </a:t>
            </a:r>
            <a:r>
              <a:rPr lang="en-US" altLang="en-US" sz="2200" dirty="0" err="1" smtClean="0">
                <a:latin typeface="Calibri" charset="0"/>
                <a:ea typeface="Calibri" charset="0"/>
                <a:cs typeface="Calibri" charset="0"/>
              </a:rPr>
              <a:t>cpu</a:t>
            </a:r>
            <a:r>
              <a:rPr lang="en-US" altLang="en-US" sz="2200" dirty="0" smtClean="0">
                <a:latin typeface="Calibri" charset="0"/>
                <a:ea typeface="Calibri" charset="0"/>
                <a:cs typeface="Calibri" charset="0"/>
              </a:rPr>
              <a:t>, NVIDIA </a:t>
            </a:r>
            <a:r>
              <a:rPr lang="en-US" altLang="en-US" sz="2200" dirty="0" err="1" smtClean="0">
                <a:latin typeface="Calibri" charset="0"/>
                <a:ea typeface="Calibri" charset="0"/>
                <a:cs typeface="Calibri" charset="0"/>
              </a:rPr>
              <a:t>gpu</a:t>
            </a:r>
            <a:r>
              <a:rPr lang="en-US" altLang="en-US" sz="2200" dirty="0" smtClean="0">
                <a:latin typeface="Calibri" charset="0"/>
                <a:ea typeface="Calibri" charset="0"/>
                <a:cs typeface="Calibri" charset="0"/>
              </a:rPr>
              <a:t>)</a:t>
            </a:r>
            <a:endParaRPr lang="en-US" altLang="en-US" sz="2200" dirty="0">
              <a:latin typeface="Calibri" charset="0"/>
              <a:ea typeface="Calibri" charset="0"/>
              <a:cs typeface="Calibri" charset="0"/>
            </a:endParaRPr>
          </a:p>
        </p:txBody>
      </p:sp>
      <p:sp>
        <p:nvSpPr>
          <p:cNvPr id="32" name="Rectangle 31"/>
          <p:cNvSpPr/>
          <p:nvPr/>
        </p:nvSpPr>
        <p:spPr>
          <a:xfrm>
            <a:off x="2211048" y="804334"/>
            <a:ext cx="6550704" cy="430887"/>
          </a:xfrm>
          <a:prstGeom prst="rect">
            <a:avLst/>
          </a:prstGeom>
        </p:spPr>
        <p:txBody>
          <a:bodyPr wrap="square">
            <a:spAutoFit/>
          </a:bodyPr>
          <a:lstStyle/>
          <a:p>
            <a:pPr algn="ctr"/>
            <a:r>
              <a:rPr lang="en-US" sz="2200" dirty="0">
                <a:latin typeface="Calibri" charset="0"/>
                <a:ea typeface="Calibri" charset="0"/>
                <a:cs typeface="Calibri" charset="0"/>
              </a:rPr>
              <a:t>What is new with CPU-GPU heterogeneous systems?</a:t>
            </a:r>
          </a:p>
        </p:txBody>
      </p:sp>
      <p:sp>
        <p:nvSpPr>
          <p:cNvPr id="34" name="TextBox 62"/>
          <p:cNvSpPr txBox="1">
            <a:spLocks noChangeArrowheads="1"/>
          </p:cNvSpPr>
          <p:nvPr/>
        </p:nvSpPr>
        <p:spPr bwMode="auto">
          <a:xfrm>
            <a:off x="6024304" y="1558352"/>
            <a:ext cx="27374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800" u="sng" dirty="0" smtClean="0">
                <a:latin typeface="Calibri" charset="0"/>
                <a:ea typeface="Calibri" charset="0"/>
                <a:cs typeface="Calibri" charset="0"/>
              </a:rPr>
              <a:t>CPU-GPU </a:t>
            </a:r>
            <a:r>
              <a:rPr lang="en-US" altLang="en-US" sz="2800" u="sng" dirty="0">
                <a:latin typeface="Calibri" charset="0"/>
                <a:ea typeface="Calibri" charset="0"/>
                <a:cs typeface="Calibri" charset="0"/>
              </a:rPr>
              <a:t>Link</a:t>
            </a:r>
          </a:p>
        </p:txBody>
      </p:sp>
      <p:sp>
        <p:nvSpPr>
          <p:cNvPr id="35" name="TextBox 62"/>
          <p:cNvSpPr txBox="1">
            <a:spLocks noChangeArrowheads="1"/>
          </p:cNvSpPr>
          <p:nvPr/>
        </p:nvSpPr>
        <p:spPr bwMode="auto">
          <a:xfrm>
            <a:off x="6372868" y="2145059"/>
            <a:ext cx="4051291"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2200" b="1" dirty="0" smtClean="0">
                <a:latin typeface="Calibri" charset="0"/>
                <a:ea typeface="Calibri" charset="0"/>
                <a:cs typeface="Calibri" charset="0"/>
              </a:rPr>
              <a:t>Conventional</a:t>
            </a:r>
            <a:r>
              <a:rPr lang="en-US" altLang="en-US" sz="2200" dirty="0" smtClean="0">
                <a:latin typeface="Calibri" charset="0"/>
                <a:ea typeface="Calibri" charset="0"/>
                <a:cs typeface="Calibri" charset="0"/>
              </a:rPr>
              <a:t>: </a:t>
            </a:r>
            <a:r>
              <a:rPr lang="en-US" altLang="en-US" sz="2200" dirty="0" err="1" smtClean="0">
                <a:latin typeface="Calibri" charset="0"/>
                <a:ea typeface="Calibri" charset="0"/>
                <a:cs typeface="Calibri" charset="0"/>
              </a:rPr>
              <a:t>PCIe</a:t>
            </a:r>
            <a:endParaRPr lang="en-US" altLang="en-US" sz="2200" dirty="0" smtClean="0">
              <a:latin typeface="Calibri" charset="0"/>
              <a:ea typeface="Calibri" charset="0"/>
              <a:cs typeface="Calibri" charset="0"/>
            </a:endParaRPr>
          </a:p>
          <a:p>
            <a:pPr marL="285750" indent="-285750" eaLnBrk="1" hangingPunct="1">
              <a:buFont typeface="Arial" charset="0"/>
              <a:buChar char="•"/>
            </a:pPr>
            <a:r>
              <a:rPr lang="en-US" altLang="en-US" sz="2200" b="1" dirty="0" smtClean="0">
                <a:solidFill>
                  <a:schemeClr val="accent2">
                    <a:lumMod val="60000"/>
                    <a:lumOff val="40000"/>
                  </a:schemeClr>
                </a:solidFill>
                <a:latin typeface="Calibri" charset="0"/>
                <a:ea typeface="Calibri" charset="0"/>
                <a:cs typeface="Calibri" charset="0"/>
              </a:rPr>
              <a:t>Higher latency (1-10us)</a:t>
            </a:r>
          </a:p>
          <a:p>
            <a:pPr marL="285750" indent="-285750" eaLnBrk="1" hangingPunct="1">
              <a:buFont typeface="Arial" charset="0"/>
              <a:buChar char="•"/>
            </a:pPr>
            <a:r>
              <a:rPr lang="en-US" altLang="en-US" sz="2200" b="1" dirty="0" smtClean="0">
                <a:solidFill>
                  <a:schemeClr val="accent2">
                    <a:lumMod val="60000"/>
                    <a:lumOff val="40000"/>
                  </a:schemeClr>
                </a:solidFill>
                <a:latin typeface="Calibri" charset="0"/>
                <a:ea typeface="Calibri" charset="0"/>
                <a:cs typeface="Calibri" charset="0"/>
              </a:rPr>
              <a:t>Lower bandwidth (~16GB/s)</a:t>
            </a:r>
          </a:p>
          <a:p>
            <a:pPr marL="285750" indent="-285750" eaLnBrk="1" hangingPunct="1">
              <a:buFont typeface="Arial" charset="0"/>
              <a:buChar char="•"/>
            </a:pPr>
            <a:endParaRPr lang="en-US" altLang="en-US" sz="2200" b="1" dirty="0">
              <a:solidFill>
                <a:schemeClr val="accent2">
                  <a:lumMod val="60000"/>
                  <a:lumOff val="40000"/>
                </a:schemeClr>
              </a:solidFill>
              <a:latin typeface="Calibri" charset="0"/>
              <a:ea typeface="Calibri" charset="0"/>
              <a:cs typeface="Calibri" charset="0"/>
            </a:endParaRPr>
          </a:p>
        </p:txBody>
      </p:sp>
      <p:sp>
        <p:nvSpPr>
          <p:cNvPr id="36" name="TextBox 62"/>
          <p:cNvSpPr txBox="1">
            <a:spLocks noChangeArrowheads="1"/>
          </p:cNvSpPr>
          <p:nvPr/>
        </p:nvSpPr>
        <p:spPr bwMode="auto">
          <a:xfrm>
            <a:off x="6372868" y="3681875"/>
            <a:ext cx="3767977"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r>
              <a:rPr lang="en-US" altLang="en-US" sz="2200" b="1" dirty="0" smtClean="0">
                <a:latin typeface="Calibri" charset="0"/>
                <a:ea typeface="Calibri" charset="0"/>
                <a:cs typeface="Calibri" charset="0"/>
              </a:rPr>
              <a:t>Upcoming</a:t>
            </a:r>
            <a:r>
              <a:rPr lang="en-US" altLang="en-US" sz="2200" dirty="0" smtClean="0">
                <a:latin typeface="Calibri" charset="0"/>
                <a:ea typeface="Calibri" charset="0"/>
                <a:cs typeface="Calibri" charset="0"/>
              </a:rPr>
              <a:t>: </a:t>
            </a:r>
            <a:r>
              <a:rPr lang="en-US" altLang="en-US" sz="2200" dirty="0" err="1" smtClean="0">
                <a:latin typeface="Calibri" charset="0"/>
                <a:ea typeface="Calibri" charset="0"/>
                <a:cs typeface="Calibri" charset="0"/>
              </a:rPr>
              <a:t>NVLink</a:t>
            </a:r>
            <a:endParaRPr lang="en-US" altLang="en-US" sz="2200" dirty="0" smtClean="0">
              <a:latin typeface="Calibri" charset="0"/>
              <a:ea typeface="Calibri" charset="0"/>
              <a:cs typeface="Calibri" charset="0"/>
            </a:endParaRPr>
          </a:p>
          <a:p>
            <a:pPr marL="285750" indent="-285750" eaLnBrk="1" hangingPunct="1">
              <a:buFont typeface="Arial" charset="0"/>
              <a:buChar char="•"/>
            </a:pPr>
            <a:r>
              <a:rPr lang="en-US" altLang="en-US" sz="2200" b="1" dirty="0" smtClean="0">
                <a:solidFill>
                  <a:srgbClr val="00B050"/>
                </a:solidFill>
                <a:latin typeface="Calibri" charset="0"/>
                <a:ea typeface="Calibri" charset="0"/>
                <a:cs typeface="Calibri" charset="0"/>
              </a:rPr>
              <a:t>Lower latency (~100ns)</a:t>
            </a:r>
          </a:p>
          <a:p>
            <a:pPr marL="285750" indent="-285750" eaLnBrk="1" hangingPunct="1">
              <a:buFont typeface="Arial" charset="0"/>
              <a:buChar char="•"/>
            </a:pPr>
            <a:r>
              <a:rPr lang="en-US" altLang="en-US" sz="2200" b="1" dirty="0" smtClean="0">
                <a:solidFill>
                  <a:srgbClr val="00B050"/>
                </a:solidFill>
                <a:latin typeface="Calibri" charset="0"/>
                <a:ea typeface="Calibri" charset="0"/>
                <a:cs typeface="Calibri" charset="0"/>
              </a:rPr>
              <a:t>Higher bandwidth (80GB/s)</a:t>
            </a:r>
          </a:p>
        </p:txBody>
      </p:sp>
      <p:sp>
        <p:nvSpPr>
          <p:cNvPr id="37" name="Content Placeholder 2"/>
          <p:cNvSpPr txBox="1">
            <a:spLocks/>
          </p:cNvSpPr>
          <p:nvPr/>
        </p:nvSpPr>
        <p:spPr>
          <a:xfrm>
            <a:off x="5013702" y="5045244"/>
            <a:ext cx="5683398"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2800" b="1" kern="0" dirty="0" smtClean="0">
                <a:solidFill>
                  <a:srgbClr val="002060"/>
                </a:solidFill>
              </a:rPr>
              <a:t>GPU can access CPU memory at much higher BW &amp; lower latency</a:t>
            </a:r>
            <a:endParaRPr lang="en-US" sz="2800" b="1" kern="0" dirty="0" smtClean="0">
              <a:solidFill>
                <a:srgbClr val="002060"/>
              </a:solidFill>
            </a:endParaRPr>
          </a:p>
        </p:txBody>
      </p:sp>
    </p:spTree>
    <p:extLst>
      <p:ext uri="{BB962C8B-B14F-4D97-AF65-F5344CB8AC3E}">
        <p14:creationId xmlns:p14="http://schemas.microsoft.com/office/powerpoint/2010/main" val="136994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memory technologies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100</a:t>
            </a:fld>
            <a:endParaRPr lang="en-US" dirty="0"/>
          </a:p>
        </p:txBody>
      </p:sp>
      <p:graphicFrame>
        <p:nvGraphicFramePr>
          <p:cNvPr id="6" name="Table 5"/>
          <p:cNvGraphicFramePr>
            <a:graphicFrameLocks noGrp="1"/>
          </p:cNvGraphicFramePr>
          <p:nvPr>
            <p:extLst/>
          </p:nvPr>
        </p:nvGraphicFramePr>
        <p:xfrm>
          <a:off x="1414220" y="1696037"/>
          <a:ext cx="8144359" cy="2286000"/>
        </p:xfrm>
        <a:graphic>
          <a:graphicData uri="http://schemas.openxmlformats.org/drawingml/2006/table">
            <a:tbl>
              <a:tblPr firstRow="1" bandRow="1">
                <a:tableStyleId>{3B4B98B0-60AC-42C2-AFA5-B58CD77FA1E5}</a:tableStyleId>
              </a:tblPr>
              <a:tblGrid>
                <a:gridCol w="1724187"/>
                <a:gridCol w="1712562"/>
                <a:gridCol w="1449866"/>
                <a:gridCol w="1628872"/>
                <a:gridCol w="1628872"/>
              </a:tblGrid>
              <a:tr h="370840">
                <a:tc>
                  <a:txBody>
                    <a:bodyPr/>
                    <a:lstStyle/>
                    <a:p>
                      <a:pPr algn="ctr"/>
                      <a:r>
                        <a:rPr lang="en-US" sz="2000" dirty="0" smtClean="0">
                          <a:latin typeface="Calibri" charset="0"/>
                          <a:ea typeface="Calibri" charset="0"/>
                          <a:cs typeface="Calibri" charset="0"/>
                        </a:rPr>
                        <a:t>Memory 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DDR</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GDDR / HBM</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2-8x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3D </a:t>
                      </a:r>
                      <a:r>
                        <a:rPr lang="en-US" sz="2000" dirty="0" err="1" smtClean="0">
                          <a:latin typeface="Calibri" charset="0"/>
                          <a:ea typeface="Calibri" charset="0"/>
                          <a:cs typeface="Calibri" charset="0"/>
                        </a:rPr>
                        <a:t>XPoint</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4-10x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LPDDR</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a:t>
                      </a:r>
                      <a:endParaRPr lang="en-US" sz="2000" b="0" dirty="0">
                        <a:latin typeface="Calibri" charset="0"/>
                        <a:ea typeface="Calibri" charset="0"/>
                        <a:cs typeface="Calibri" charset="0"/>
                      </a:endParaRPr>
                    </a:p>
                  </a:txBody>
                  <a:tcPr anchor="ctr"/>
                </a:tc>
              </a:tr>
            </a:tbl>
          </a:graphicData>
        </a:graphic>
      </p:graphicFrame>
    </p:spTree>
    <p:extLst>
      <p:ext uri="{BB962C8B-B14F-4D97-AF65-F5344CB8AC3E}">
        <p14:creationId xmlns:p14="http://schemas.microsoft.com/office/powerpoint/2010/main" val="1874526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memory technologies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101</a:t>
            </a:fld>
            <a:endParaRPr lang="en-US" dirty="0"/>
          </a:p>
        </p:txBody>
      </p:sp>
      <p:sp>
        <p:nvSpPr>
          <p:cNvPr id="5" name="Content Placeholder 2"/>
          <p:cNvSpPr txBox="1">
            <a:spLocks/>
          </p:cNvSpPr>
          <p:nvPr/>
        </p:nvSpPr>
        <p:spPr>
          <a:xfrm>
            <a:off x="0" y="5377912"/>
            <a:ext cx="109728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How to exploit characteristics of different memory technologies?</a:t>
            </a:r>
          </a:p>
        </p:txBody>
      </p:sp>
      <p:graphicFrame>
        <p:nvGraphicFramePr>
          <p:cNvPr id="6" name="Table 5"/>
          <p:cNvGraphicFramePr>
            <a:graphicFrameLocks noGrp="1"/>
          </p:cNvGraphicFramePr>
          <p:nvPr>
            <p:extLst/>
          </p:nvPr>
        </p:nvGraphicFramePr>
        <p:xfrm>
          <a:off x="1414220" y="1696037"/>
          <a:ext cx="8144359" cy="2286000"/>
        </p:xfrm>
        <a:graphic>
          <a:graphicData uri="http://schemas.openxmlformats.org/drawingml/2006/table">
            <a:tbl>
              <a:tblPr firstRow="1" bandRow="1">
                <a:tableStyleId>{3B4B98B0-60AC-42C2-AFA5-B58CD77FA1E5}</a:tableStyleId>
              </a:tblPr>
              <a:tblGrid>
                <a:gridCol w="1724187"/>
                <a:gridCol w="1712562"/>
                <a:gridCol w="1449866"/>
                <a:gridCol w="1628872"/>
                <a:gridCol w="1628872"/>
              </a:tblGrid>
              <a:tr h="370840">
                <a:tc>
                  <a:txBody>
                    <a:bodyPr/>
                    <a:lstStyle/>
                    <a:p>
                      <a:pPr algn="ctr"/>
                      <a:r>
                        <a:rPr lang="en-US" sz="2000" dirty="0" smtClean="0">
                          <a:latin typeface="Calibri" charset="0"/>
                          <a:ea typeface="Calibri" charset="0"/>
                          <a:cs typeface="Calibri" charset="0"/>
                        </a:rPr>
                        <a:t>Memory </a:t>
                      </a:r>
                      <a:r>
                        <a:rPr lang="en-US" sz="2000" b="1" kern="1200" dirty="0" smtClean="0">
                          <a:solidFill>
                            <a:schemeClr val="tx1"/>
                          </a:solidFill>
                          <a:latin typeface="Calibri" charset="0"/>
                          <a:ea typeface="Calibri" charset="0"/>
                          <a:cs typeface="Calibri" charset="0"/>
                        </a:rPr>
                        <a:t>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DDR</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GDDR / HBM</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2-8x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3D </a:t>
                      </a:r>
                      <a:r>
                        <a:rPr lang="en-US" sz="2000" b="0" dirty="0" err="1" smtClean="0">
                          <a:latin typeface="Calibri" charset="0"/>
                          <a:ea typeface="Calibri" charset="0"/>
                          <a:cs typeface="Calibri" charset="0"/>
                        </a:rPr>
                        <a:t>XPoint</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4-10x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LPDDR</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a:t>
                      </a:r>
                      <a:endParaRPr lang="en-US" sz="2000" b="0" dirty="0">
                        <a:latin typeface="Calibri" charset="0"/>
                        <a:ea typeface="Calibri" charset="0"/>
                        <a:cs typeface="Calibri" charset="0"/>
                      </a:endParaRPr>
                    </a:p>
                  </a:txBody>
                  <a:tcPr anchor="ctr"/>
                </a:tc>
              </a:tr>
            </a:tbl>
          </a:graphicData>
        </a:graphic>
      </p:graphicFrame>
      <p:sp>
        <p:nvSpPr>
          <p:cNvPr id="12" name="Rounded Rectangle 11"/>
          <p:cNvSpPr/>
          <p:nvPr/>
        </p:nvSpPr>
        <p:spPr bwMode="auto">
          <a:xfrm>
            <a:off x="100737" y="1187505"/>
            <a:ext cx="3463871" cy="394179"/>
          </a:xfrm>
          <a:prstGeom prst="roundRect">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High bandwidth memory </a:t>
            </a:r>
          </a:p>
        </p:txBody>
      </p:sp>
      <p:cxnSp>
        <p:nvCxnSpPr>
          <p:cNvPr id="14" name="Straight Arrow Connector 13"/>
          <p:cNvCxnSpPr/>
          <p:nvPr/>
        </p:nvCxnSpPr>
        <p:spPr bwMode="auto">
          <a:xfrm>
            <a:off x="548640" y="1581684"/>
            <a:ext cx="1039936" cy="127701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17" name="Straight Arrow Connector 16"/>
          <p:cNvCxnSpPr/>
          <p:nvPr/>
        </p:nvCxnSpPr>
        <p:spPr bwMode="auto">
          <a:xfrm flipV="1">
            <a:off x="548640" y="3423792"/>
            <a:ext cx="1163923" cy="70211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16" name="Rounded Rectangle 15"/>
          <p:cNvSpPr/>
          <p:nvPr/>
        </p:nvSpPr>
        <p:spPr bwMode="auto">
          <a:xfrm>
            <a:off x="92988" y="4121366"/>
            <a:ext cx="3463871"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Calibri" charset="0"/>
                <a:ea typeface="Calibri" charset="0"/>
                <a:cs typeface="Calibri" charset="0"/>
              </a:rPr>
              <a:t>Cheaper slower memory</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9" name="Rounded Rectangle 18"/>
          <p:cNvSpPr/>
          <p:nvPr/>
        </p:nvSpPr>
        <p:spPr bwMode="auto">
          <a:xfrm>
            <a:off x="5194384" y="2779288"/>
            <a:ext cx="849828" cy="394179"/>
          </a:xfrm>
          <a:prstGeom prst="roundRect">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Calibri" charset="0"/>
                <a:ea typeface="Calibri" charset="0"/>
                <a:cs typeface="Calibri" charset="0"/>
              </a:rPr>
              <a:t>2-8x</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20" name="Rounded Rectangle 19"/>
          <p:cNvSpPr/>
          <p:nvPr/>
        </p:nvSpPr>
        <p:spPr bwMode="auto">
          <a:xfrm>
            <a:off x="3462582" y="3154178"/>
            <a:ext cx="1009968"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smtClean="0">
                <a:latin typeface="Calibri" charset="0"/>
                <a:ea typeface="Calibri" charset="0"/>
                <a:cs typeface="Calibri" charset="0"/>
              </a:rPr>
              <a:t>4</a:t>
            </a:r>
            <a:r>
              <a:rPr kumimoji="0" lang="en-US" sz="2400" b="1" i="0" u="none" strike="noStrike" cap="none" normalizeH="0" baseline="0" dirty="0" smtClean="0">
                <a:ln>
                  <a:noFill/>
                </a:ln>
                <a:solidFill>
                  <a:schemeClr val="tx1"/>
                </a:solidFill>
                <a:effectLst/>
                <a:latin typeface="Calibri" charset="0"/>
                <a:ea typeface="Calibri" charset="0"/>
                <a:cs typeface="Calibri" charset="0"/>
              </a:rPr>
              <a:t>-10x</a:t>
            </a:r>
          </a:p>
        </p:txBody>
      </p:sp>
      <p:sp>
        <p:nvSpPr>
          <p:cNvPr id="21" name="Rounded Rectangle 20"/>
          <p:cNvSpPr/>
          <p:nvPr/>
        </p:nvSpPr>
        <p:spPr bwMode="auto">
          <a:xfrm>
            <a:off x="6474423" y="3155277"/>
            <a:ext cx="1389676"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smtClean="0">
                <a:latin typeface="Calibri" charset="0"/>
                <a:ea typeface="Calibri" charset="0"/>
                <a:cs typeface="Calibri" charset="0"/>
              </a:rPr>
              <a:t>x/2 – x/5</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23" name="Rounded Rectangle 22"/>
          <p:cNvSpPr/>
          <p:nvPr/>
        </p:nvSpPr>
        <p:spPr bwMode="auto">
          <a:xfrm>
            <a:off x="8335509" y="3587858"/>
            <a:ext cx="963474" cy="394179"/>
          </a:xfrm>
          <a:prstGeom prst="roundRect">
            <a:avLst/>
          </a:prstGeom>
          <a:solidFill>
            <a:schemeClr val="accent6">
              <a:lumMod val="20000"/>
              <a:lumOff val="80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smtClean="0">
                <a:latin typeface="Calibri" charset="0"/>
                <a:ea typeface="Calibri" charset="0"/>
                <a:cs typeface="Calibri" charset="0"/>
              </a:rPr>
              <a:t>x/2</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cxnSp>
        <p:nvCxnSpPr>
          <p:cNvPr id="24" name="Straight Arrow Connector 23"/>
          <p:cNvCxnSpPr/>
          <p:nvPr/>
        </p:nvCxnSpPr>
        <p:spPr bwMode="auto">
          <a:xfrm flipH="1" flipV="1">
            <a:off x="2655634" y="3784947"/>
            <a:ext cx="2768774" cy="49755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22" name="Rounded Rectangle 21"/>
          <p:cNvSpPr/>
          <p:nvPr/>
        </p:nvSpPr>
        <p:spPr bwMode="auto">
          <a:xfrm>
            <a:off x="5061485" y="4282506"/>
            <a:ext cx="2802614" cy="394179"/>
          </a:xfrm>
          <a:prstGeom prst="roundRect">
            <a:avLst/>
          </a:prstGeom>
          <a:solidFill>
            <a:schemeClr val="accent6">
              <a:lumMod val="20000"/>
              <a:lumOff val="80000"/>
            </a:schemeClr>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Low power memory</a:t>
            </a:r>
          </a:p>
        </p:txBody>
      </p:sp>
    </p:spTree>
    <p:extLst>
      <p:ext uri="{BB962C8B-B14F-4D97-AF65-F5344CB8AC3E}">
        <p14:creationId xmlns:p14="http://schemas.microsoft.com/office/powerpoint/2010/main" val="329565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animBg="1"/>
      <p:bldP spid="20" grpId="0" animBg="1"/>
      <p:bldP spid="21" grpId="0" animBg="1"/>
      <p:bldP spid="23" grpId="0" animBg="1"/>
      <p:bldP spid="2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proposal: BW-AWARE placement</a:t>
            </a:r>
            <a:endParaRPr lang="en-US" dirty="0"/>
          </a:p>
        </p:txBody>
      </p:sp>
      <p:sp>
        <p:nvSpPr>
          <p:cNvPr id="3" name="Content Placeholder 2"/>
          <p:cNvSpPr>
            <a:spLocks noGrp="1"/>
          </p:cNvSpPr>
          <p:nvPr>
            <p:ph idx="1"/>
          </p:nvPr>
        </p:nvSpPr>
        <p:spPr/>
        <p:txBody>
          <a:bodyPr anchor="t"/>
          <a:lstStyle/>
          <a:p>
            <a:r>
              <a:rPr lang="en-US" sz="2600" dirty="0" smtClean="0"/>
              <a:t>Place data in the ratio of the memory bandwidths</a:t>
            </a:r>
          </a:p>
          <a:p>
            <a:r>
              <a:rPr lang="en-US" sz="2600" dirty="0" smtClean="0"/>
              <a:t>Utilize bandwidth of all the available memory zones</a:t>
            </a:r>
            <a:endParaRPr lang="en-US" sz="26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102</a:t>
            </a:fld>
            <a:endParaRPr lang="en-US" dirty="0"/>
          </a:p>
        </p:txBody>
      </p:sp>
      <p:graphicFrame>
        <p:nvGraphicFramePr>
          <p:cNvPr id="5" name="Chart 4"/>
          <p:cNvGraphicFramePr>
            <a:graphicFrameLocks/>
          </p:cNvGraphicFramePr>
          <p:nvPr/>
        </p:nvGraphicFramePr>
        <p:xfrm>
          <a:off x="2540417" y="1937975"/>
          <a:ext cx="5891966" cy="4024546"/>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2"/>
          <p:cNvSpPr txBox="1">
            <a:spLocks/>
          </p:cNvSpPr>
          <p:nvPr/>
        </p:nvSpPr>
        <p:spPr>
          <a:xfrm>
            <a:off x="93785" y="5443034"/>
            <a:ext cx="10785230"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BW-AWARE placement maximizes BW hence </a:t>
            </a:r>
            <a:r>
              <a:rPr lang="en-US" sz="3000" b="1" kern="0" smtClean="0">
                <a:solidFill>
                  <a:srgbClr val="FF0000"/>
                </a:solidFill>
              </a:rPr>
              <a:t>the GPU throughput</a:t>
            </a:r>
            <a:endParaRPr lang="en-US" sz="3000" b="1" kern="0" dirty="0" smtClean="0">
              <a:solidFill>
                <a:srgbClr val="FF0000"/>
              </a:solidFill>
            </a:endParaRPr>
          </a:p>
        </p:txBody>
      </p:sp>
      <p:sp>
        <p:nvSpPr>
          <p:cNvPr id="9" name="TextBox 8"/>
          <p:cNvSpPr txBox="1"/>
          <p:nvPr/>
        </p:nvSpPr>
        <p:spPr>
          <a:xfrm>
            <a:off x="1316753" y="3685570"/>
            <a:ext cx="1732843"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Higher is better</a:t>
            </a:r>
            <a:endParaRPr lang="en-US" sz="1600" dirty="0">
              <a:latin typeface="Calibri" charset="0"/>
              <a:ea typeface="Calibri" charset="0"/>
              <a:cs typeface="Calibri" charset="0"/>
            </a:endParaRPr>
          </a:p>
        </p:txBody>
      </p:sp>
      <p:sp>
        <p:nvSpPr>
          <p:cNvPr id="10" name="Up Arrow 9"/>
          <p:cNvSpPr/>
          <p:nvPr/>
        </p:nvSpPr>
        <p:spPr bwMode="auto">
          <a:xfrm>
            <a:off x="2074550" y="2884059"/>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1" name="TextBox 10"/>
          <p:cNvSpPr txBox="1"/>
          <p:nvPr/>
        </p:nvSpPr>
        <p:spPr>
          <a:xfrm>
            <a:off x="7354744" y="3521228"/>
            <a:ext cx="3193724" cy="584775"/>
          </a:xfrm>
          <a:prstGeom prst="rect">
            <a:avLst/>
          </a:prstGeom>
          <a:noFill/>
        </p:spPr>
        <p:txBody>
          <a:bodyPr wrap="square" rtlCol="0">
            <a:spAutoFit/>
          </a:bodyPr>
          <a:lstStyle/>
          <a:p>
            <a:pPr algn="ctr"/>
            <a:r>
              <a:rPr lang="en-US" sz="1600" dirty="0" smtClean="0">
                <a:latin typeface="Calibri" charset="0"/>
                <a:ea typeface="Calibri" charset="0"/>
                <a:cs typeface="Calibri" charset="0"/>
              </a:rPr>
              <a:t>Graphics : CPU memory BW ratio: 2.5 : 1</a:t>
            </a:r>
            <a:endParaRPr lang="en-US" sz="1600" dirty="0">
              <a:latin typeface="Calibri" charset="0"/>
              <a:ea typeface="Calibri" charset="0"/>
              <a:cs typeface="Calibri" charset="0"/>
            </a:endParaRPr>
          </a:p>
        </p:txBody>
      </p:sp>
    </p:spTree>
    <p:extLst>
      <p:ext uri="{BB962C8B-B14F-4D97-AF65-F5344CB8AC3E}">
        <p14:creationId xmlns:p14="http://schemas.microsoft.com/office/powerpoint/2010/main" val="1320238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P spid="9" grpId="0"/>
      <p:bldP spid="10" grpId="0" animBg="1"/>
      <p:bldP spid="1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a:xfrm>
            <a:off x="132971" y="3979190"/>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p:txBody>
          <a:bodyPr/>
          <a:lstStyle/>
          <a:p>
            <a:r>
              <a:rPr lang="en-US" dirty="0" smtClean="0"/>
              <a:t>My proposal: BW-AWARE placement</a:t>
            </a:r>
            <a:endParaRPr lang="en-US" dirty="0"/>
          </a:p>
        </p:txBody>
      </p:sp>
      <p:sp>
        <p:nvSpPr>
          <p:cNvPr id="3" name="Content Placeholder 2"/>
          <p:cNvSpPr>
            <a:spLocks noGrp="1"/>
          </p:cNvSpPr>
          <p:nvPr>
            <p:ph idx="1"/>
          </p:nvPr>
        </p:nvSpPr>
        <p:spPr/>
        <p:txBody>
          <a:bodyPr anchor="t"/>
          <a:lstStyle/>
          <a:p>
            <a:r>
              <a:rPr lang="en-US" sz="2600" dirty="0" smtClean="0"/>
              <a:t>Place data in the ratio of the memory bandwidths</a:t>
            </a:r>
          </a:p>
          <a:p>
            <a:pPr lvl="1"/>
            <a:r>
              <a:rPr lang="en-US" sz="2240" dirty="0" smtClean="0"/>
              <a:t>Utilize bandwidth of all the available memory zones</a:t>
            </a:r>
            <a:endParaRPr lang="en-US" sz="224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103</a:t>
            </a:fld>
            <a:endParaRPr lang="en-US" dirty="0"/>
          </a:p>
        </p:txBody>
      </p:sp>
      <p:graphicFrame>
        <p:nvGraphicFramePr>
          <p:cNvPr id="5" name="Chart 4"/>
          <p:cNvGraphicFramePr>
            <a:graphicFrameLocks/>
          </p:cNvGraphicFramePr>
          <p:nvPr/>
        </p:nvGraphicFramePr>
        <p:xfrm>
          <a:off x="5817627" y="1797989"/>
          <a:ext cx="5891966" cy="4024546"/>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2"/>
          <p:cNvSpPr txBox="1">
            <a:spLocks/>
          </p:cNvSpPr>
          <p:nvPr/>
        </p:nvSpPr>
        <p:spPr>
          <a:xfrm>
            <a:off x="93785" y="5632701"/>
            <a:ext cx="10785230" cy="425178"/>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BW-AWARE placement maximizes BW hence the GPU throughput</a:t>
            </a:r>
            <a:endParaRPr lang="en-US" sz="3000" b="1" kern="0" dirty="0" smtClean="0">
              <a:solidFill>
                <a:srgbClr val="FF0000"/>
              </a:solidFill>
            </a:endParaRPr>
          </a:p>
        </p:txBody>
      </p:sp>
      <p:sp>
        <p:nvSpPr>
          <p:cNvPr id="9" name="TextBox 8"/>
          <p:cNvSpPr txBox="1"/>
          <p:nvPr/>
        </p:nvSpPr>
        <p:spPr>
          <a:xfrm>
            <a:off x="4677093" y="3545584"/>
            <a:ext cx="1732843"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Higher is better</a:t>
            </a:r>
            <a:endParaRPr lang="en-US" sz="1600" dirty="0">
              <a:latin typeface="Calibri" charset="0"/>
              <a:ea typeface="Calibri" charset="0"/>
              <a:cs typeface="Calibri" charset="0"/>
            </a:endParaRPr>
          </a:p>
        </p:txBody>
      </p:sp>
      <p:sp>
        <p:nvSpPr>
          <p:cNvPr id="10" name="Up Arrow 9"/>
          <p:cNvSpPr/>
          <p:nvPr/>
        </p:nvSpPr>
        <p:spPr bwMode="auto">
          <a:xfrm>
            <a:off x="5434890" y="2744073"/>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1" name="TextBox 10"/>
          <p:cNvSpPr txBox="1"/>
          <p:nvPr/>
        </p:nvSpPr>
        <p:spPr>
          <a:xfrm>
            <a:off x="6074584" y="5223689"/>
            <a:ext cx="4664130"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Graphics : CPU memory BW ratio: 2.5 : 1</a:t>
            </a:r>
            <a:endParaRPr lang="en-US" sz="1600" dirty="0">
              <a:latin typeface="Calibri" charset="0"/>
              <a:ea typeface="Calibri" charset="0"/>
              <a:cs typeface="Calibri" charset="0"/>
            </a:endParaRPr>
          </a:p>
        </p:txBody>
      </p:sp>
      <p:sp>
        <p:nvSpPr>
          <p:cNvPr id="12" name="Rounded Rectangle 11"/>
          <p:cNvSpPr/>
          <p:nvPr/>
        </p:nvSpPr>
        <p:spPr bwMode="auto">
          <a:xfrm>
            <a:off x="3533216" y="2065760"/>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13" name="Rounded Rectangle 12"/>
          <p:cNvSpPr/>
          <p:nvPr/>
        </p:nvSpPr>
        <p:spPr bwMode="auto">
          <a:xfrm>
            <a:off x="293138" y="2028065"/>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14" name="Left-Right Arrow 13"/>
          <p:cNvSpPr/>
          <p:nvPr/>
        </p:nvSpPr>
        <p:spPr bwMode="auto">
          <a:xfrm>
            <a:off x="1353886" y="2389521"/>
            <a:ext cx="2179330"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Up-Down Arrow 14"/>
          <p:cNvSpPr/>
          <p:nvPr/>
        </p:nvSpPr>
        <p:spPr bwMode="auto">
          <a:xfrm>
            <a:off x="3909791" y="3151275"/>
            <a:ext cx="326477" cy="915904"/>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Up-Down Arrow 15"/>
          <p:cNvSpPr/>
          <p:nvPr/>
        </p:nvSpPr>
        <p:spPr bwMode="auto">
          <a:xfrm>
            <a:off x="588940" y="3100935"/>
            <a:ext cx="297774" cy="92854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TextBox 62"/>
          <p:cNvSpPr txBox="1">
            <a:spLocks noChangeArrowheads="1"/>
          </p:cNvSpPr>
          <p:nvPr/>
        </p:nvSpPr>
        <p:spPr bwMode="auto">
          <a:xfrm>
            <a:off x="1280755" y="2087029"/>
            <a:ext cx="2325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latin typeface="Calibri" charset="0"/>
                <a:ea typeface="Calibri" charset="0"/>
                <a:cs typeface="Calibri" charset="0"/>
              </a:rPr>
              <a:t>Dedicated CPU-GPU Link</a:t>
            </a:r>
          </a:p>
        </p:txBody>
      </p:sp>
      <p:sp>
        <p:nvSpPr>
          <p:cNvPr id="18" name="TextBox 3"/>
          <p:cNvSpPr txBox="1">
            <a:spLocks noChangeArrowheads="1"/>
          </p:cNvSpPr>
          <p:nvPr/>
        </p:nvSpPr>
        <p:spPr bwMode="auto">
          <a:xfrm>
            <a:off x="1492943" y="4449877"/>
            <a:ext cx="2070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dirty="0" smtClean="0">
                <a:latin typeface="Calibri" charset="0"/>
                <a:ea typeface="Calibri" charset="0"/>
                <a:cs typeface="Calibri" charset="0"/>
              </a:rPr>
              <a:t>Unified Memory</a:t>
            </a:r>
            <a:endParaRPr lang="en-US" altLang="en-US" sz="2000" b="1" dirty="0">
              <a:latin typeface="Calibri" charset="0"/>
              <a:ea typeface="Calibri" charset="0"/>
              <a:cs typeface="Calibri" charset="0"/>
            </a:endParaRPr>
          </a:p>
        </p:txBody>
      </p:sp>
      <p:grpSp>
        <p:nvGrpSpPr>
          <p:cNvPr id="19" name="Group 18"/>
          <p:cNvGrpSpPr/>
          <p:nvPr/>
        </p:nvGrpSpPr>
        <p:grpSpPr>
          <a:xfrm>
            <a:off x="207061" y="4029484"/>
            <a:ext cx="1272935" cy="976434"/>
            <a:chOff x="7081573" y="4587569"/>
            <a:chExt cx="1783266" cy="1079416"/>
          </a:xfrm>
        </p:grpSpPr>
        <p:sp>
          <p:nvSpPr>
            <p:cNvPr id="20" name="Rounded Rectangle 19"/>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3" name="Rounded Rectangle 22"/>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24" name="Group 23"/>
          <p:cNvGrpSpPr/>
          <p:nvPr/>
        </p:nvGrpSpPr>
        <p:grpSpPr>
          <a:xfrm>
            <a:off x="3546421" y="4067179"/>
            <a:ext cx="1387062" cy="975623"/>
            <a:chOff x="8382886" y="2155320"/>
            <a:chExt cx="1387062" cy="975623"/>
          </a:xfrm>
          <a:solidFill>
            <a:srgbClr val="92D050"/>
          </a:solidFill>
        </p:grpSpPr>
        <p:sp>
          <p:nvSpPr>
            <p:cNvPr id="25" name="Rounded Rectangle 24"/>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7" name="Rounded Rectangle 26"/>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8" name="Rounded Rectangle 27"/>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29" name="Rounded Rectangle 28"/>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0" name="Rounded Rectangle 29"/>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1" name="Rounded Rectangle 30"/>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2" name="Rounded Rectangle 31"/>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40" name="TextBox 39"/>
          <p:cNvSpPr txBox="1"/>
          <p:nvPr/>
        </p:nvSpPr>
        <p:spPr>
          <a:xfrm>
            <a:off x="667151" y="3376307"/>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1x</a:t>
            </a:r>
            <a:endParaRPr lang="en-US" sz="1600" dirty="0">
              <a:latin typeface="Calibri" charset="0"/>
              <a:ea typeface="Calibri" charset="0"/>
              <a:cs typeface="Calibri" charset="0"/>
            </a:endParaRPr>
          </a:p>
        </p:txBody>
      </p:sp>
      <p:sp>
        <p:nvSpPr>
          <p:cNvPr id="41" name="TextBox 40"/>
          <p:cNvSpPr txBox="1"/>
          <p:nvPr/>
        </p:nvSpPr>
        <p:spPr>
          <a:xfrm>
            <a:off x="1970642" y="2580225"/>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a:t>
            </a:r>
            <a:r>
              <a:rPr lang="en-US" sz="1600" smtClean="0">
                <a:latin typeface="Calibri" charset="0"/>
                <a:ea typeface="Calibri" charset="0"/>
                <a:cs typeface="Calibri" charset="0"/>
              </a:rPr>
              <a:t>: 1x</a:t>
            </a:r>
            <a:endParaRPr lang="en-US" sz="1600" dirty="0">
              <a:latin typeface="Calibri" charset="0"/>
              <a:ea typeface="Calibri" charset="0"/>
              <a:cs typeface="Calibri" charset="0"/>
            </a:endParaRPr>
          </a:p>
        </p:txBody>
      </p:sp>
      <p:sp>
        <p:nvSpPr>
          <p:cNvPr id="42" name="TextBox 41"/>
          <p:cNvSpPr txBox="1"/>
          <p:nvPr/>
        </p:nvSpPr>
        <p:spPr>
          <a:xfrm>
            <a:off x="3006438" y="3405293"/>
            <a:ext cx="116245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a:t>
            </a:r>
            <a:r>
              <a:rPr lang="en-US" sz="1600" smtClean="0">
                <a:latin typeface="Calibri" charset="0"/>
                <a:ea typeface="Calibri" charset="0"/>
                <a:cs typeface="Calibri" charset="0"/>
              </a:rPr>
              <a:t>: 2.5x</a:t>
            </a:r>
            <a:endParaRPr lang="en-US" sz="1600" dirty="0">
              <a:latin typeface="Calibri" charset="0"/>
              <a:ea typeface="Calibri" charset="0"/>
              <a:cs typeface="Calibri" charset="0"/>
            </a:endParaRPr>
          </a:p>
        </p:txBody>
      </p:sp>
      <p:sp>
        <p:nvSpPr>
          <p:cNvPr id="43" name="TextBox 42"/>
          <p:cNvSpPr txBox="1"/>
          <p:nvPr/>
        </p:nvSpPr>
        <p:spPr>
          <a:xfrm>
            <a:off x="3697756" y="4976433"/>
            <a:ext cx="1374668"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70% data here</a:t>
            </a:r>
            <a:endParaRPr lang="en-US" sz="1600" dirty="0">
              <a:latin typeface="Calibri" charset="0"/>
              <a:ea typeface="Calibri" charset="0"/>
              <a:cs typeface="Calibri" charset="0"/>
            </a:endParaRPr>
          </a:p>
        </p:txBody>
      </p:sp>
      <p:sp>
        <p:nvSpPr>
          <p:cNvPr id="44" name="TextBox 43"/>
          <p:cNvSpPr txBox="1"/>
          <p:nvPr/>
        </p:nvSpPr>
        <p:spPr>
          <a:xfrm>
            <a:off x="134585" y="4967915"/>
            <a:ext cx="1414792"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30% data here</a:t>
            </a:r>
            <a:endParaRPr lang="en-US" sz="1600" dirty="0">
              <a:latin typeface="Calibri" charset="0"/>
              <a:ea typeface="Calibri" charset="0"/>
              <a:cs typeface="Calibri" charset="0"/>
            </a:endParaRPr>
          </a:p>
        </p:txBody>
      </p:sp>
      <p:cxnSp>
        <p:nvCxnSpPr>
          <p:cNvPr id="8" name="Straight Arrow Connector 7"/>
          <p:cNvCxnSpPr/>
          <p:nvPr/>
        </p:nvCxnSpPr>
        <p:spPr bwMode="auto">
          <a:xfrm flipV="1">
            <a:off x="8072842" y="2671354"/>
            <a:ext cx="0" cy="1586722"/>
          </a:xfrm>
          <a:prstGeom prst="straightConnector1">
            <a:avLst/>
          </a:prstGeom>
          <a:solidFill>
            <a:schemeClr val="accent1"/>
          </a:solidFill>
          <a:ln w="28575" cap="flat" cmpd="sng" algn="ctr">
            <a:solidFill>
              <a:srgbClr val="FF0000"/>
            </a:solidFill>
            <a:prstDash val="solid"/>
            <a:round/>
            <a:headEnd type="none" w="med" len="med"/>
            <a:tailEnd type="triangle" w="lg" len="lg"/>
          </a:ln>
          <a:effectLst/>
        </p:spPr>
      </p:cxnSp>
    </p:spTree>
    <p:extLst>
      <p:ext uri="{BB962C8B-B14F-4D97-AF65-F5344CB8AC3E}">
        <p14:creationId xmlns:p14="http://schemas.microsoft.com/office/powerpoint/2010/main" val="31007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P spid="9" grpId="0"/>
      <p:bldP spid="10" grpId="0" animBg="1"/>
      <p:bldP spid="11" grpId="0"/>
      <p:bldP spid="40" grpId="0"/>
      <p:bldP spid="41" grpId="0"/>
      <p:bldP spid="42" grpId="0"/>
      <p:bldP spid="43" grpId="0"/>
      <p:bldP spid="44"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proposal: Selective GPU caching</a:t>
            </a:r>
            <a:endParaRPr lang="en-US" dirty="0"/>
          </a:p>
        </p:txBody>
      </p:sp>
      <p:sp>
        <p:nvSpPr>
          <p:cNvPr id="3" name="Content Placeholder 2"/>
          <p:cNvSpPr>
            <a:spLocks noGrp="1"/>
          </p:cNvSpPr>
          <p:nvPr>
            <p:ph idx="1"/>
          </p:nvPr>
        </p:nvSpPr>
        <p:spPr>
          <a:xfrm>
            <a:off x="548639" y="852408"/>
            <a:ext cx="10116589" cy="4661142"/>
          </a:xfrm>
        </p:spPr>
        <p:txBody>
          <a:bodyPr anchor="t"/>
          <a:lstStyle/>
          <a:p>
            <a:r>
              <a:rPr lang="en-US" dirty="0" smtClean="0"/>
              <a:t>GPU caches only if CPU is not caching, GPU is latency tolerant</a:t>
            </a:r>
          </a:p>
          <a:p>
            <a:r>
              <a:rPr lang="en-US" dirty="0" smtClean="0"/>
              <a:t>CPU and GPU cache coherence protocols need not be the same</a:t>
            </a:r>
          </a:p>
        </p:txBody>
      </p:sp>
      <p:sp>
        <p:nvSpPr>
          <p:cNvPr id="4" name="Slide Number Placeholder 3"/>
          <p:cNvSpPr>
            <a:spLocks noGrp="1"/>
          </p:cNvSpPr>
          <p:nvPr>
            <p:ph type="sldNum" sz="quarter" idx="4"/>
          </p:nvPr>
        </p:nvSpPr>
        <p:spPr/>
        <p:txBody>
          <a:bodyPr/>
          <a:lstStyle/>
          <a:p>
            <a:fld id="{24EAD923-3004-4A31-84C7-9B440B785588}" type="slidenum">
              <a:rPr lang="en-US" smtClean="0"/>
              <a:pPr/>
              <a:t>104</a:t>
            </a:fld>
            <a:endParaRPr lang="en-US" dirty="0"/>
          </a:p>
        </p:txBody>
      </p:sp>
      <p:graphicFrame>
        <p:nvGraphicFramePr>
          <p:cNvPr id="5" name="Chart 4"/>
          <p:cNvGraphicFramePr>
            <a:graphicFrameLocks/>
          </p:cNvGraphicFramePr>
          <p:nvPr>
            <p:extLst/>
          </p:nvPr>
        </p:nvGraphicFramePr>
        <p:xfrm>
          <a:off x="1387062" y="2200937"/>
          <a:ext cx="6820553" cy="3801140"/>
        </p:xfrm>
        <a:graphic>
          <a:graphicData uri="http://schemas.openxmlformats.org/drawingml/2006/chart">
            <c:chart xmlns:c="http://schemas.openxmlformats.org/drawingml/2006/chart" xmlns:r="http://schemas.openxmlformats.org/officeDocument/2006/relationships" r:id="rId2"/>
          </a:graphicData>
        </a:graphic>
      </p:graphicFrame>
      <p:sp>
        <p:nvSpPr>
          <p:cNvPr id="8" name="Content Placeholder 2"/>
          <p:cNvSpPr txBox="1">
            <a:spLocks/>
          </p:cNvSpPr>
          <p:nvPr/>
        </p:nvSpPr>
        <p:spPr>
          <a:xfrm>
            <a:off x="0" y="5443034"/>
            <a:ext cx="10972800"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With SW protection, performance at par with HW cache coherence</a:t>
            </a:r>
            <a:endParaRPr lang="en-US" sz="3000" b="1" kern="0" dirty="0" smtClean="0">
              <a:solidFill>
                <a:srgbClr val="FF0000"/>
              </a:solidFill>
            </a:endParaRPr>
          </a:p>
        </p:txBody>
      </p:sp>
      <p:sp>
        <p:nvSpPr>
          <p:cNvPr id="9" name="TextBox 62"/>
          <p:cNvSpPr txBox="1">
            <a:spLocks noChangeArrowheads="1"/>
          </p:cNvSpPr>
          <p:nvPr/>
        </p:nvSpPr>
        <p:spPr bwMode="auto">
          <a:xfrm>
            <a:off x="3360479" y="2049458"/>
            <a:ext cx="42481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GPU Application</a:t>
            </a:r>
            <a:endParaRPr lang="en-US" altLang="en-US" sz="1600" dirty="0">
              <a:latin typeface="Calibri" charset="0"/>
              <a:ea typeface="Calibri" charset="0"/>
              <a:cs typeface="Calibri" charset="0"/>
            </a:endParaRPr>
          </a:p>
        </p:txBody>
      </p:sp>
      <p:sp>
        <p:nvSpPr>
          <p:cNvPr id="11" name="TextBox 10"/>
          <p:cNvSpPr txBox="1"/>
          <p:nvPr/>
        </p:nvSpPr>
        <p:spPr>
          <a:xfrm>
            <a:off x="3801" y="3774276"/>
            <a:ext cx="1509116"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Higher is better</a:t>
            </a:r>
            <a:endParaRPr lang="en-US" sz="1600" dirty="0">
              <a:latin typeface="Calibri" charset="0"/>
              <a:ea typeface="Calibri" charset="0"/>
              <a:cs typeface="Calibri" charset="0"/>
            </a:endParaRPr>
          </a:p>
        </p:txBody>
      </p:sp>
      <p:sp>
        <p:nvSpPr>
          <p:cNvPr id="12" name="Up Arrow 11"/>
          <p:cNvSpPr/>
          <p:nvPr/>
        </p:nvSpPr>
        <p:spPr bwMode="auto">
          <a:xfrm>
            <a:off x="649734" y="2972765"/>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3" name="TextBox 12"/>
          <p:cNvSpPr txBox="1"/>
          <p:nvPr/>
        </p:nvSpPr>
        <p:spPr>
          <a:xfrm>
            <a:off x="8157901" y="2044059"/>
            <a:ext cx="2781993" cy="923330"/>
          </a:xfrm>
          <a:prstGeom prst="rect">
            <a:avLst/>
          </a:prstGeom>
          <a:noFill/>
          <a:ln w="19050">
            <a:solidFill>
              <a:srgbClr val="FF0000"/>
            </a:solidFill>
          </a:ln>
        </p:spPr>
        <p:txBody>
          <a:bodyPr wrap="square" rtlCol="0">
            <a:spAutoFit/>
          </a:bodyPr>
          <a:lstStyle/>
          <a:p>
            <a:r>
              <a:rPr lang="en-US" b="1" dirty="0" smtClean="0">
                <a:solidFill>
                  <a:srgbClr val="FF0000"/>
                </a:solidFill>
              </a:rPr>
              <a:t>HW cache coherence</a:t>
            </a:r>
          </a:p>
          <a:p>
            <a:r>
              <a:rPr lang="en-US" dirty="0" smtClean="0"/>
              <a:t>✔High Performance</a:t>
            </a:r>
          </a:p>
          <a:p>
            <a:r>
              <a:rPr lang="en-US" dirty="0" smtClean="0"/>
              <a:t>❌High design complexity</a:t>
            </a:r>
            <a:endParaRPr lang="en-US" dirty="0"/>
          </a:p>
        </p:txBody>
      </p:sp>
      <p:sp>
        <p:nvSpPr>
          <p:cNvPr id="14" name="TextBox 13"/>
          <p:cNvSpPr txBox="1"/>
          <p:nvPr/>
        </p:nvSpPr>
        <p:spPr>
          <a:xfrm>
            <a:off x="8157903" y="3020223"/>
            <a:ext cx="2781994" cy="923330"/>
          </a:xfrm>
          <a:prstGeom prst="rect">
            <a:avLst/>
          </a:prstGeom>
          <a:noFill/>
          <a:ln w="12700">
            <a:solidFill>
              <a:srgbClr val="0070C0"/>
            </a:solidFill>
          </a:ln>
        </p:spPr>
        <p:txBody>
          <a:bodyPr wrap="square" rtlCol="0">
            <a:spAutoFit/>
          </a:bodyPr>
          <a:lstStyle/>
          <a:p>
            <a:r>
              <a:rPr lang="en-US" b="1" dirty="0" smtClean="0">
                <a:solidFill>
                  <a:srgbClr val="0070C0"/>
                </a:solidFill>
              </a:rPr>
              <a:t>Selective GPU caching</a:t>
            </a:r>
          </a:p>
          <a:p>
            <a:r>
              <a:rPr lang="en-US" dirty="0"/>
              <a:t>✔ </a:t>
            </a:r>
            <a:r>
              <a:rPr lang="en-US" dirty="0" smtClean="0"/>
              <a:t>High</a:t>
            </a:r>
            <a:r>
              <a:rPr lang="en-US" dirty="0" smtClean="0"/>
              <a:t> </a:t>
            </a:r>
            <a:r>
              <a:rPr lang="en-US" dirty="0" smtClean="0"/>
              <a:t>performance</a:t>
            </a:r>
          </a:p>
          <a:p>
            <a:r>
              <a:rPr lang="en-US" dirty="0"/>
              <a:t>✔</a:t>
            </a:r>
            <a:r>
              <a:rPr lang="en-US" dirty="0">
                <a:solidFill>
                  <a:schemeClr val="accent1">
                    <a:lumMod val="25000"/>
                  </a:schemeClr>
                </a:solidFill>
              </a:rPr>
              <a:t> </a:t>
            </a:r>
            <a:r>
              <a:rPr lang="en-US" dirty="0" smtClean="0"/>
              <a:t>Low design complexity</a:t>
            </a:r>
            <a:endParaRPr lang="en-US" dirty="0"/>
          </a:p>
        </p:txBody>
      </p:sp>
      <p:cxnSp>
        <p:nvCxnSpPr>
          <p:cNvPr id="17" name="Straight Connector 16"/>
          <p:cNvCxnSpPr/>
          <p:nvPr/>
        </p:nvCxnSpPr>
        <p:spPr bwMode="auto">
          <a:xfrm>
            <a:off x="2244436" y="2346447"/>
            <a:ext cx="5913465" cy="0"/>
          </a:xfrm>
          <a:prstGeom prst="line">
            <a:avLst/>
          </a:prstGeom>
          <a:solidFill>
            <a:schemeClr val="accent1"/>
          </a:solidFill>
          <a:ln w="38100" cap="flat" cmpd="sng" algn="ctr">
            <a:solidFill>
              <a:srgbClr val="FF0000"/>
            </a:solidFill>
            <a:prstDash val="dash"/>
            <a:round/>
            <a:headEnd type="none" w="med" len="med"/>
            <a:tailEnd type="none" w="med" len="med"/>
          </a:ln>
          <a:effectLst/>
        </p:spPr>
      </p:cxnSp>
      <p:cxnSp>
        <p:nvCxnSpPr>
          <p:cNvPr id="18" name="Straight Connector 17"/>
          <p:cNvCxnSpPr/>
          <p:nvPr/>
        </p:nvCxnSpPr>
        <p:spPr bwMode="auto">
          <a:xfrm>
            <a:off x="2244436" y="2506543"/>
            <a:ext cx="5677593" cy="0"/>
          </a:xfrm>
          <a:prstGeom prst="line">
            <a:avLst/>
          </a:prstGeom>
          <a:solidFill>
            <a:schemeClr val="accent1"/>
          </a:solidFill>
          <a:ln w="38100" cap="flat" cmpd="sng" algn="ctr">
            <a:solidFill>
              <a:srgbClr val="0070C0"/>
            </a:solidFill>
            <a:prstDash val="dash"/>
            <a:round/>
            <a:headEnd type="none" w="med" len="med"/>
            <a:tailEnd type="none" w="med" len="med"/>
          </a:ln>
          <a:effectLst/>
        </p:spPr>
      </p:cxnSp>
      <p:cxnSp>
        <p:nvCxnSpPr>
          <p:cNvPr id="25" name="Straight Connector 24"/>
          <p:cNvCxnSpPr/>
          <p:nvPr/>
        </p:nvCxnSpPr>
        <p:spPr bwMode="auto">
          <a:xfrm>
            <a:off x="7922029" y="2505724"/>
            <a:ext cx="0" cy="1080655"/>
          </a:xfrm>
          <a:prstGeom prst="line">
            <a:avLst/>
          </a:prstGeom>
          <a:solidFill>
            <a:schemeClr val="accent1"/>
          </a:solidFill>
          <a:ln w="38100" cap="flat" cmpd="sng" algn="ctr">
            <a:solidFill>
              <a:srgbClr val="0070C0"/>
            </a:solidFill>
            <a:prstDash val="dash"/>
            <a:round/>
            <a:headEnd type="none" w="med" len="med"/>
            <a:tailEnd type="none" w="med" len="med"/>
          </a:ln>
          <a:effectLst/>
        </p:spPr>
      </p:cxnSp>
      <p:cxnSp>
        <p:nvCxnSpPr>
          <p:cNvPr id="28" name="Straight Connector 27"/>
          <p:cNvCxnSpPr/>
          <p:nvPr/>
        </p:nvCxnSpPr>
        <p:spPr bwMode="auto">
          <a:xfrm>
            <a:off x="7922029" y="3578066"/>
            <a:ext cx="235872" cy="0"/>
          </a:xfrm>
          <a:prstGeom prst="line">
            <a:avLst/>
          </a:prstGeom>
          <a:solidFill>
            <a:schemeClr val="accent1"/>
          </a:solidFill>
          <a:ln w="38100" cap="flat" cmpd="sng" algn="ctr">
            <a:solidFill>
              <a:srgbClr val="0070C0"/>
            </a:solidFill>
            <a:prstDash val="solid"/>
            <a:round/>
            <a:headEnd type="none" w="med" len="med"/>
            <a:tailEnd type="none" w="med" len="med"/>
          </a:ln>
          <a:effectLst/>
        </p:spPr>
      </p:cxnSp>
    </p:spTree>
    <p:extLst>
      <p:ext uri="{BB962C8B-B14F-4D97-AF65-F5344CB8AC3E}">
        <p14:creationId xmlns:p14="http://schemas.microsoft.com/office/powerpoint/2010/main" val="492586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8" grpId="0"/>
      <p:bldP spid="9" grpId="0"/>
      <p:bldP spid="11" grpId="0"/>
      <p:bldP spid="12" grpId="0" animBg="1"/>
      <p:bldP spid="13" grpId="0" animBg="1"/>
      <p:bldP spid="14"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proposal: Selective GPU caching</a:t>
            </a:r>
            <a:endParaRPr lang="en-US" dirty="0"/>
          </a:p>
        </p:txBody>
      </p:sp>
      <p:sp>
        <p:nvSpPr>
          <p:cNvPr id="3" name="Content Placeholder 2"/>
          <p:cNvSpPr>
            <a:spLocks noGrp="1"/>
          </p:cNvSpPr>
          <p:nvPr>
            <p:ph idx="1"/>
          </p:nvPr>
        </p:nvSpPr>
        <p:spPr/>
        <p:txBody>
          <a:bodyPr anchor="t"/>
          <a:lstStyle/>
          <a:p>
            <a:r>
              <a:rPr lang="en-US" dirty="0" smtClean="0"/>
              <a:t>GPU caches only if CPU is not caching, GPU is latency tolerant</a:t>
            </a:r>
          </a:p>
          <a:p>
            <a:r>
              <a:rPr lang="en-US" dirty="0" smtClean="0"/>
              <a:t>CPU and GPU cache coherence protocols may not be the same</a:t>
            </a:r>
          </a:p>
        </p:txBody>
      </p:sp>
      <p:sp>
        <p:nvSpPr>
          <p:cNvPr id="4" name="Slide Number Placeholder 3"/>
          <p:cNvSpPr>
            <a:spLocks noGrp="1"/>
          </p:cNvSpPr>
          <p:nvPr>
            <p:ph type="sldNum" sz="quarter" idx="4"/>
          </p:nvPr>
        </p:nvSpPr>
        <p:spPr/>
        <p:txBody>
          <a:bodyPr/>
          <a:lstStyle/>
          <a:p>
            <a:fld id="{24EAD923-3004-4A31-84C7-9B440B785588}" type="slidenum">
              <a:rPr lang="en-US" smtClean="0"/>
              <a:pPr/>
              <a:t>105</a:t>
            </a:fld>
            <a:endParaRPr lang="en-US" dirty="0"/>
          </a:p>
        </p:txBody>
      </p:sp>
      <p:graphicFrame>
        <p:nvGraphicFramePr>
          <p:cNvPr id="5" name="Chart 4"/>
          <p:cNvGraphicFramePr>
            <a:graphicFrameLocks/>
          </p:cNvGraphicFramePr>
          <p:nvPr>
            <p:extLst/>
          </p:nvPr>
        </p:nvGraphicFramePr>
        <p:xfrm>
          <a:off x="1387061" y="2200937"/>
          <a:ext cx="8198678" cy="3801140"/>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Straight Arrow Connector 5"/>
          <p:cNvCxnSpPr/>
          <p:nvPr/>
        </p:nvCxnSpPr>
        <p:spPr>
          <a:xfrm>
            <a:off x="8544101" y="2290747"/>
            <a:ext cx="0" cy="21579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207615" y="1921415"/>
            <a:ext cx="672971" cy="369332"/>
          </a:xfrm>
          <a:prstGeom prst="rect">
            <a:avLst/>
          </a:prstGeom>
          <a:solidFill>
            <a:schemeClr val="bg1"/>
          </a:solidFill>
          <a:ln>
            <a:solidFill>
              <a:srgbClr val="FF0000"/>
            </a:solidFill>
          </a:ln>
        </p:spPr>
        <p:txBody>
          <a:bodyPr wrap="square" rtlCol="0">
            <a:spAutoFit/>
          </a:bodyPr>
          <a:lstStyle/>
          <a:p>
            <a:pPr algn="ctr" defTabSz="914400" fontAlgn="auto">
              <a:spcBef>
                <a:spcPts val="0"/>
              </a:spcBef>
              <a:spcAft>
                <a:spcPts val="0"/>
              </a:spcAft>
              <a:defRPr/>
            </a:pPr>
            <a:r>
              <a:rPr lang="en-US" b="1" kern="0" dirty="0" smtClean="0">
                <a:solidFill>
                  <a:srgbClr val="FF0000"/>
                </a:solidFill>
              </a:rPr>
              <a:t>93</a:t>
            </a:r>
            <a:r>
              <a:rPr lang="en-US" b="1" kern="0" dirty="0" smtClean="0">
                <a:solidFill>
                  <a:srgbClr val="FF0000"/>
                </a:solidFill>
              </a:rPr>
              <a:t>%</a:t>
            </a:r>
            <a:endParaRPr lang="en-US" b="1" kern="0" dirty="0">
              <a:solidFill>
                <a:srgbClr val="FF0000"/>
              </a:solidFill>
            </a:endParaRPr>
          </a:p>
        </p:txBody>
      </p:sp>
      <p:sp>
        <p:nvSpPr>
          <p:cNvPr id="8" name="Content Placeholder 2"/>
          <p:cNvSpPr txBox="1">
            <a:spLocks/>
          </p:cNvSpPr>
          <p:nvPr/>
        </p:nvSpPr>
        <p:spPr>
          <a:xfrm>
            <a:off x="0" y="5443034"/>
            <a:ext cx="10972800"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With SW protection, performance at par with HW cache coherence</a:t>
            </a:r>
            <a:endParaRPr lang="en-US" sz="3000" b="1" kern="0" dirty="0" smtClean="0">
              <a:solidFill>
                <a:srgbClr val="FF0000"/>
              </a:solidFill>
            </a:endParaRPr>
          </a:p>
        </p:txBody>
      </p:sp>
      <p:sp>
        <p:nvSpPr>
          <p:cNvPr id="9" name="TextBox 62"/>
          <p:cNvSpPr txBox="1">
            <a:spLocks noChangeArrowheads="1"/>
          </p:cNvSpPr>
          <p:nvPr/>
        </p:nvSpPr>
        <p:spPr bwMode="auto">
          <a:xfrm>
            <a:off x="3360479" y="2049458"/>
            <a:ext cx="42481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GPU Application</a:t>
            </a:r>
            <a:endParaRPr lang="en-US" altLang="en-US" sz="1600" dirty="0">
              <a:latin typeface="Calibri" charset="0"/>
              <a:ea typeface="Calibri" charset="0"/>
              <a:cs typeface="Calibri" charset="0"/>
            </a:endParaRPr>
          </a:p>
        </p:txBody>
      </p:sp>
      <p:sp>
        <p:nvSpPr>
          <p:cNvPr id="11" name="TextBox 10"/>
          <p:cNvSpPr txBox="1"/>
          <p:nvPr/>
        </p:nvSpPr>
        <p:spPr>
          <a:xfrm>
            <a:off x="0" y="3774276"/>
            <a:ext cx="1732843"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Higher is better</a:t>
            </a:r>
            <a:endParaRPr lang="en-US" sz="1600" dirty="0">
              <a:latin typeface="Calibri" charset="0"/>
              <a:ea typeface="Calibri" charset="0"/>
              <a:cs typeface="Calibri" charset="0"/>
            </a:endParaRPr>
          </a:p>
        </p:txBody>
      </p:sp>
      <p:sp>
        <p:nvSpPr>
          <p:cNvPr id="12" name="Up Arrow 11"/>
          <p:cNvSpPr/>
          <p:nvPr/>
        </p:nvSpPr>
        <p:spPr bwMode="auto">
          <a:xfrm>
            <a:off x="757797" y="2972765"/>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350585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Cheaper memory technologies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106</a:t>
            </a:fld>
            <a:endParaRPr lang="en-US" dirty="0"/>
          </a:p>
        </p:txBody>
      </p:sp>
      <p:graphicFrame>
        <p:nvGraphicFramePr>
          <p:cNvPr id="10" name="Table 9"/>
          <p:cNvGraphicFramePr>
            <a:graphicFrameLocks noGrp="1"/>
          </p:cNvGraphicFramePr>
          <p:nvPr>
            <p:extLst/>
          </p:nvPr>
        </p:nvGraphicFramePr>
        <p:xfrm>
          <a:off x="1410852" y="883876"/>
          <a:ext cx="8144359" cy="1493520"/>
        </p:xfrm>
        <a:graphic>
          <a:graphicData uri="http://schemas.openxmlformats.org/drawingml/2006/table">
            <a:tbl>
              <a:tblPr firstRow="1" bandRow="1">
                <a:tableStyleId>{3B4B98B0-60AC-42C2-AFA5-B58CD77FA1E5}</a:tableStyleId>
              </a:tblPr>
              <a:tblGrid>
                <a:gridCol w="1724187"/>
                <a:gridCol w="1712562"/>
                <a:gridCol w="1449866"/>
                <a:gridCol w="1628872"/>
                <a:gridCol w="1628872"/>
              </a:tblGrid>
              <a:tr h="370840">
                <a:tc>
                  <a:txBody>
                    <a:bodyPr/>
                    <a:lstStyle/>
                    <a:p>
                      <a:pPr algn="ctr"/>
                      <a:r>
                        <a:rPr lang="en-US" sz="2000" dirty="0" smtClean="0">
                          <a:latin typeface="Calibri" charset="0"/>
                          <a:ea typeface="Calibri" charset="0"/>
                          <a:cs typeface="Calibri" charset="0"/>
                        </a:rPr>
                        <a:t>Memory </a:t>
                      </a:r>
                      <a:r>
                        <a:rPr lang="en-US" sz="2000" b="1" kern="1200" dirty="0" smtClean="0">
                          <a:solidFill>
                            <a:schemeClr val="tx1"/>
                          </a:solidFill>
                          <a:latin typeface="Calibri" charset="0"/>
                          <a:ea typeface="Calibri" charset="0"/>
                          <a:cs typeface="Calibri" charset="0"/>
                        </a:rPr>
                        <a:t>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DDR</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r>
              <a:tr h="370840">
                <a:tc>
                  <a:txBody>
                    <a:bodyPr/>
                    <a:lstStyle/>
                    <a:p>
                      <a:pPr algn="ctr"/>
                      <a:r>
                        <a:rPr lang="en-US" sz="2000" b="0" dirty="0" smtClean="0">
                          <a:latin typeface="Calibri" charset="0"/>
                          <a:ea typeface="Calibri" charset="0"/>
                          <a:cs typeface="Calibri" charset="0"/>
                        </a:rPr>
                        <a:t>3D </a:t>
                      </a:r>
                      <a:r>
                        <a:rPr lang="en-US" sz="2000" b="0" dirty="0" err="1" smtClean="0">
                          <a:latin typeface="Calibri" charset="0"/>
                          <a:ea typeface="Calibri" charset="0"/>
                          <a:cs typeface="Calibri" charset="0"/>
                        </a:rPr>
                        <a:t>XPoint</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5x-10x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bl>
          </a:graphicData>
        </a:graphic>
      </p:graphicFrame>
      <p:grpSp>
        <p:nvGrpSpPr>
          <p:cNvPr id="43" name="Shape 186"/>
          <p:cNvGrpSpPr/>
          <p:nvPr/>
        </p:nvGrpSpPr>
        <p:grpSpPr>
          <a:xfrm>
            <a:off x="4285538" y="4777508"/>
            <a:ext cx="2607995" cy="509232"/>
            <a:chOff x="256900" y="4896937"/>
            <a:chExt cx="2897767" cy="565813"/>
          </a:xfrm>
        </p:grpSpPr>
        <p:sp>
          <p:nvSpPr>
            <p:cNvPr id="44" name="Shape 187"/>
            <p:cNvSpPr/>
            <p:nvPr/>
          </p:nvSpPr>
          <p:spPr>
            <a:xfrm>
              <a:off x="256900" y="5050550"/>
              <a:ext cx="226500" cy="258600"/>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45" name="Shape 188"/>
            <p:cNvSpPr txBox="1"/>
            <p:nvPr/>
          </p:nvSpPr>
          <p:spPr>
            <a:xfrm>
              <a:off x="337643" y="4896937"/>
              <a:ext cx="1245900" cy="565800"/>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dirty="0">
                  <a:latin typeface="Calibri"/>
                  <a:ea typeface="Calibri"/>
                  <a:cs typeface="Calibri"/>
                  <a:sym typeface="Calibri"/>
                </a:rPr>
                <a:t>hot data</a:t>
              </a:r>
            </a:p>
          </p:txBody>
        </p:sp>
        <p:sp>
          <p:nvSpPr>
            <p:cNvPr id="46" name="Shape 189"/>
            <p:cNvSpPr/>
            <p:nvPr/>
          </p:nvSpPr>
          <p:spPr>
            <a:xfrm>
              <a:off x="1662172" y="5050550"/>
              <a:ext cx="226500" cy="258600"/>
            </a:xfrm>
            <a:prstGeom prst="roundRect">
              <a:avLst>
                <a:gd name="adj" fmla="val 16667"/>
              </a:avLst>
            </a:prstGeom>
            <a:solidFill>
              <a:srgbClr val="F4CCCC"/>
            </a:solidFill>
            <a:ln>
              <a:noFill/>
            </a:ln>
          </p:spPr>
          <p:txBody>
            <a:bodyPr lIns="82283" tIns="82283" rIns="82283" bIns="82283" anchor="ctr" anchorCtr="0">
              <a:noAutofit/>
            </a:bodyPr>
            <a:lstStyle/>
            <a:p>
              <a:pPr>
                <a:spcBef>
                  <a:spcPts val="0"/>
                </a:spcBef>
              </a:pPr>
              <a:endParaRPr/>
            </a:p>
          </p:txBody>
        </p:sp>
        <p:sp>
          <p:nvSpPr>
            <p:cNvPr id="47" name="Shape 190"/>
            <p:cNvSpPr txBox="1"/>
            <p:nvPr/>
          </p:nvSpPr>
          <p:spPr>
            <a:xfrm>
              <a:off x="1690362" y="4896950"/>
              <a:ext cx="1464305" cy="565800"/>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dirty="0">
                  <a:latin typeface="Calibri"/>
                  <a:ea typeface="Calibri"/>
                  <a:cs typeface="Calibri"/>
                  <a:sym typeface="Calibri"/>
                </a:rPr>
                <a:t>cold data</a:t>
              </a:r>
            </a:p>
          </p:txBody>
        </p:sp>
      </p:grpSp>
      <p:sp>
        <p:nvSpPr>
          <p:cNvPr id="36" name="Rounded Rectangle 35"/>
          <p:cNvSpPr/>
          <p:nvPr/>
        </p:nvSpPr>
        <p:spPr bwMode="auto">
          <a:xfrm>
            <a:off x="2416224" y="243300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37" name="Up-Down Arrow 36"/>
          <p:cNvSpPr/>
          <p:nvPr/>
        </p:nvSpPr>
        <p:spPr bwMode="auto">
          <a:xfrm>
            <a:off x="2789020" y="3502683"/>
            <a:ext cx="297774" cy="863013"/>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8" name="Group 37"/>
          <p:cNvGrpSpPr/>
          <p:nvPr/>
        </p:nvGrpSpPr>
        <p:grpSpPr>
          <a:xfrm>
            <a:off x="2485037" y="4358513"/>
            <a:ext cx="1272935" cy="976434"/>
            <a:chOff x="7081573" y="4587569"/>
            <a:chExt cx="1783266" cy="1079416"/>
          </a:xfrm>
          <a:solidFill>
            <a:srgbClr val="EBBAA4"/>
          </a:solidFill>
        </p:grpSpPr>
        <p:sp>
          <p:nvSpPr>
            <p:cNvPr id="39" name="Rounded Rectangle 38"/>
            <p:cNvSpPr/>
            <p:nvPr/>
          </p:nvSpPr>
          <p:spPr>
            <a:xfrm>
              <a:off x="7081573" y="4587569"/>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0" name="Rounded Rectangle 39"/>
            <p:cNvSpPr/>
            <p:nvPr/>
          </p:nvSpPr>
          <p:spPr>
            <a:xfrm>
              <a:off x="7221792" y="4710309"/>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1" name="Rounded Rectangle 40"/>
            <p:cNvSpPr/>
            <p:nvPr/>
          </p:nvSpPr>
          <p:spPr>
            <a:xfrm>
              <a:off x="7362011" y="4833050"/>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2" name="Rounded Rectangle 41"/>
            <p:cNvSpPr/>
            <p:nvPr/>
          </p:nvSpPr>
          <p:spPr>
            <a:xfrm>
              <a:off x="7500282" y="4955791"/>
              <a:ext cx="1364557" cy="711194"/>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a:latin typeface="Calibri" charset="0"/>
                  <a:ea typeface="Calibri" charset="0"/>
                  <a:cs typeface="Calibri" charset="0"/>
                </a:rPr>
                <a:t>DDR</a:t>
              </a:r>
              <a:endParaRPr lang="en-US" sz="2000" b="1" dirty="0">
                <a:latin typeface="Calibri" charset="0"/>
                <a:ea typeface="Calibri" charset="0"/>
                <a:cs typeface="Calibri" charset="0"/>
              </a:endParaRPr>
            </a:p>
          </p:txBody>
        </p:sp>
      </p:grpSp>
      <p:sp>
        <p:nvSpPr>
          <p:cNvPr id="48" name="Shape 181"/>
          <p:cNvSpPr txBox="1"/>
          <p:nvPr/>
        </p:nvSpPr>
        <p:spPr>
          <a:xfrm>
            <a:off x="1913629" y="3703092"/>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sp>
        <p:nvSpPr>
          <p:cNvPr id="49" name="Shape 184"/>
          <p:cNvSpPr/>
          <p:nvPr/>
        </p:nvSpPr>
        <p:spPr>
          <a:xfrm>
            <a:off x="2836838" y="5133121"/>
            <a:ext cx="738171" cy="146728"/>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0" name="Shape 185"/>
          <p:cNvSpPr/>
          <p:nvPr/>
        </p:nvSpPr>
        <p:spPr>
          <a:xfrm flipV="1">
            <a:off x="2552618" y="4402689"/>
            <a:ext cx="763217" cy="45719"/>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1" name="Shape 184"/>
          <p:cNvSpPr/>
          <p:nvPr/>
        </p:nvSpPr>
        <p:spPr>
          <a:xfrm>
            <a:off x="2823470" y="4719679"/>
            <a:ext cx="894907" cy="189543"/>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2" name="Shape 184"/>
          <p:cNvSpPr/>
          <p:nvPr/>
        </p:nvSpPr>
        <p:spPr>
          <a:xfrm rot="16200000">
            <a:off x="2515711" y="4815642"/>
            <a:ext cx="240974" cy="66880"/>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3" name="Shape 185"/>
          <p:cNvSpPr/>
          <p:nvPr/>
        </p:nvSpPr>
        <p:spPr>
          <a:xfrm flipV="1">
            <a:off x="2783921" y="4539339"/>
            <a:ext cx="648931" cy="53609"/>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4" name="Shape 184"/>
          <p:cNvSpPr/>
          <p:nvPr/>
        </p:nvSpPr>
        <p:spPr>
          <a:xfrm flipV="1">
            <a:off x="3171392" y="4608056"/>
            <a:ext cx="240974" cy="54561"/>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grpSp>
        <p:nvGrpSpPr>
          <p:cNvPr id="30" name="Group 29"/>
          <p:cNvGrpSpPr/>
          <p:nvPr/>
        </p:nvGrpSpPr>
        <p:grpSpPr>
          <a:xfrm>
            <a:off x="4670560" y="3271339"/>
            <a:ext cx="1463701" cy="769546"/>
            <a:chOff x="4670560" y="3728553"/>
            <a:chExt cx="1463701" cy="769546"/>
          </a:xfrm>
        </p:grpSpPr>
        <p:sp>
          <p:nvSpPr>
            <p:cNvPr id="7" name="Right Arrow 6"/>
            <p:cNvSpPr/>
            <p:nvPr/>
          </p:nvSpPr>
          <p:spPr bwMode="auto">
            <a:xfrm flipV="1">
              <a:off x="4959673" y="4125770"/>
              <a:ext cx="1170294" cy="372329"/>
            </a:xfrm>
            <a:prstGeom prst="rightArrow">
              <a:avLst>
                <a:gd name="adj1" fmla="val 50000"/>
                <a:gd name="adj2" fmla="val 8387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8" name="TextBox 7"/>
            <p:cNvSpPr txBox="1"/>
            <p:nvPr/>
          </p:nvSpPr>
          <p:spPr>
            <a:xfrm>
              <a:off x="4670560" y="3728553"/>
              <a:ext cx="1463701" cy="400110"/>
            </a:xfrm>
            <a:prstGeom prst="rect">
              <a:avLst/>
            </a:prstGeom>
            <a:noFill/>
          </p:spPr>
          <p:txBody>
            <a:bodyPr wrap="square" rtlCol="0">
              <a:spAutoFit/>
            </a:bodyPr>
            <a:lstStyle/>
            <a:p>
              <a:pPr algn="ctr"/>
              <a:r>
                <a:rPr lang="en-US" sz="2000" dirty="0" smtClean="0">
                  <a:latin typeface="Calibri" charset="0"/>
                  <a:ea typeface="Calibri" charset="0"/>
                  <a:cs typeface="Calibri" charset="0"/>
                </a:rPr>
                <a:t>Future</a:t>
              </a:r>
              <a:endParaRPr lang="en-US" sz="2000" dirty="0">
                <a:latin typeface="Calibri" charset="0"/>
                <a:ea typeface="Calibri" charset="0"/>
                <a:cs typeface="Calibri" charset="0"/>
              </a:endParaRPr>
            </a:p>
          </p:txBody>
        </p:sp>
      </p:grpSp>
      <p:sp>
        <p:nvSpPr>
          <p:cNvPr id="14" name="Rounded Rectangle 13"/>
          <p:cNvSpPr/>
          <p:nvPr/>
        </p:nvSpPr>
        <p:spPr bwMode="auto">
          <a:xfrm>
            <a:off x="7571052" y="2433007"/>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15" name="Up-Down Arrow 14"/>
          <p:cNvSpPr/>
          <p:nvPr/>
        </p:nvSpPr>
        <p:spPr bwMode="auto">
          <a:xfrm>
            <a:off x="7623091" y="349797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6" name="Group 15"/>
          <p:cNvGrpSpPr/>
          <p:nvPr/>
        </p:nvGrpSpPr>
        <p:grpSpPr>
          <a:xfrm>
            <a:off x="7193801" y="4398306"/>
            <a:ext cx="1072752" cy="754373"/>
            <a:chOff x="7362011" y="4833050"/>
            <a:chExt cx="1502828" cy="833935"/>
          </a:xfrm>
        </p:grpSpPr>
        <p:sp>
          <p:nvSpPr>
            <p:cNvPr id="19" name="Rounded Rectangle 18"/>
            <p:cNvSpPr/>
            <p:nvPr/>
          </p:nvSpPr>
          <p:spPr>
            <a:xfrm>
              <a:off x="7362011" y="4833050"/>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20" name="Rounded Rectangle 19"/>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a:t>
              </a:r>
            </a:p>
          </p:txBody>
        </p:sp>
      </p:grpSp>
      <p:grpSp>
        <p:nvGrpSpPr>
          <p:cNvPr id="21" name="Group 20"/>
          <p:cNvGrpSpPr/>
          <p:nvPr/>
        </p:nvGrpSpPr>
        <p:grpSpPr>
          <a:xfrm>
            <a:off x="8387147" y="4388212"/>
            <a:ext cx="1121373" cy="787191"/>
            <a:chOff x="8591220" y="2343752"/>
            <a:chExt cx="1121373" cy="787191"/>
          </a:xfrm>
          <a:solidFill>
            <a:schemeClr val="accent1"/>
          </a:solidFill>
        </p:grpSpPr>
        <p:sp>
          <p:nvSpPr>
            <p:cNvPr id="26" name="Rounded Rectangle 25"/>
            <p:cNvSpPr/>
            <p:nvPr/>
          </p:nvSpPr>
          <p:spPr>
            <a:xfrm>
              <a:off x="8591220" y="2343752"/>
              <a:ext cx="874208" cy="606400"/>
            </a:xfrm>
            <a:prstGeom prst="roundRect">
              <a:avLst/>
            </a:prstGeom>
            <a:solidFill>
              <a:schemeClr val="accent1"/>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1600" b="1" kern="0" dirty="0">
                  <a:solidFill>
                    <a:srgbClr val="000000"/>
                  </a:solidFill>
                  <a:latin typeface="Calibri"/>
                  <a:ea typeface="+mn-ea"/>
                </a:rPr>
                <a:t>DDR4</a:t>
              </a:r>
            </a:p>
          </p:txBody>
        </p:sp>
        <p:sp>
          <p:nvSpPr>
            <p:cNvPr id="27" name="Rounded Rectangle 26"/>
            <p:cNvSpPr/>
            <p:nvPr/>
          </p:nvSpPr>
          <p:spPr>
            <a:xfrm>
              <a:off x="8636854" y="2386036"/>
              <a:ext cx="874208" cy="606400"/>
            </a:xfrm>
            <a:prstGeom prst="roundRect">
              <a:avLst/>
            </a:prstGeom>
            <a:solidFill>
              <a:schemeClr val="accent1"/>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1600" b="1" kern="0" dirty="0">
                  <a:solidFill>
                    <a:srgbClr val="000000"/>
                  </a:solidFill>
                  <a:latin typeface="Calibri"/>
                  <a:ea typeface="+mn-ea"/>
                </a:rPr>
                <a:t>DDR4</a:t>
              </a:r>
            </a:p>
          </p:txBody>
        </p:sp>
        <p:sp>
          <p:nvSpPr>
            <p:cNvPr id="28" name="Rounded Rectangle 27"/>
            <p:cNvSpPr/>
            <p:nvPr/>
          </p:nvSpPr>
          <p:spPr>
            <a:xfrm>
              <a:off x="8697682" y="2446350"/>
              <a:ext cx="874208" cy="606400"/>
            </a:xfrm>
            <a:prstGeom prst="roundRect">
              <a:avLst/>
            </a:prstGeom>
            <a:solidFill>
              <a:schemeClr val="accent1"/>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1600" b="1" kern="0" dirty="0">
                  <a:solidFill>
                    <a:srgbClr val="000000"/>
                  </a:solidFill>
                  <a:latin typeface="Calibri"/>
                  <a:ea typeface="+mn-ea"/>
                </a:rPr>
                <a:t>DDR4</a:t>
              </a:r>
            </a:p>
          </p:txBody>
        </p:sp>
        <p:sp>
          <p:nvSpPr>
            <p:cNvPr id="29" name="Rounded Rectangle 28"/>
            <p:cNvSpPr/>
            <p:nvPr/>
          </p:nvSpPr>
          <p:spPr>
            <a:xfrm>
              <a:off x="8746256" y="2487601"/>
              <a:ext cx="966337" cy="643342"/>
            </a:xfrm>
            <a:prstGeom prst="roundRect">
              <a:avLst/>
            </a:prstGeom>
            <a:solidFill>
              <a:schemeClr val="accent1"/>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err="1">
                  <a:solidFill>
                    <a:srgbClr val="000000"/>
                  </a:solidFill>
                  <a:latin typeface="Calibri"/>
                  <a:ea typeface="+mn-ea"/>
                </a:rPr>
                <a:t>XPoint</a:t>
              </a:r>
              <a:endParaRPr lang="en-US" sz="2000" b="1" kern="0" dirty="0">
                <a:solidFill>
                  <a:srgbClr val="000000"/>
                </a:solidFill>
                <a:latin typeface="Calibri"/>
                <a:ea typeface="+mn-ea"/>
              </a:endParaRPr>
            </a:p>
          </p:txBody>
        </p:sp>
      </p:grpSp>
      <p:sp>
        <p:nvSpPr>
          <p:cNvPr id="34" name="Up-Down Arrow 33"/>
          <p:cNvSpPr/>
          <p:nvPr/>
        </p:nvSpPr>
        <p:spPr bwMode="auto">
          <a:xfrm>
            <a:off x="8334026" y="350587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 name="Shape 217"/>
          <p:cNvSpPr txBox="1"/>
          <p:nvPr/>
        </p:nvSpPr>
        <p:spPr>
          <a:xfrm>
            <a:off x="8631800" y="3640545"/>
            <a:ext cx="1309230" cy="442530"/>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sz="1620" b="1" dirty="0" smtClean="0">
                <a:solidFill>
                  <a:srgbClr val="000000"/>
                </a:solidFill>
                <a:latin typeface="Calibri"/>
                <a:ea typeface="Calibri"/>
                <a:cs typeface="Calibri"/>
                <a:sym typeface="Calibri"/>
              </a:rPr>
              <a:t>10x slower than </a:t>
            </a:r>
            <a:r>
              <a:rPr lang="en-US" sz="1620" b="1" dirty="0" smtClean="0">
                <a:solidFill>
                  <a:srgbClr val="000000"/>
                </a:solidFill>
                <a:latin typeface="Calibri"/>
                <a:ea typeface="Calibri"/>
                <a:cs typeface="Calibri"/>
                <a:sym typeface="Calibri"/>
              </a:rPr>
              <a:t>DDR</a:t>
            </a:r>
            <a:endParaRPr lang="en-US" sz="1620" b="1" dirty="0">
              <a:solidFill>
                <a:srgbClr val="000000"/>
              </a:solidFill>
              <a:latin typeface="Calibri"/>
              <a:ea typeface="Calibri"/>
              <a:cs typeface="Calibri"/>
              <a:sym typeface="Calibri"/>
            </a:endParaRPr>
          </a:p>
        </p:txBody>
      </p:sp>
      <p:sp>
        <p:nvSpPr>
          <p:cNvPr id="57" name="Shape 181"/>
          <p:cNvSpPr txBox="1"/>
          <p:nvPr/>
        </p:nvSpPr>
        <p:spPr>
          <a:xfrm>
            <a:off x="6760944" y="3701685"/>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sp>
        <p:nvSpPr>
          <p:cNvPr id="58" name="TextBox 62"/>
          <p:cNvSpPr txBox="1">
            <a:spLocks noChangeArrowheads="1"/>
          </p:cNvSpPr>
          <p:nvPr/>
        </p:nvSpPr>
        <p:spPr bwMode="auto">
          <a:xfrm>
            <a:off x="7023648" y="5164061"/>
            <a:ext cx="13534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Fast memory</a:t>
            </a:r>
            <a:endParaRPr lang="en-US" altLang="en-US" sz="1600" b="1" dirty="0">
              <a:latin typeface="Calibri" charset="0"/>
              <a:ea typeface="Calibri" charset="0"/>
              <a:cs typeface="Calibri" charset="0"/>
            </a:endParaRPr>
          </a:p>
        </p:txBody>
      </p:sp>
      <p:sp>
        <p:nvSpPr>
          <p:cNvPr id="59" name="TextBox 62"/>
          <p:cNvSpPr txBox="1">
            <a:spLocks noChangeArrowheads="1"/>
          </p:cNvSpPr>
          <p:nvPr/>
        </p:nvSpPr>
        <p:spPr bwMode="auto">
          <a:xfrm>
            <a:off x="8248456" y="5155637"/>
            <a:ext cx="24758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smtClean="0">
                <a:latin typeface="Calibri" charset="0"/>
                <a:ea typeface="Calibri" charset="0"/>
                <a:cs typeface="Calibri" charset="0"/>
              </a:rPr>
              <a:t>C</a:t>
            </a:r>
            <a:r>
              <a:rPr lang="en-US" altLang="en-US" sz="1600" b="1" smtClean="0">
                <a:latin typeface="Calibri" charset="0"/>
                <a:ea typeface="Calibri" charset="0"/>
                <a:cs typeface="Calibri" charset="0"/>
              </a:rPr>
              <a:t>heaper/slower memory</a:t>
            </a:r>
            <a:endParaRPr lang="en-US" altLang="en-US" sz="1600" b="1" dirty="0">
              <a:latin typeface="Calibri" charset="0"/>
              <a:ea typeface="Calibri" charset="0"/>
              <a:cs typeface="Calibri" charset="0"/>
            </a:endParaRPr>
          </a:p>
        </p:txBody>
      </p:sp>
      <p:sp>
        <p:nvSpPr>
          <p:cNvPr id="60" name="Shape 265"/>
          <p:cNvSpPr txBox="1"/>
          <p:nvPr/>
        </p:nvSpPr>
        <p:spPr>
          <a:xfrm>
            <a:off x="-3369" y="5541387"/>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i="1" dirty="0">
                <a:solidFill>
                  <a:srgbClr val="FF0000"/>
                </a:solidFill>
                <a:latin typeface="Calibri"/>
                <a:ea typeface="Calibri"/>
                <a:cs typeface="Calibri"/>
                <a:sym typeface="Calibri"/>
              </a:rPr>
              <a:t>Mapping cold data to slow memory will free DRAM for other apps</a:t>
            </a:r>
          </a:p>
        </p:txBody>
      </p:sp>
    </p:spTree>
    <p:extLst>
      <p:ext uri="{BB962C8B-B14F-4D97-AF65-F5344CB8AC3E}">
        <p14:creationId xmlns:p14="http://schemas.microsoft.com/office/powerpoint/2010/main" val="128507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grpId="0" nodeType="clickEffect">
                                  <p:stCondLst>
                                    <p:cond delay="0"/>
                                  </p:stCondLst>
                                  <p:childTnLst>
                                    <p:animMotion origin="layout" path="M -1.11111E-6 1.64609E-6 C 0.00072 -0.00103 0.00203 -0.00129 0.00289 -0.00232 C 0.00289 -0.0018 0.00897 -0.0108 0.01027 -0.01235 C 0.011 -0.01363 0.01172 -0.01492 0.01259 -0.01595 C 0.01461 -0.01826 0.01693 -0.01981 0.01895 -0.02289 C 0.02069 -0.02495 0.02199 -0.02829 0.02373 -0.02958 C 0.0246 -0.03009 0.02546 -0.03035 0.02619 -0.03138 C 0.02778 -0.03318 0.02908 -0.03678 0.03111 -0.03807 C 0.03863 -0.04373 0.02662 -0.03498 0.0366 -0.04321 C 0.0382 -0.0445 0.04138 -0.04656 0.04138 -0.04604 C 0.04196 -0.04758 0.04225 -0.04913 0.04283 -0.0499 C 0.04369 -0.05067 0.04471 -0.05067 0.04528 -0.05196 C 0.04644 -0.05273 0.04745 -0.05376 0.04861 -0.05504 C 0.04934 -0.05607 0.05006 -0.05761 0.05093 -0.05864 C 0.0518 -0.05916 0.05266 -0.05967 0.05324 -0.06044 C 0.06236 -0.06739 0.05208 -0.05993 0.06221 -0.06713 C 0.06294 -0.06739 0.06366 -0.06842 0.06453 -0.06893 C 0.0667 -0.0697 0.06887 -0.07047 0.07104 -0.07202 C 0.0748 -0.0751 0.07567 -0.07613 0.07972 -0.07896 C 0.08261 -0.08102 0.08478 -0.08128 0.08782 -0.08411 C 0.08883 -0.08539 0.0897 -0.08668 0.091 -0.08771 C 0.09896 -0.09388 0.09433 -0.08822 0.10287 -0.09439 L 0.10778 -0.098 C 0.10851 -0.09851 0.10938 -0.09902 0.1101 -0.09954 C 0.1114 -0.10005 0.11285 -0.10031 0.11401 -0.10108 C 0.11632 -0.10237 0.11835 -0.10365 0.12052 -0.10468 C 0.12182 -0.1052 0.12327 -0.10545 0.12457 -0.10648 C 0.12529 -0.10674 0.12616 -0.10751 0.12688 -0.10803 C 0.1318 -0.1106 0.13151 -0.10906 0.13715 -0.11163 C 0.13831 -0.11188 0.13947 -0.11266 0.14048 -0.11317 C 0.14337 -0.11394 0.14641 -0.1142 0.14931 -0.11497 C 0.15032 -0.11549 0.15148 -0.116 0.15263 -0.11677 C 0.15321 -0.11703 0.15408 -0.1178 0.15495 -0.11831 C 0.15813 -0.11934 0.16131 -0.11934 0.16435 -0.12011 C 0.1658 -0.12063 0.1671 -0.12089 0.16855 -0.12166 C 0.16956 -0.12217 0.17057 -0.12294 0.17173 -0.12294 C 0.19141 -0.12294 0.21108 -0.12217 0.2309 -0.12166 C 0.23264 -0.12114 0.23467 -0.12063 0.23655 -0.12011 C 0.23756 -0.1196 0.23857 -0.11857 0.23973 -0.11831 C 0.24219 -0.11729 0.24942 -0.11549 0.25159 -0.11497 C 0.25261 -0.1142 0.25333 -0.11343 0.25405 -0.11317 C 0.25767 -0.11111 0.26071 -0.11086 0.26432 -0.10983 C 0.26982 -0.10571 0.26331 -0.11008 0.27243 -0.10648 C 0.27329 -0.10571 0.27416 -0.10494 0.27474 -0.10468 C 0.27619 -0.10391 0.27749 -0.1034 0.27879 -0.10314 C 0.28082 -0.10237 0.28255 -0.1016 0.28443 -0.10108 C 0.28574 -0.10057 0.28704 -0.0998 0.28834 -0.09954 C 0.29109 -0.09877 0.29369 -0.09851 0.29644 -0.098 C 0.2976 -0.09697 0.29861 -0.09645 0.29977 -0.0962 C 0.30078 -0.09542 0.30223 -0.09517 0.30353 -0.09439 C 0.3044 -0.09388 0.30527 -0.09311 0.30614 -0.09259 C 0.30729 -0.09182 0.30874 -0.09157 0.31004 -0.09105 C 0.3112 -0.09028 0.31221 -0.08977 0.31337 -0.08951 C 0.31438 -0.08848 0.31597 -0.08822 0.31728 -0.08771 C 0.31728 -0.08719 0.32321 -0.08308 0.32451 -0.08256 C 0.32509 -0.08179 0.32596 -0.08128 0.32697 -0.08102 C 0.33059 -0.07922 0.33767 -0.07613 0.34042 -0.07408 C 0.34607 -0.06919 0.34303 -0.07099 0.35012 -0.06893 L 0.35721 -0.06353 C 0.35807 -0.06276 0.3588 -0.06224 0.35952 -0.06199 L 0.36762 -0.05864 C 0.36835 -0.05736 0.36921 -0.05607 0.37008 -0.05504 C 0.37138 -0.05401 0.37616 -0.05221 0.37732 -0.05196 C 0.37876 -0.05067 0.38035 -0.04938 0.38195 -0.04836 C 0.38267 -0.04758 0.38354 -0.04707 0.38441 -0.04656 C 0.38658 -0.04527 0.3886 -0.0445 0.39077 -0.04321 C 0.40206 -0.03524 0.39048 -0.04347 0.39873 -0.03807 C 0.39945 -0.0373 0.40032 -0.03652 0.40119 -0.03627 C 0.40191 -0.03627 0.40278 -0.03627 0.40379 -0.03627 " pathEditMode="relative" rAng="0" ptsTypes="AAAAAAAAAAAAAAAAAAAAAAAAAAAAAAAAAAAAAAAAAAAAAAAAAAAAAAAAAAAAAAAAAAAAA">
                                      <p:cBhvr>
                                        <p:cTn id="14" dur="2000" fill="hold"/>
                                        <p:tgtEl>
                                          <p:spTgt spid="50"/>
                                        </p:tgtEl>
                                        <p:attrNameLst>
                                          <p:attrName>ppt_x</p:attrName>
                                          <p:attrName>ppt_y</p:attrName>
                                        </p:attrNameLst>
                                      </p:cBhvr>
                                      <p:rCtr x="20182" y="-6147"/>
                                    </p:animMotion>
                                  </p:childTnLst>
                                </p:cTn>
                              </p:par>
                              <p:par>
                                <p:cTn id="15" presetID="0" presetClass="path" presetSubtype="0" accel="50000" decel="50000" fill="hold" grpId="0" nodeType="withEffect">
                                  <p:stCondLst>
                                    <p:cond delay="0"/>
                                  </p:stCondLst>
                                  <p:childTnLst>
                                    <p:animMotion origin="layout" path="M 4.53704E-6 6.99588E-7 C 0.00072 -0.00103 0.00202 -0.00129 0.00289 -0.00232 C 0.00289 -0.0018 0.00897 -0.0108 0.01027 -0.01235 C 0.01099 -0.01363 0.01171 -0.01492 0.01258 -0.01595 C 0.01461 -0.01826 0.01692 -0.01981 0.01895 -0.02289 C 0.02068 -0.02495 0.02199 -0.02829 0.02372 -0.02958 C 0.02459 -0.03009 0.02546 -0.03035 0.02618 -0.03138 C 0.02777 -0.03318 0.02908 -0.03678 0.0311 -0.03807 C 0.03862 -0.04372 0.02662 -0.03498 0.0366 -0.04321 C 0.03819 -0.0445 0.04137 -0.04655 0.04137 -0.04604 C 0.04195 -0.04758 0.04224 -0.04913 0.04282 -0.0499 C 0.04369 -0.05067 0.0447 -0.05067 0.04528 -0.05196 C 0.04644 -0.05273 0.04745 -0.05376 0.04861 -0.05504 C 0.04933 -0.05607 0.05005 -0.05761 0.05092 -0.05864 C 0.05179 -0.05916 0.05266 -0.05967 0.05324 -0.06044 C 0.06235 -0.06739 0.05208 -0.05993 0.06221 -0.06713 C 0.06293 -0.06739 0.06365 -0.06842 0.06452 -0.06893 C 0.06669 -0.0697 0.06886 -0.07047 0.07103 -0.07202 C 0.07479 -0.0751 0.07566 -0.07613 0.07971 -0.07896 C 0.08261 -0.08102 0.08478 -0.08128 0.08781 -0.08411 C 0.08883 -0.08539 0.08969 -0.08668 0.091 -0.08771 C 0.09895 -0.09388 0.09432 -0.08822 0.10286 -0.09439 L 0.10778 -0.09799 C 0.1085 -0.09851 0.10937 -0.09902 0.11009 -0.09954 C 0.1114 -0.10005 0.11284 -0.10031 0.114 -0.10108 C 0.11631 -0.10237 0.11834 -0.10365 0.12051 -0.10468 C 0.12181 -0.1052 0.12326 -0.10545 0.12456 -0.10648 C 0.12528 -0.10674 0.12615 -0.10751 0.12688 -0.10803 C 0.1318 -0.1106 0.13151 -0.10905 0.13715 -0.11163 C 0.13831 -0.11188 0.13946 -0.11266 0.14048 -0.11317 C 0.14337 -0.11394 0.14641 -0.1142 0.1493 -0.11497 C 0.15031 -0.11548 0.15147 -0.116 0.15263 -0.11677 C 0.15321 -0.11703 0.15408 -0.1178 0.15494 -0.11831 C 0.15813 -0.11934 0.16131 -0.11934 0.16435 -0.12011 C 0.16579 -0.12063 0.1671 -0.12089 0.16854 -0.12166 C 0.16956 -0.12217 0.17057 -0.12294 0.17173 -0.12294 C 0.1914 -0.12294 0.21108 -0.12217 0.2309 -0.12166 C 0.23263 -0.12114 0.23466 -0.12063 0.23654 -0.12011 C 0.23755 -0.1196 0.23857 -0.11857 0.23972 -0.11831 C 0.24218 -0.11728 0.24942 -0.11548 0.25159 -0.11497 C 0.2526 -0.1142 0.25332 -0.11343 0.25405 -0.11317 C 0.25766 -0.11111 0.2607 -0.11085 0.26432 -0.10983 C 0.26982 -0.10571 0.26331 -0.11008 0.27242 -0.10648 C 0.27329 -0.10571 0.27416 -0.10494 0.27474 -0.10468 C 0.27618 -0.10391 0.27748 -0.1034 0.27879 -0.10314 C 0.28081 -0.10237 0.28255 -0.1016 0.28443 -0.10108 C 0.28573 -0.10057 0.28703 -0.09979 0.28833 -0.09954 C 0.29108 -0.09877 0.29369 -0.09851 0.29644 -0.09799 C 0.29759 -0.09697 0.29861 -0.09645 0.29976 -0.09619 C 0.30078 -0.09542 0.30222 -0.09517 0.30353 -0.09439 C 0.30439 -0.09388 0.30526 -0.09311 0.30613 -0.09259 C 0.30729 -0.09182 0.30873 -0.09156 0.31004 -0.09105 C 0.31119 -0.09028 0.31221 -0.08976 0.31336 -0.08951 C 0.31438 -0.08848 0.31597 -0.08822 0.31727 -0.08771 C 0.31727 -0.08719 0.3232 -0.08308 0.3245 -0.08256 C 0.32508 -0.08179 0.32595 -0.08128 0.32696 -0.08102 C 0.33058 -0.07922 0.33767 -0.07613 0.34042 -0.07407 C 0.34606 -0.06919 0.34302 -0.07099 0.35011 -0.06893 L 0.3572 -0.06353 C 0.35807 -0.06276 0.35879 -0.06224 0.35952 -0.06199 L 0.36762 -0.05864 C 0.36834 -0.05736 0.36921 -0.05607 0.37008 -0.05504 C 0.37138 -0.05401 0.37615 -0.05221 0.37731 -0.05196 C 0.37876 -0.05067 0.38035 -0.04938 0.38194 -0.04835 C 0.38266 -0.04758 0.38353 -0.04707 0.3844 -0.04655 C 0.38657 -0.04527 0.3886 -0.0445 0.39077 -0.04321 C 0.40205 -0.03524 0.39048 -0.04347 0.39872 -0.03807 C 0.39945 -0.03729 0.40031 -0.03652 0.40118 -0.03627 C 0.40191 -0.03627 0.40277 -0.03627 0.40379 -0.03627 " pathEditMode="relative" rAng="0" ptsTypes="AAAAAAAAAAAAAAAAAAAAAAAAAAAAAAAAAAAAAAAAAAAAAAAAAAAAAAAAAAAAAAAAAAAAA">
                                      <p:cBhvr>
                                        <p:cTn id="16" dur="2000" fill="hold"/>
                                        <p:tgtEl>
                                          <p:spTgt spid="53"/>
                                        </p:tgtEl>
                                        <p:attrNameLst>
                                          <p:attrName>ppt_x</p:attrName>
                                          <p:attrName>ppt_y</p:attrName>
                                        </p:attrNameLst>
                                      </p:cBhvr>
                                      <p:rCtr x="20182" y="-6147"/>
                                    </p:animMotion>
                                  </p:childTnLst>
                                </p:cTn>
                              </p:par>
                              <p:par>
                                <p:cTn id="17" presetID="0" presetClass="path" presetSubtype="0" accel="50000" decel="50000" fill="hold" grpId="0" nodeType="withEffect">
                                  <p:stCondLst>
                                    <p:cond delay="0"/>
                                  </p:stCondLst>
                                  <p:childTnLst>
                                    <p:animMotion origin="layout" path="M 2.12963E-6 3.82716E-6 C 0.00072 -0.00103 0.00202 -0.00129 0.00289 -0.00232 C 0.00289 -0.0018 0.00897 -0.01081 0.01027 -0.01235 C 0.01099 -0.01364 0.01172 -0.01492 0.01258 -0.01595 C 0.01461 -0.01827 0.01692 -0.01981 0.01895 -0.02289 C 0.02069 -0.02495 0.02199 -0.0283 0.02372 -0.02958 C 0.02459 -0.0301 0.02546 -0.03035 0.02618 -0.03138 C 0.02778 -0.03318 0.02908 -0.03678 0.0311 -0.03807 C 0.03863 -0.04373 0.02662 -0.03498 0.0366 -0.04321 C 0.03819 -0.0445 0.04138 -0.04656 0.04138 -0.04604 C 0.04195 -0.04759 0.04224 -0.04913 0.04282 -0.0499 C 0.04369 -0.05067 0.0447 -0.05067 0.04528 -0.05196 C 0.04644 -0.05273 0.04745 -0.05376 0.04861 -0.05504 C 0.04933 -0.05607 0.05006 -0.05762 0.05092 -0.05865 C 0.05179 -0.05916 0.05266 -0.05967 0.05324 -0.06045 C 0.06235 -0.06739 0.05208 -0.05993 0.06221 -0.06713 C 0.06293 -0.06739 0.06366 -0.06842 0.06452 -0.06893 C 0.06669 -0.06971 0.06886 -0.07048 0.07103 -0.07202 C 0.0748 -0.07511 0.07566 -0.07614 0.07971 -0.07896 C 0.08261 -0.08102 0.08478 -0.08128 0.08782 -0.08411 C 0.08883 -0.08539 0.0897 -0.08668 0.091 -0.08771 C 0.09896 -0.09388 0.09433 -0.08822 0.10286 -0.0944 L 0.10778 -0.098 C 0.1085 -0.09851 0.10937 -0.09903 0.1101 -0.09954 C 0.1114 -0.10006 0.11285 -0.10031 0.114 -0.10108 C 0.11632 -0.10237 0.11834 -0.10366 0.12051 -0.10468 C 0.12182 -0.1052 0.12326 -0.10546 0.12456 -0.10649 C 0.12529 -0.10674 0.12616 -0.10751 0.12688 -0.10803 C 0.1318 -0.1106 0.13151 -0.10906 0.13715 -0.11163 C 0.13831 -0.11189 0.13947 -0.11266 0.14048 -0.11317 C 0.14337 -0.11394 0.14641 -0.1142 0.1493 -0.11497 C 0.15032 -0.11549 0.15147 -0.116 0.15263 -0.11677 C 0.15321 -0.11703 0.15408 -0.1178 0.15495 -0.11832 C 0.15813 -0.11935 0.16131 -0.11935 0.16435 -0.12012 C 0.1658 -0.12063 0.1671 -0.12089 0.16855 -0.12166 C 0.16956 -0.12217 0.17057 -0.12295 0.17173 -0.12295 C 0.1914 -0.12295 0.21108 -0.12217 0.2309 -0.12166 C 0.23264 -0.12115 0.23466 -0.12063 0.23654 -0.12012 C 0.23756 -0.1196 0.23857 -0.11857 0.23973 -0.11832 C 0.24219 -0.11729 0.24942 -0.11549 0.25159 -0.11497 C 0.2526 -0.1142 0.25333 -0.11343 0.25405 -0.11317 C 0.25767 -0.11111 0.2607 -0.11086 0.26432 -0.10983 C 0.26982 -0.10571 0.26331 -0.11009 0.27242 -0.10649 C 0.27329 -0.10571 0.27416 -0.10494 0.27474 -0.10468 C 0.27618 -0.10391 0.27749 -0.1034 0.27879 -0.10314 C 0.28081 -0.10237 0.28255 -0.1016 0.28443 -0.10108 C 0.28573 -0.10057 0.28703 -0.0998 0.28834 -0.09954 C 0.29109 -0.09877 0.29369 -0.09851 0.29644 -0.098 C 0.2976 -0.09697 0.29861 -0.09645 0.29977 -0.0962 C 0.30078 -0.09543 0.30223 -0.09517 0.30353 -0.0944 C 0.3044 -0.09388 0.30526 -0.09311 0.30613 -0.0926 C 0.30729 -0.09182 0.30874 -0.09157 0.31004 -0.09105 C 0.3112 -0.09028 0.31221 -0.08977 0.31337 -0.08951 C 0.31438 -0.08848 0.31597 -0.08822 0.31727 -0.08771 C 0.31727 -0.0872 0.3232 -0.08308 0.32451 -0.08257 C 0.32508 -0.08179 0.32595 -0.08128 0.32697 -0.08102 C 0.33058 -0.07922 0.33767 -0.07614 0.34042 -0.07408 C 0.34606 -0.06919 0.34302 -0.07099 0.35011 -0.06893 L 0.3572 -0.06353 C 0.35807 -0.06276 0.35879 -0.06225 0.35952 -0.06199 L 0.36762 -0.05865 C 0.36834 -0.05736 0.36921 -0.05607 0.37008 -0.05504 C 0.37138 -0.05402 0.37616 -0.05222 0.37731 -0.05196 C 0.37876 -0.05067 0.38035 -0.04939 0.38194 -0.04836 C 0.38267 -0.04759 0.38353 -0.04707 0.3844 -0.04656 C 0.38657 -0.04527 0.3886 -0.0445 0.39077 -0.04321 C 0.40205 -0.03524 0.39048 -0.04347 0.39872 -0.03807 C 0.39945 -0.0373 0.40032 -0.03653 0.40118 -0.03627 C 0.40191 -0.03627 0.40278 -0.03627 0.40379 -0.03627 " pathEditMode="relative" rAng="0" ptsTypes="AAAAAAAAAAAAAAAAAAAAAAAAAAAAAAAAAAAAAAAAAAAAAAAAAAAAAAAAAAAAAAAAAAAAA">
                                      <p:cBhvr>
                                        <p:cTn id="18" dur="2000" fill="hold"/>
                                        <p:tgtEl>
                                          <p:spTgt spid="54"/>
                                        </p:tgtEl>
                                        <p:attrNameLst>
                                          <p:attrName>ppt_x</p:attrName>
                                          <p:attrName>ppt_y</p:attrName>
                                        </p:attrNameLst>
                                      </p:cBhvr>
                                      <p:rCtr x="20182" y="-6147"/>
                                    </p:animMotion>
                                  </p:childTnLst>
                                </p:cTn>
                              </p:par>
                              <p:par>
                                <p:cTn id="19" presetID="0" presetClass="path" presetSubtype="0" accel="50000" decel="50000" fill="hold" grpId="0" nodeType="withEffect">
                                  <p:stCondLst>
                                    <p:cond delay="0"/>
                                  </p:stCondLst>
                                  <p:childTnLst>
                                    <p:animMotion origin="layout" path="M -2.40741E-6 -2.7572E-6 C 0.00073 -0.00103 0.00203 -0.00128 0.0029 -0.00231 C 0.0029 -0.0018 0.00897 -0.0108 0.01027 -0.01234 C 0.011 -0.01363 0.01172 -0.01491 0.01259 -0.01594 C 0.01461 -0.01826 0.01693 -0.0198 0.01895 -0.02289 C 0.02069 -0.02495 0.02199 -0.02829 0.02373 -0.02958 C 0.0246 -0.03009 0.02547 -0.03035 0.02619 -0.03138 C 0.02778 -0.03318 0.02908 -0.03678 0.03111 -0.03806 C 0.03863 -0.04372 0.02662 -0.03498 0.03661 -0.04321 C 0.0382 -0.04449 0.04138 -0.04655 0.04138 -0.04604 C 0.04196 -0.04758 0.04225 -0.04912 0.04283 -0.04989 C 0.04369 -0.05067 0.04471 -0.05067 0.04529 -0.05195 C 0.04644 -0.05272 0.04746 -0.05375 0.04861 -0.05504 C 0.04934 -0.05607 0.05006 -0.05761 0.05093 -0.05864 C 0.0518 -0.05915 0.05266 -0.05967 0.05324 -0.06044 C 0.06236 -0.06738 0.05209 -0.05993 0.06221 -0.06713 C 0.06294 -0.06738 0.06366 -0.06841 0.06453 -0.06893 C 0.0667 -0.0697 0.06887 -0.07047 0.07104 -0.07201 C 0.0748 -0.0751 0.07567 -0.07613 0.07972 -0.07896 C 0.08261 -0.08102 0.08478 -0.08127 0.08782 -0.0841 C 0.08883 -0.08539 0.0897 -0.08667 0.091 -0.0877 C 0.09896 -0.09388 0.09433 -0.08822 0.10287 -0.09439 L 0.10779 -0.09799 C 0.10851 -0.09851 0.10938 -0.09902 0.1101 -0.09953 C 0.1114 -0.10005 0.11285 -0.10031 0.11401 -0.10108 C 0.11632 -0.10236 0.11835 -0.10365 0.12052 -0.10468 C 0.12182 -0.10519 0.12327 -0.10545 0.12457 -0.10648 C 0.12529 -0.10674 0.12616 -0.10751 0.12688 -0.10802 C 0.1318 -0.11059 0.13151 -0.10905 0.13716 -0.11162 C 0.13831 -0.11188 0.13947 -0.11265 0.14048 -0.11317 C 0.14338 -0.11394 0.14641 -0.11419 0.14931 -0.11497 C 0.15032 -0.11548 0.15148 -0.116 0.15264 -0.11677 C 0.15321 -0.11702 0.15408 -0.1178 0.15495 -0.11831 C 0.15813 -0.11934 0.16132 -0.11934 0.16435 -0.12011 C 0.1658 -0.12062 0.1671 -0.12088 0.16855 -0.12165 C 0.16956 -0.12217 0.17058 -0.12294 0.17173 -0.12294 C 0.19141 -0.12294 0.21108 -0.12217 0.23091 -0.12165 C 0.23264 -0.12114 0.23467 -0.12062 0.23655 -0.12011 C 0.23756 -0.1196 0.23857 -0.11857 0.23973 -0.11831 C 0.24219 -0.11728 0.24942 -0.11548 0.25159 -0.11497 C 0.25261 -0.11419 0.25333 -0.11342 0.25405 -0.11317 C 0.25767 -0.11111 0.26071 -0.11085 0.26433 -0.10982 C 0.26982 -0.10571 0.26331 -0.11008 0.27243 -0.10648 C 0.2733 -0.10571 0.27416 -0.10494 0.27474 -0.10468 C 0.27619 -0.10391 0.27749 -0.10339 0.27879 -0.10314 C 0.28082 -0.10236 0.28255 -0.10159 0.28444 -0.10108 C 0.28574 -0.10056 0.28704 -0.09979 0.28834 -0.09953 C 0.29109 -0.09876 0.29369 -0.09851 0.29644 -0.09799 C 0.2976 -0.09696 0.29861 -0.09645 0.29977 -0.09619 C 0.30078 -0.09542 0.30223 -0.09516 0.30353 -0.09439 C 0.3044 -0.09388 0.30527 -0.0931 0.30614 -0.09259 C 0.30729 -0.09182 0.30874 -0.09156 0.31004 -0.09105 C 0.3112 -0.09028 0.31221 -0.08976 0.31337 -0.0895 C 0.31438 -0.08847 0.31597 -0.08822 0.31728 -0.0877 C 0.31728 -0.08719 0.32321 -0.08307 0.32451 -0.08256 C 0.32509 -0.08179 0.32596 -0.08127 0.32697 -0.08102 C 0.33059 -0.07922 0.33768 -0.07613 0.34042 -0.07407 C 0.34607 -0.06918 0.34303 -0.07098 0.35012 -0.06893 L 0.35721 -0.06353 C 0.35808 -0.06275 0.3588 -0.06224 0.35952 -0.06198 L 0.36762 -0.05864 C 0.36835 -0.05735 0.36922 -0.05607 0.37008 -0.05504 C 0.37139 -0.05401 0.37616 -0.05221 0.37732 -0.05195 C 0.37876 -0.05067 0.38036 -0.04938 0.38195 -0.04835 C 0.38267 -0.04758 0.38354 -0.04707 0.38441 -0.04655 C 0.38658 -0.04526 0.3886 -0.04449 0.39077 -0.04321 C 0.40206 -0.03523 0.39048 -0.04346 0.39873 -0.03806 C 0.39945 -0.03729 0.40032 -0.03652 0.40119 -0.03626 C 0.40191 -0.03626 0.40278 -0.03626 0.40379 -0.03626 " pathEditMode="relative" rAng="0" ptsTypes="AAAAAAAAAAAAAAAAAAAAAAAAAAAAAAAAAAAAAAAAAAAAAAAAAAAAAAAAAAAAAAAAAAAAA">
                                      <p:cBhvr>
                                        <p:cTn id="20" dur="2000" fill="hold"/>
                                        <p:tgtEl>
                                          <p:spTgt spid="51"/>
                                        </p:tgtEl>
                                        <p:attrNameLst>
                                          <p:attrName>ppt_x</p:attrName>
                                          <p:attrName>ppt_y</p:attrName>
                                        </p:attrNameLst>
                                      </p:cBhvr>
                                      <p:rCtr x="20182" y="-6147"/>
                                    </p:animMotion>
                                  </p:childTnLst>
                                </p:cTn>
                              </p:par>
                              <p:par>
                                <p:cTn id="21" presetID="0" presetClass="path" presetSubtype="0" accel="50000" decel="50000" fill="hold" grpId="0" nodeType="withEffect">
                                  <p:stCondLst>
                                    <p:cond delay="0"/>
                                  </p:stCondLst>
                                  <p:childTnLst>
                                    <p:animMotion origin="layout" path="M -6.94444E-7 -1.56379E-6 C 0.00072 -0.00103 0.00203 -0.00128 0.00289 -0.00231 C 0.00289 -0.0018 0.00897 -0.0108 0.01027 -0.01234 C 0.011 -0.01363 0.01172 -0.01492 0.01259 -0.01594 C 0.01461 -0.01826 0.01693 -0.0198 0.01895 -0.02289 C 0.02069 -0.02495 0.02199 -0.02829 0.02373 -0.02958 C 0.0246 -0.03009 0.02546 -0.03035 0.02619 -0.03138 C 0.02778 -0.03318 0.02908 -0.03678 0.03111 -0.03806 C 0.03863 -0.04372 0.02662 -0.03498 0.0366 -0.04321 C 0.0382 -0.04449 0.04138 -0.04655 0.04138 -0.04604 C 0.04196 -0.04758 0.04225 -0.04912 0.04282 -0.0499 C 0.04369 -0.05067 0.04471 -0.05067 0.04528 -0.05195 C 0.04644 -0.05272 0.04745 -0.05375 0.04861 -0.05504 C 0.04934 -0.05607 0.05006 -0.05761 0.05093 -0.05864 C 0.05179 -0.05915 0.05266 -0.05967 0.05324 -0.06044 C 0.06236 -0.06739 0.05208 -0.05993 0.06221 -0.06713 C 0.06293 -0.06739 0.06366 -0.06841 0.06453 -0.06893 C 0.0667 -0.0697 0.06887 -0.07047 0.07104 -0.07201 C 0.0748 -0.0751 0.07567 -0.07613 0.07972 -0.07896 C 0.08261 -0.08102 0.08478 -0.08127 0.08782 -0.0841 C 0.08883 -0.08539 0.0897 -0.08668 0.091 -0.0877 C 0.09896 -0.09388 0.09433 -0.08822 0.10287 -0.09439 L 0.10778 -0.09799 C 0.10851 -0.09851 0.10938 -0.09902 0.1101 -0.09954 C 0.1114 -0.10005 0.11285 -0.10031 0.11401 -0.10108 C 0.11632 -0.10236 0.11835 -0.10365 0.12052 -0.10468 C 0.12182 -0.10519 0.12326 -0.10545 0.12457 -0.10648 C 0.12529 -0.10674 0.12616 -0.10751 0.12688 -0.10802 C 0.1318 -0.1106 0.13151 -0.10905 0.13715 -0.11162 C 0.13831 -0.11188 0.13947 -0.11265 0.14048 -0.11317 C 0.14337 -0.11394 0.14641 -0.1142 0.14931 -0.11497 C 0.15032 -0.11548 0.15148 -0.116 0.15263 -0.11677 C 0.15321 -0.11703 0.15408 -0.1178 0.15495 -0.11831 C 0.15813 -0.11934 0.16131 -0.11934 0.16435 -0.12011 C 0.1658 -0.12063 0.1671 -0.12088 0.16855 -0.12165 C 0.16956 -0.12217 0.17057 -0.12294 0.17173 -0.12294 C 0.19141 -0.12294 0.21108 -0.12217 0.2309 -0.12165 C 0.23264 -0.12114 0.23467 -0.12063 0.23655 -0.12011 C 0.23756 -0.1196 0.23857 -0.11857 0.23973 -0.11831 C 0.24219 -0.11728 0.24942 -0.11548 0.25159 -0.11497 C 0.2526 -0.1142 0.25333 -0.11342 0.25405 -0.11317 C 0.25767 -0.11111 0.26071 -0.11085 0.26432 -0.10982 C 0.26982 -0.10571 0.26331 -0.11008 0.27243 -0.10648 C 0.27329 -0.10571 0.27416 -0.10494 0.27474 -0.10468 C 0.27619 -0.10391 0.27749 -0.10339 0.27879 -0.10314 C 0.28082 -0.10236 0.28255 -0.10159 0.28443 -0.10108 C 0.28574 -0.10056 0.28704 -0.09979 0.28834 -0.09954 C 0.29109 -0.09876 0.29369 -0.09851 0.29644 -0.09799 C 0.2976 -0.09696 0.29861 -0.09645 0.29977 -0.09619 C 0.30078 -0.09542 0.30223 -0.09516 0.30353 -0.09439 C 0.3044 -0.09388 0.30527 -0.09311 0.30613 -0.09259 C 0.30729 -0.09182 0.30874 -0.09156 0.31004 -0.09105 C 0.3112 -0.09028 0.31221 -0.08976 0.31337 -0.0895 C 0.31438 -0.08848 0.31597 -0.08822 0.31728 -0.0877 C 0.31728 -0.08719 0.32321 -0.08307 0.32451 -0.08256 C 0.32509 -0.08179 0.32596 -0.08127 0.32697 -0.08102 C 0.33059 -0.07922 0.33767 -0.07613 0.34042 -0.07407 C 0.34607 -0.06919 0.34303 -0.07099 0.35012 -0.06893 L 0.35721 -0.06353 C 0.35807 -0.06276 0.3588 -0.06224 0.35952 -0.06198 L 0.36762 -0.05864 C 0.36835 -0.05735 0.36921 -0.05607 0.37008 -0.05504 C 0.37138 -0.05401 0.37616 -0.05221 0.37732 -0.05195 C 0.37876 -0.05067 0.38035 -0.04938 0.38195 -0.04835 C 0.38267 -0.04758 0.38354 -0.04707 0.3844 -0.04655 C 0.38657 -0.04527 0.3886 -0.04449 0.39077 -0.04321 C 0.40206 -0.03524 0.39048 -0.04347 0.39873 -0.03806 C 0.39945 -0.03729 0.40032 -0.03652 0.40119 -0.03626 C 0.40191 -0.03626 0.40278 -0.03626 0.40379 -0.03626 " pathEditMode="relative" rAng="0" ptsTypes="AAAAAAAAAAAAAAAAAAAAAAAAAAAAAAAAAAAAAAAAAAAAAAAAAAAAAAAAAAAAAAAAAAAAA">
                                      <p:cBhvr>
                                        <p:cTn id="22" dur="2000" fill="hold"/>
                                        <p:tgtEl>
                                          <p:spTgt spid="49"/>
                                        </p:tgtEl>
                                        <p:attrNameLst>
                                          <p:attrName>ppt_x</p:attrName>
                                          <p:attrName>ppt_y</p:attrName>
                                        </p:attrNameLst>
                                      </p:cBhvr>
                                      <p:rCtr x="20182" y="-6147"/>
                                    </p:animMotion>
                                  </p:childTnLst>
                                </p:cTn>
                              </p:par>
                              <p:par>
                                <p:cTn id="23" presetID="0" presetClass="path" presetSubtype="0" accel="50000" decel="50000" fill="hold" grpId="0" nodeType="withEffect">
                                  <p:stCondLst>
                                    <p:cond delay="0"/>
                                  </p:stCondLst>
                                  <p:childTnLst>
                                    <p:animMotion origin="layout" path="M -2.03704E-6 -1.19342E-6 C 0.00073 -0.00103 0.00203 -0.00128 0.0029 -0.00231 C 0.0029 -0.0018 0.00897 -0.0108 0.01027 -0.01234 C 0.011 -0.01363 0.01172 -0.01492 0.01259 -0.01595 C 0.01461 -0.01826 0.01693 -0.0198 0.01895 -0.02289 C 0.02069 -0.02495 0.02199 -0.02829 0.02373 -0.02958 C 0.0246 -0.03009 0.02547 -0.03035 0.02619 -0.03138 C 0.02778 -0.03318 0.02908 -0.03678 0.03111 -0.03806 C 0.03863 -0.04372 0.02662 -0.03498 0.03661 -0.04321 C 0.0382 -0.04449 0.04138 -0.04655 0.04138 -0.04604 C 0.04196 -0.04758 0.04225 -0.04912 0.04283 -0.0499 C 0.04369 -0.05067 0.04471 -0.05067 0.04529 -0.05195 C 0.04644 -0.05273 0.04746 -0.05375 0.04861 -0.05504 C 0.04934 -0.05607 0.05006 -0.05761 0.05093 -0.05864 C 0.0518 -0.05916 0.05266 -0.05967 0.05324 -0.06044 C 0.06236 -0.06739 0.05209 -0.05993 0.06221 -0.06713 C 0.06294 -0.06739 0.06366 -0.06841 0.06453 -0.06893 C 0.0667 -0.0697 0.06887 -0.07047 0.07104 -0.07202 C 0.0748 -0.0751 0.07567 -0.07613 0.07972 -0.07896 C 0.08261 -0.08102 0.08478 -0.08127 0.08782 -0.0841 C 0.08883 -0.08539 0.0897 -0.08668 0.091 -0.0877 C 0.09896 -0.09388 0.09433 -0.08822 0.10287 -0.09439 L 0.10779 -0.09799 C 0.10851 -0.09851 0.10938 -0.09902 0.1101 -0.09954 C 0.1114 -0.10005 0.11285 -0.10031 0.11401 -0.10108 C 0.11632 -0.10237 0.11835 -0.10365 0.12052 -0.10468 C 0.12182 -0.10519 0.12327 -0.10545 0.12457 -0.10648 C 0.12529 -0.10674 0.12616 -0.10751 0.12688 -0.10802 C 0.1318 -0.1106 0.13151 -0.10905 0.13715 -0.11162 C 0.13831 -0.11188 0.13947 -0.11265 0.14048 -0.11317 C 0.14338 -0.11394 0.14641 -0.1142 0.14931 -0.11497 C 0.15032 -0.11548 0.15148 -0.116 0.15264 -0.11677 C 0.15321 -0.11703 0.15408 -0.1178 0.15495 -0.11831 C 0.15813 -0.11934 0.16132 -0.11934 0.16435 -0.12011 C 0.1658 -0.12063 0.1671 -0.12088 0.16855 -0.12166 C 0.16956 -0.12217 0.17057 -0.12294 0.17173 -0.12294 C 0.19141 -0.12294 0.21108 -0.12217 0.2309 -0.12166 C 0.23264 -0.12114 0.23467 -0.12063 0.23655 -0.12011 C 0.23756 -0.1196 0.23857 -0.11857 0.23973 -0.11831 C 0.24219 -0.11728 0.24942 -0.11548 0.25159 -0.11497 C 0.25261 -0.1142 0.25333 -0.11342 0.25405 -0.11317 C 0.25767 -0.11111 0.26071 -0.11085 0.26432 -0.10982 C 0.26982 -0.10571 0.26331 -0.11008 0.27243 -0.10648 C 0.27329 -0.10571 0.27416 -0.10494 0.27474 -0.10468 C 0.27619 -0.10391 0.27749 -0.10339 0.27879 -0.10314 C 0.28082 -0.10237 0.28255 -0.10159 0.28443 -0.10108 C 0.28574 -0.10056 0.28704 -0.09979 0.28834 -0.09954 C 0.29109 -0.09876 0.29369 -0.09851 0.29644 -0.09799 C 0.2976 -0.09696 0.29861 -0.09645 0.29977 -0.09619 C 0.30078 -0.09542 0.30223 -0.09516 0.30353 -0.09439 C 0.3044 -0.09388 0.30527 -0.09311 0.30614 -0.09259 C 0.30729 -0.09182 0.30874 -0.09156 0.31004 -0.09105 C 0.3112 -0.09028 0.31221 -0.08976 0.31337 -0.0895 C 0.31438 -0.08848 0.31597 -0.08822 0.31728 -0.0877 C 0.31728 -0.08719 0.32321 -0.08307 0.32451 -0.08256 C 0.32509 -0.08179 0.32596 -0.08127 0.32697 -0.08102 C 0.33059 -0.07922 0.33768 -0.07613 0.34042 -0.07407 C 0.34607 -0.06919 0.34303 -0.07099 0.35012 -0.06893 L 0.35721 -0.06353 C 0.35807 -0.06276 0.3588 -0.06224 0.35952 -0.06198 L 0.36762 -0.05864 C 0.36835 -0.05735 0.36922 -0.05607 0.37008 -0.05504 C 0.37139 -0.05401 0.37616 -0.05221 0.37732 -0.05195 C 0.37876 -0.05067 0.38036 -0.04938 0.38195 -0.04835 C 0.38267 -0.04758 0.38354 -0.04707 0.38441 -0.04655 C 0.38658 -0.04527 0.3886 -0.04449 0.39077 -0.04321 C 0.40206 -0.03524 0.39048 -0.04347 0.39873 -0.03806 C 0.39945 -0.03729 0.40032 -0.03652 0.40119 -0.03626 C 0.40191 -0.03626 0.40278 -0.03626 0.40379 -0.03626 " pathEditMode="relative" rAng="0" ptsTypes="AAAAAAAAAAAAAAAAAAAAAAAAAAAAAAAAAAAAAAAAAAAAAAAAAAAAAAAAAAAAAAAAAAAAA">
                                      <p:cBhvr>
                                        <p:cTn id="24" dur="2000" fill="hold"/>
                                        <p:tgtEl>
                                          <p:spTgt spid="52"/>
                                        </p:tgtEl>
                                        <p:attrNameLst>
                                          <p:attrName>ppt_x</p:attrName>
                                          <p:attrName>ppt_y</p:attrName>
                                        </p:attrNameLst>
                                      </p:cBhvr>
                                      <p:rCtr x="20182" y="-6147"/>
                                    </p:animMotion>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9"/>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5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5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6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ounded Rectangle 77"/>
          <p:cNvSpPr/>
          <p:nvPr/>
        </p:nvSpPr>
        <p:spPr>
          <a:xfrm>
            <a:off x="7512724" y="3368024"/>
            <a:ext cx="3292137" cy="434183"/>
          </a:xfrm>
          <a:prstGeom prst="roundRect">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rPr>
              <a:t>Application Pages</a:t>
            </a:r>
          </a:p>
        </p:txBody>
      </p:sp>
      <p:sp>
        <p:nvSpPr>
          <p:cNvPr id="2" name="Title 1"/>
          <p:cNvSpPr>
            <a:spLocks noGrp="1"/>
          </p:cNvSpPr>
          <p:nvPr>
            <p:ph type="title"/>
          </p:nvPr>
        </p:nvSpPr>
        <p:spPr/>
        <p:txBody>
          <a:bodyPr/>
          <a:lstStyle/>
          <a:p>
            <a:r>
              <a:rPr lang="en-US" dirty="0" smtClean="0"/>
              <a:t>How to reduce memory spending?</a:t>
            </a:r>
            <a:endParaRPr lang="en-US" dirty="0"/>
          </a:p>
        </p:txBody>
      </p:sp>
      <p:sp>
        <p:nvSpPr>
          <p:cNvPr id="3" name="Content Placeholder 2"/>
          <p:cNvSpPr>
            <a:spLocks noGrp="1"/>
          </p:cNvSpPr>
          <p:nvPr>
            <p:ph idx="1"/>
          </p:nvPr>
        </p:nvSpPr>
        <p:spPr>
          <a:xfrm>
            <a:off x="167939" y="1285242"/>
            <a:ext cx="10636922" cy="4279107"/>
          </a:xfrm>
        </p:spPr>
        <p:txBody>
          <a:bodyPr anchor="t"/>
          <a:lstStyle/>
          <a:p>
            <a:pPr marL="0" indent="0">
              <a:buNone/>
            </a:pPr>
            <a:r>
              <a:rPr lang="en-US" sz="3200" b="1" dirty="0" smtClean="0"/>
              <a:t>Thermostat</a:t>
            </a:r>
            <a:r>
              <a:rPr lang="en-US" sz="3200" dirty="0" smtClean="0"/>
              <a:t>: Increase perf/$ with cheaper memories</a:t>
            </a:r>
            <a:r>
              <a:rPr lang="en-US" dirty="0"/>
              <a:t> </a:t>
            </a:r>
            <a:r>
              <a:rPr lang="en-US" sz="1600" dirty="0" smtClean="0"/>
              <a:t>[ASPLOS’17]</a:t>
            </a:r>
          </a:p>
          <a:p>
            <a:pPr lvl="1"/>
            <a:r>
              <a:rPr lang="en-US" sz="2800" dirty="0" smtClean="0"/>
              <a:t>S</a:t>
            </a:r>
            <a:r>
              <a:rPr lang="en-US" sz="2800" dirty="0" smtClean="0">
                <a:solidFill>
                  <a:schemeClr val="dk1"/>
                </a:solidFill>
                <a:latin typeface="Calibri"/>
                <a:ea typeface="Calibri"/>
                <a:cs typeface="Calibri"/>
                <a:sym typeface="Calibri"/>
              </a:rPr>
              <a:t>atisfy </a:t>
            </a:r>
            <a:r>
              <a:rPr lang="en-US" sz="2800" dirty="0">
                <a:solidFill>
                  <a:schemeClr val="dk1"/>
                </a:solidFill>
                <a:latin typeface="Calibri"/>
                <a:ea typeface="Calibri"/>
                <a:cs typeface="Calibri"/>
                <a:sym typeface="Calibri"/>
              </a:rPr>
              <a:t>application performance requirements (</a:t>
            </a:r>
            <a:r>
              <a:rPr lang="en-US" sz="2800" dirty="0" err="1">
                <a:solidFill>
                  <a:schemeClr val="dk1"/>
                </a:solidFill>
                <a:latin typeface="Calibri"/>
                <a:ea typeface="Calibri"/>
                <a:cs typeface="Calibri"/>
                <a:sym typeface="Calibri"/>
              </a:rPr>
              <a:t>eg</a:t>
            </a:r>
            <a:r>
              <a:rPr lang="en-US" sz="2800" dirty="0">
                <a:solidFill>
                  <a:schemeClr val="dk1"/>
                </a:solidFill>
                <a:latin typeface="Calibri"/>
                <a:ea typeface="Calibri"/>
                <a:cs typeface="Calibri"/>
                <a:sym typeface="Calibri"/>
              </a:rPr>
              <a:t>., </a:t>
            </a:r>
            <a:r>
              <a:rPr lang="en-US" sz="2800" dirty="0" smtClean="0">
                <a:solidFill>
                  <a:schemeClr val="dk1"/>
                </a:solidFill>
                <a:latin typeface="Calibri"/>
                <a:ea typeface="Calibri"/>
                <a:cs typeface="Calibri"/>
                <a:sym typeface="Calibri"/>
              </a:rPr>
              <a:t>SLAs)</a:t>
            </a:r>
          </a:p>
          <a:p>
            <a:pPr lvl="1"/>
            <a:r>
              <a:rPr lang="en-US" sz="2800" dirty="0" smtClean="0"/>
              <a:t>Exploit </a:t>
            </a:r>
            <a:r>
              <a:rPr lang="en-US" sz="2800" dirty="0"/>
              <a:t>performance benefit of huge pages</a:t>
            </a:r>
          </a:p>
          <a:p>
            <a:pPr marL="0" indent="0">
              <a:buNone/>
            </a:pPr>
            <a:endParaRPr lang="en-US" sz="16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107</a:t>
            </a:fld>
            <a:endParaRPr lang="en-US" dirty="0"/>
          </a:p>
        </p:txBody>
      </p:sp>
      <p:pic>
        <p:nvPicPr>
          <p:cNvPr id="74" name="Picture 7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262" y="3099894"/>
            <a:ext cx="2076002" cy="1374255"/>
          </a:xfrm>
          <a:prstGeom prst="rect">
            <a:avLst/>
          </a:prstGeom>
        </p:spPr>
      </p:pic>
      <p:sp>
        <p:nvSpPr>
          <p:cNvPr id="75" name="TextBox 74"/>
          <p:cNvSpPr txBox="1"/>
          <p:nvPr/>
        </p:nvSpPr>
        <p:spPr>
          <a:xfrm>
            <a:off x="0" y="4494441"/>
            <a:ext cx="3184862" cy="646331"/>
          </a:xfrm>
          <a:prstGeom prst="rect">
            <a:avLst/>
          </a:prstGeom>
          <a:noFill/>
        </p:spPr>
        <p:txBody>
          <a:bodyPr wrap="square" rtlCol="0">
            <a:spAutoFit/>
          </a:bodyPr>
          <a:lstStyle/>
          <a:p>
            <a:pPr algn="ctr" defTabSz="914400" fontAlgn="auto">
              <a:spcBef>
                <a:spcPts val="0"/>
              </a:spcBef>
              <a:spcAft>
                <a:spcPts val="0"/>
              </a:spcAft>
            </a:pPr>
            <a:r>
              <a:rPr lang="en-US" b="1" kern="0" dirty="0" smtClean="0">
                <a:solidFill>
                  <a:srgbClr val="000000"/>
                </a:solidFill>
                <a:latin typeface="Calibri" charset="0"/>
                <a:ea typeface="Calibri" charset="0"/>
                <a:cs typeface="Calibri" charset="0"/>
                <a:sym typeface="Arial"/>
              </a:rPr>
              <a:t>System </a:t>
            </a:r>
            <a:r>
              <a:rPr lang="en-US" b="1" kern="0" smtClean="0">
                <a:solidFill>
                  <a:srgbClr val="000000"/>
                </a:solidFill>
                <a:latin typeface="Calibri" charset="0"/>
                <a:ea typeface="Calibri" charset="0"/>
                <a:cs typeface="Calibri" charset="0"/>
                <a:sym typeface="Arial"/>
              </a:rPr>
              <a:t>administrator specifies:</a:t>
            </a:r>
          </a:p>
          <a:p>
            <a:pPr algn="ctr" defTabSz="914400" fontAlgn="auto">
              <a:spcBef>
                <a:spcPts val="0"/>
              </a:spcBef>
              <a:spcAft>
                <a:spcPts val="0"/>
              </a:spcAft>
            </a:pPr>
            <a:r>
              <a:rPr lang="en-US" b="1" kern="0" dirty="0" smtClean="0">
                <a:solidFill>
                  <a:srgbClr val="000000"/>
                </a:solidFill>
                <a:latin typeface="Calibri" charset="0"/>
                <a:ea typeface="Calibri" charset="0"/>
                <a:cs typeface="Calibri" charset="0"/>
                <a:sym typeface="Arial"/>
              </a:rPr>
              <a:t> tolerable slowdown</a:t>
            </a:r>
            <a:endParaRPr lang="en-US" b="1" kern="0" dirty="0">
              <a:solidFill>
                <a:srgbClr val="000000"/>
              </a:solidFill>
              <a:latin typeface="Calibri" charset="0"/>
              <a:ea typeface="Calibri" charset="0"/>
              <a:cs typeface="Calibri" charset="0"/>
              <a:sym typeface="Arial"/>
            </a:endParaRPr>
          </a:p>
        </p:txBody>
      </p:sp>
      <p:sp>
        <p:nvSpPr>
          <p:cNvPr id="76" name="Right Arrow 75"/>
          <p:cNvSpPr/>
          <p:nvPr/>
        </p:nvSpPr>
        <p:spPr>
          <a:xfrm>
            <a:off x="3070562" y="3605513"/>
            <a:ext cx="723900" cy="698500"/>
          </a:xfrm>
          <a:prstGeom prst="rightArrow">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FFFFFF"/>
              </a:solidFill>
              <a:effectLst/>
              <a:uLnTx/>
              <a:uFillTx/>
              <a:latin typeface="Arial"/>
              <a:ea typeface=""/>
              <a:cs typeface=""/>
              <a:sym typeface="Arial"/>
            </a:endParaRPr>
          </a:p>
        </p:txBody>
      </p:sp>
      <p:sp>
        <p:nvSpPr>
          <p:cNvPr id="77" name="Rounded Rectangle 76"/>
          <p:cNvSpPr/>
          <p:nvPr/>
        </p:nvSpPr>
        <p:spPr>
          <a:xfrm>
            <a:off x="4157492" y="3517164"/>
            <a:ext cx="2091158" cy="875198"/>
          </a:xfrm>
          <a:prstGeom prst="roundRect">
            <a:avLst/>
          </a:prstGeom>
          <a:solidFill>
            <a:srgbClr val="333399">
              <a:lumMod val="40000"/>
              <a:lumOff val="60000"/>
            </a:srgbClr>
          </a:solidFill>
          <a:ln w="25400" cap="flat" cmpd="sng" algn="ctr">
            <a:solidFill>
              <a:srgbClr val="33339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rPr>
              <a:t>Thermostat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rPr>
              <a:t>in OS</a:t>
            </a:r>
          </a:p>
        </p:txBody>
      </p:sp>
      <p:sp>
        <p:nvSpPr>
          <p:cNvPr id="79" name="Rounded Rectangle 78"/>
          <p:cNvSpPr/>
          <p:nvPr/>
        </p:nvSpPr>
        <p:spPr>
          <a:xfrm>
            <a:off x="7469995" y="4474493"/>
            <a:ext cx="1203242"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rPr>
              <a:t>DRAM</a:t>
            </a:r>
          </a:p>
        </p:txBody>
      </p:sp>
      <p:sp>
        <p:nvSpPr>
          <p:cNvPr id="80" name="Rounded Rectangle 79"/>
          <p:cNvSpPr/>
          <p:nvPr/>
        </p:nvSpPr>
        <p:spPr>
          <a:xfrm>
            <a:off x="8901837" y="4474492"/>
            <a:ext cx="201732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rPr>
              <a:t>Slow Mem</a:t>
            </a:r>
          </a:p>
        </p:txBody>
      </p:sp>
      <p:sp>
        <p:nvSpPr>
          <p:cNvPr id="81" name="Rounded Rectangle 80"/>
          <p:cNvSpPr/>
          <p:nvPr/>
        </p:nvSpPr>
        <p:spPr>
          <a:xfrm>
            <a:off x="7512724" y="3352838"/>
            <a:ext cx="247091" cy="449369"/>
          </a:xfrm>
          <a:prstGeom prst="roundRect">
            <a:avLst/>
          </a:prstGeom>
          <a:solidFill>
            <a:srgbClr val="333399">
              <a:lumMod val="40000"/>
              <a:lumOff val="60000"/>
            </a:srgbClr>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2060"/>
              </a:solidFill>
              <a:effectLst/>
              <a:uLnTx/>
              <a:uFillTx/>
              <a:latin typeface="Calibri" charset="0"/>
              <a:ea typeface="Calibri" charset="0"/>
              <a:cs typeface="Calibri" charset="0"/>
              <a:sym typeface="Arial"/>
            </a:endParaRPr>
          </a:p>
        </p:txBody>
      </p:sp>
      <p:sp>
        <p:nvSpPr>
          <p:cNvPr id="82" name="Rounded Rectangle 81"/>
          <p:cNvSpPr/>
          <p:nvPr/>
        </p:nvSpPr>
        <p:spPr>
          <a:xfrm>
            <a:off x="8015790" y="3368024"/>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3" name="Rounded Rectangle 82"/>
          <p:cNvSpPr/>
          <p:nvPr/>
        </p:nvSpPr>
        <p:spPr>
          <a:xfrm>
            <a:off x="8573252" y="3360430"/>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4" name="Rounded Rectangle 83"/>
          <p:cNvSpPr/>
          <p:nvPr/>
        </p:nvSpPr>
        <p:spPr>
          <a:xfrm>
            <a:off x="10003616" y="3360430"/>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5" name="Rounded Rectangle 84"/>
          <p:cNvSpPr/>
          <p:nvPr/>
        </p:nvSpPr>
        <p:spPr>
          <a:xfrm>
            <a:off x="10103601" y="3360430"/>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6" name="Rounded Rectangle 85"/>
          <p:cNvSpPr/>
          <p:nvPr/>
        </p:nvSpPr>
        <p:spPr>
          <a:xfrm>
            <a:off x="10203586" y="3360430"/>
            <a:ext cx="99985" cy="434183"/>
          </a:xfrm>
          <a:prstGeom prst="roundRect">
            <a:avLst/>
          </a:prstGeom>
          <a:solidFill>
            <a:srgbClr val="C0000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FFFFFF"/>
              </a:solidFill>
              <a:effectLst/>
              <a:uLnTx/>
              <a:uFillTx/>
              <a:latin typeface="Calibri" charset="0"/>
              <a:ea typeface="Calibri" charset="0"/>
              <a:cs typeface="Calibri" charset="0"/>
              <a:sym typeface="Arial"/>
            </a:endParaRPr>
          </a:p>
        </p:txBody>
      </p:sp>
      <p:sp>
        <p:nvSpPr>
          <p:cNvPr id="87" name="Rounded Rectangle 86"/>
          <p:cNvSpPr/>
          <p:nvPr/>
        </p:nvSpPr>
        <p:spPr>
          <a:xfrm>
            <a:off x="9018774" y="3360430"/>
            <a:ext cx="10183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endParaRPr>
          </a:p>
        </p:txBody>
      </p:sp>
      <p:sp>
        <p:nvSpPr>
          <p:cNvPr id="88" name="Rounded Rectangle 87"/>
          <p:cNvSpPr/>
          <p:nvPr/>
        </p:nvSpPr>
        <p:spPr>
          <a:xfrm>
            <a:off x="9134495" y="3360430"/>
            <a:ext cx="10183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endParaRPr>
          </a:p>
        </p:txBody>
      </p:sp>
      <p:sp>
        <p:nvSpPr>
          <p:cNvPr id="89" name="Rounded Rectangle 88"/>
          <p:cNvSpPr/>
          <p:nvPr/>
        </p:nvSpPr>
        <p:spPr>
          <a:xfrm>
            <a:off x="10324072" y="3368023"/>
            <a:ext cx="10183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endParaRPr>
          </a:p>
        </p:txBody>
      </p:sp>
      <p:sp>
        <p:nvSpPr>
          <p:cNvPr id="90" name="Rounded Rectangle 89"/>
          <p:cNvSpPr/>
          <p:nvPr/>
        </p:nvSpPr>
        <p:spPr>
          <a:xfrm>
            <a:off x="8292514" y="3360430"/>
            <a:ext cx="101834" cy="434183"/>
          </a:xfrm>
          <a:prstGeom prst="roundRect">
            <a:avLst/>
          </a:prstGeom>
          <a:solidFill>
            <a:srgbClr val="FFCAB0"/>
          </a:solidFill>
          <a:ln w="25400" cap="flat" cmpd="sng" algn="ctr">
            <a:solidFill>
              <a:srgbClr val="000000">
                <a:lumMod val="95000"/>
                <a:lumOff val="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dirty="0" smtClean="0">
              <a:ln>
                <a:noFill/>
              </a:ln>
              <a:solidFill>
                <a:srgbClr val="000000"/>
              </a:solidFill>
              <a:effectLst/>
              <a:uLnTx/>
              <a:uFillTx/>
              <a:latin typeface="Calibri" charset="0"/>
              <a:ea typeface="Calibri" charset="0"/>
              <a:cs typeface="Calibri" charset="0"/>
              <a:sym typeface="Arial"/>
            </a:endParaRPr>
          </a:p>
        </p:txBody>
      </p:sp>
      <p:sp>
        <p:nvSpPr>
          <p:cNvPr id="23" name="Shape 275"/>
          <p:cNvSpPr txBox="1"/>
          <p:nvPr/>
        </p:nvSpPr>
        <p:spPr>
          <a:xfrm>
            <a:off x="0" y="5183383"/>
            <a:ext cx="10972800" cy="568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FF0000"/>
              </a:buClr>
              <a:buSzPct val="25000"/>
              <a:buFont typeface="Calibri"/>
              <a:buNone/>
            </a:pPr>
            <a:r>
              <a:rPr lang="en-US" sz="2800" b="1" i="1" u="none" strike="noStrike" cap="none" dirty="0" smtClean="0">
                <a:solidFill>
                  <a:srgbClr val="FF0000"/>
                </a:solidFill>
                <a:latin typeface="Calibri"/>
                <a:ea typeface="Calibri"/>
                <a:cs typeface="Calibri"/>
                <a:sym typeface="Calibri"/>
              </a:rPr>
              <a:t>Up to 50% data in slow memory with &lt;= 3% slowdown</a:t>
            </a:r>
          </a:p>
          <a:p>
            <a:pPr marL="0" marR="0" lvl="0" indent="0" algn="ctr" rtl="0">
              <a:lnSpc>
                <a:spcPct val="100000"/>
              </a:lnSpc>
              <a:spcBef>
                <a:spcPts val="0"/>
              </a:spcBef>
              <a:spcAft>
                <a:spcPts val="0"/>
              </a:spcAft>
              <a:buClr>
                <a:srgbClr val="FF0000"/>
              </a:buClr>
              <a:buSzPct val="25000"/>
              <a:buFont typeface="Calibri"/>
              <a:buNone/>
            </a:pPr>
            <a:r>
              <a:rPr lang="en-US" sz="2800" b="1" i="1" dirty="0" smtClean="0">
                <a:solidFill>
                  <a:srgbClr val="FF0000"/>
                </a:solidFill>
                <a:latin typeface="Calibri"/>
                <a:ea typeface="Calibri"/>
                <a:cs typeface="Calibri"/>
                <a:sym typeface="Calibri"/>
              </a:rPr>
              <a:t>for NoSQL databases, TPCC, data analytics</a:t>
            </a:r>
            <a:endParaRPr lang="en-US" sz="2800" b="1" i="1" dirty="0">
              <a:solidFill>
                <a:srgbClr val="FF0000"/>
              </a:solidFill>
              <a:latin typeface="Calibri"/>
              <a:ea typeface="Calibri"/>
              <a:cs typeface="Calibri"/>
              <a:sym typeface="Calibri"/>
            </a:endParaRPr>
          </a:p>
        </p:txBody>
      </p:sp>
      <p:sp>
        <p:nvSpPr>
          <p:cNvPr id="24" name="Right Arrow 23"/>
          <p:cNvSpPr/>
          <p:nvPr/>
        </p:nvSpPr>
        <p:spPr>
          <a:xfrm>
            <a:off x="6603752" y="3605513"/>
            <a:ext cx="723900" cy="698500"/>
          </a:xfrm>
          <a:prstGeom prst="rightArrow">
            <a:avLst/>
          </a:prstGeom>
          <a:solidFill>
            <a:srgbClr val="BBE0E3"/>
          </a:solidFill>
          <a:ln w="25400" cap="flat" cmpd="sng" algn="ctr">
            <a:solidFill>
              <a:srgbClr val="BBE0E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smtClean="0">
              <a:ln>
                <a:noFill/>
              </a:ln>
              <a:solidFill>
                <a:srgbClr val="FFFFFF"/>
              </a:solidFill>
              <a:effectLst/>
              <a:uLnTx/>
              <a:uFillTx/>
              <a:latin typeface="Arial"/>
              <a:ea typeface=""/>
              <a:cs typeface=""/>
              <a:sym typeface="Arial"/>
            </a:endParaRPr>
          </a:p>
        </p:txBody>
      </p:sp>
    </p:spTree>
    <p:extLst>
      <p:ext uri="{BB962C8B-B14F-4D97-AF65-F5344CB8AC3E}">
        <p14:creationId xmlns:p14="http://schemas.microsoft.com/office/powerpoint/2010/main" val="1241147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par>
                          <p:cTn id="7" fill="hold">
                            <p:stCondLst>
                              <p:cond delay="0"/>
                            </p:stCondLst>
                            <p:childTnLst>
                              <p:par>
                                <p:cTn id="8" presetID="0" presetClass="path" presetSubtype="0" repeatCount="0" accel="50000" decel="50000" fill="hold" grpId="0" nodeType="afterEffect">
                                  <p:stCondLst>
                                    <p:cond delay="0"/>
                                  </p:stCondLst>
                                  <p:childTnLst>
                                    <p:animMotion origin="layout" path="M -1.2037E-6 4.69136E-6 L 0.27431 -0.00129 " pathEditMode="relative" rAng="0" ptsTypes="AA">
                                      <p:cBhvr>
                                        <p:cTn id="9" dur="2000" fill="hold"/>
                                        <p:tgtEl>
                                          <p:spTgt spid="81"/>
                                        </p:tgtEl>
                                        <p:attrNameLst>
                                          <p:attrName>ppt_x</p:attrName>
                                          <p:attrName>ppt_y</p:attrName>
                                        </p:attrNameLst>
                                      </p:cBhvr>
                                      <p:rCtr x="13715" y="-77"/>
                                    </p:animMotion>
                                  </p:childTnLst>
                                </p:cTn>
                              </p:par>
                            </p:childTnLst>
                          </p:cTn>
                        </p:par>
                        <p:par>
                          <p:cTn id="10" fill="hold">
                            <p:stCondLst>
                              <p:cond delay="2000"/>
                            </p:stCondLst>
                            <p:childTnLst>
                              <p:par>
                                <p:cTn id="11" presetID="1" presetClass="exit" presetSubtype="0" fill="hold" grpId="1" nodeType="afterEffect">
                                  <p:stCondLst>
                                    <p:cond delay="0"/>
                                  </p:stCondLst>
                                  <p:childTnLst>
                                    <p:set>
                                      <p:cBhvr>
                                        <p:cTn id="12" dur="1" fill="hold">
                                          <p:stCondLst>
                                            <p:cond delay="0"/>
                                          </p:stCondLst>
                                        </p:cTn>
                                        <p:tgtEl>
                                          <p:spTgt spid="81"/>
                                        </p:tgtEl>
                                        <p:attrNameLst>
                                          <p:attrName>style.visibility</p:attrName>
                                        </p:attrNameLst>
                                      </p:cBhvr>
                                      <p:to>
                                        <p:strVal val="hidden"/>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8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0"/>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grpId="0" nodeType="afterEffect">
                                  <p:stCondLst>
                                    <p:cond delay="0"/>
                                  </p:stCondLst>
                                  <p:childTnLst>
                                    <p:set>
                                      <p:cBhvr>
                                        <p:cTn id="23" dur="1" fill="hold">
                                          <p:stCondLst>
                                            <p:cond delay="0"/>
                                          </p:stCondLst>
                                        </p:cTn>
                                        <p:tgtEl>
                                          <p:spTgt spid="87"/>
                                        </p:tgtEl>
                                        <p:attrNameLst>
                                          <p:attrName>style.visibility</p:attrName>
                                        </p:attrNameLst>
                                      </p:cBhvr>
                                      <p:to>
                                        <p:strVal val="visible"/>
                                      </p:to>
                                    </p:set>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84"/>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grpId="0" nodeType="after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childTnLst>
                          </p:cTn>
                        </p:par>
                        <p:par>
                          <p:cTn id="33" fill="hold">
                            <p:stCondLst>
                              <p:cond delay="2000"/>
                            </p:stCondLst>
                            <p:childTnLst>
                              <p:par>
                                <p:cTn id="34" presetID="1" presetClass="entr" presetSubtype="0" fill="hold" grpId="0" nodeType="afterEffect">
                                  <p:stCondLst>
                                    <p:cond delay="0"/>
                                  </p:stCondLst>
                                  <p:childTnLst>
                                    <p:set>
                                      <p:cBhvr>
                                        <p:cTn id="35" dur="1" fill="hold">
                                          <p:stCondLst>
                                            <p:cond delay="0"/>
                                          </p:stCondLst>
                                        </p:cTn>
                                        <p:tgtEl>
                                          <p:spTgt spid="86"/>
                                        </p:tgtEl>
                                        <p:attrNameLst>
                                          <p:attrName>style.visibility</p:attrName>
                                        </p:attrNameLst>
                                      </p:cBhvr>
                                      <p:to>
                                        <p:strVal val="visible"/>
                                      </p:to>
                                    </p:set>
                                  </p:childTnLst>
                                </p:cTn>
                              </p:par>
                            </p:childTnLst>
                          </p:cTn>
                        </p:par>
                        <p:par>
                          <p:cTn id="36" fill="hold">
                            <p:stCondLst>
                              <p:cond delay="2000"/>
                            </p:stCondLst>
                            <p:childTnLst>
                              <p:par>
                                <p:cTn id="37" presetID="1" presetClass="entr" presetSubtype="0" fill="hold" grpId="0" nodeType="after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childTnLst>
                          </p:cTn>
                        </p:par>
                        <p:par>
                          <p:cTn id="39" fill="hold">
                            <p:stCondLst>
                              <p:cond delay="2000"/>
                            </p:stCondLst>
                            <p:childTnLst>
                              <p:par>
                                <p:cTn id="40" presetID="0" presetClass="path" presetSubtype="0" accel="50000" decel="50000" fill="hold" grpId="1" nodeType="afterEffect">
                                  <p:stCondLst>
                                    <p:cond delay="0"/>
                                  </p:stCondLst>
                                  <p:childTnLst>
                                    <p:animMotion origin="layout" path="M -3.7037E-6 -1.31687E-6 L -0.03906 0.17876 " pathEditMode="relative" rAng="0" ptsTypes="AA">
                                      <p:cBhvr>
                                        <p:cTn id="41" dur="2000" fill="hold"/>
                                        <p:tgtEl>
                                          <p:spTgt spid="82"/>
                                        </p:tgtEl>
                                        <p:attrNameLst>
                                          <p:attrName>ppt_x</p:attrName>
                                          <p:attrName>ppt_y</p:attrName>
                                        </p:attrNameLst>
                                      </p:cBhvr>
                                      <p:rCtr x="-1953" y="8925"/>
                                    </p:animMotion>
                                  </p:childTnLst>
                                </p:cTn>
                              </p:par>
                              <p:par>
                                <p:cTn id="42" presetID="0" presetClass="path" presetSubtype="0" accel="50000" decel="50000" fill="hold" grpId="1" nodeType="withEffect">
                                  <p:stCondLst>
                                    <p:cond delay="0"/>
                                  </p:stCondLst>
                                  <p:childTnLst>
                                    <p:animMotion origin="layout" path="M -4.9537E-6 4.69136E-6 L -0.05844 0.18107 " pathEditMode="relative" rAng="0" ptsTypes="AA">
                                      <p:cBhvr>
                                        <p:cTn id="43" dur="2000" fill="hold"/>
                                        <p:tgtEl>
                                          <p:spTgt spid="83"/>
                                        </p:tgtEl>
                                        <p:attrNameLst>
                                          <p:attrName>ppt_x</p:attrName>
                                          <p:attrName>ppt_y</p:attrName>
                                        </p:attrNameLst>
                                      </p:cBhvr>
                                      <p:rCtr x="-2922" y="9053"/>
                                    </p:animMotion>
                                  </p:childTnLst>
                                </p:cTn>
                              </p:par>
                              <p:par>
                                <p:cTn id="44" presetID="0" presetClass="path" presetSubtype="0" accel="50000" decel="50000" fill="hold" grpId="1" nodeType="withEffect">
                                  <p:stCondLst>
                                    <p:cond delay="0"/>
                                  </p:stCondLst>
                                  <p:childTnLst>
                                    <p:animMotion origin="layout" path="M 2.03704E-6 4.69136E-6 L -0.16826 0.18004 " pathEditMode="relative" rAng="0" ptsTypes="AA">
                                      <p:cBhvr>
                                        <p:cTn id="45" dur="2000" fill="hold"/>
                                        <p:tgtEl>
                                          <p:spTgt spid="84"/>
                                        </p:tgtEl>
                                        <p:attrNameLst>
                                          <p:attrName>ppt_x</p:attrName>
                                          <p:attrName>ppt_y</p:attrName>
                                        </p:attrNameLst>
                                      </p:cBhvr>
                                      <p:rCtr x="-8420" y="9002"/>
                                    </p:animMotion>
                                  </p:childTnLst>
                                </p:cTn>
                              </p:par>
                              <p:par>
                                <p:cTn id="46" presetID="0" presetClass="path" presetSubtype="0" accel="50000" decel="50000" fill="hold" grpId="1" nodeType="withEffect">
                                  <p:stCondLst>
                                    <p:cond delay="0"/>
                                  </p:stCondLst>
                                  <p:childTnLst>
                                    <p:animMotion origin="layout" path="M -2.5463E-6 4.69136E-6 L -0.15827 0.18004 " pathEditMode="relative" rAng="0" ptsTypes="AA">
                                      <p:cBhvr>
                                        <p:cTn id="47" dur="2000" fill="hold"/>
                                        <p:tgtEl>
                                          <p:spTgt spid="85"/>
                                        </p:tgtEl>
                                        <p:attrNameLst>
                                          <p:attrName>ppt_x</p:attrName>
                                          <p:attrName>ppt_y</p:attrName>
                                        </p:attrNameLst>
                                      </p:cBhvr>
                                      <p:rCtr x="-7914" y="9002"/>
                                    </p:animMotion>
                                  </p:childTnLst>
                                </p:cTn>
                              </p:par>
                              <p:par>
                                <p:cTn id="48" presetID="0" presetClass="path" presetSubtype="0" accel="50000" decel="50000" fill="hold" grpId="1" nodeType="withEffect">
                                  <p:stCondLst>
                                    <p:cond delay="0"/>
                                  </p:stCondLst>
                                  <p:childTnLst>
                                    <p:animMotion origin="layout" path="M 2.87037E-6 4.69136E-6 L -0.14989 0.18107 " pathEditMode="relative" rAng="0" ptsTypes="AA">
                                      <p:cBhvr>
                                        <p:cTn id="49" dur="2000" fill="hold"/>
                                        <p:tgtEl>
                                          <p:spTgt spid="86"/>
                                        </p:tgtEl>
                                        <p:attrNameLst>
                                          <p:attrName>ppt_x</p:attrName>
                                          <p:attrName>ppt_y</p:attrName>
                                        </p:attrNameLst>
                                      </p:cBhvr>
                                      <p:rCtr x="-7494" y="9053"/>
                                    </p:animMotion>
                                  </p:childTnLst>
                                </p:cTn>
                              </p:par>
                            </p:childTnLst>
                          </p:cTn>
                        </p:par>
                        <p:par>
                          <p:cTn id="50" fill="hold">
                            <p:stCondLst>
                              <p:cond delay="4000"/>
                            </p:stCondLst>
                            <p:childTnLst>
                              <p:par>
                                <p:cTn id="51" presetID="1" presetClass="exit" presetSubtype="0" fill="hold" grpId="2" nodeType="afterEffect">
                                  <p:stCondLst>
                                    <p:cond delay="0"/>
                                  </p:stCondLst>
                                  <p:childTnLst>
                                    <p:set>
                                      <p:cBhvr>
                                        <p:cTn id="52" dur="1" fill="hold">
                                          <p:stCondLst>
                                            <p:cond delay="0"/>
                                          </p:stCondLst>
                                        </p:cTn>
                                        <p:tgtEl>
                                          <p:spTgt spid="82"/>
                                        </p:tgtEl>
                                        <p:attrNameLst>
                                          <p:attrName>style.visibility</p:attrName>
                                        </p:attrNameLst>
                                      </p:cBhvr>
                                      <p:to>
                                        <p:strVal val="hidden"/>
                                      </p:to>
                                    </p:set>
                                  </p:childTnLst>
                                </p:cTn>
                              </p:par>
                            </p:childTnLst>
                          </p:cTn>
                        </p:par>
                        <p:par>
                          <p:cTn id="53" fill="hold">
                            <p:stCondLst>
                              <p:cond delay="4000"/>
                            </p:stCondLst>
                            <p:childTnLst>
                              <p:par>
                                <p:cTn id="54" presetID="1" presetClass="exit" presetSubtype="0" fill="hold" grpId="2" nodeType="afterEffect">
                                  <p:stCondLst>
                                    <p:cond delay="0"/>
                                  </p:stCondLst>
                                  <p:childTnLst>
                                    <p:set>
                                      <p:cBhvr>
                                        <p:cTn id="55" dur="1" fill="hold">
                                          <p:stCondLst>
                                            <p:cond delay="0"/>
                                          </p:stCondLst>
                                        </p:cTn>
                                        <p:tgtEl>
                                          <p:spTgt spid="83"/>
                                        </p:tgtEl>
                                        <p:attrNameLst>
                                          <p:attrName>style.visibility</p:attrName>
                                        </p:attrNameLst>
                                      </p:cBhvr>
                                      <p:to>
                                        <p:strVal val="hidden"/>
                                      </p:to>
                                    </p:set>
                                  </p:childTnLst>
                                </p:cTn>
                              </p:par>
                            </p:childTnLst>
                          </p:cTn>
                        </p:par>
                        <p:par>
                          <p:cTn id="56" fill="hold">
                            <p:stCondLst>
                              <p:cond delay="4000"/>
                            </p:stCondLst>
                            <p:childTnLst>
                              <p:par>
                                <p:cTn id="57" presetID="1" presetClass="exit" presetSubtype="0" fill="hold" grpId="2" nodeType="afterEffect">
                                  <p:stCondLst>
                                    <p:cond delay="0"/>
                                  </p:stCondLst>
                                  <p:childTnLst>
                                    <p:set>
                                      <p:cBhvr>
                                        <p:cTn id="58" dur="1" fill="hold">
                                          <p:stCondLst>
                                            <p:cond delay="0"/>
                                          </p:stCondLst>
                                        </p:cTn>
                                        <p:tgtEl>
                                          <p:spTgt spid="84"/>
                                        </p:tgtEl>
                                        <p:attrNameLst>
                                          <p:attrName>style.visibility</p:attrName>
                                        </p:attrNameLst>
                                      </p:cBhvr>
                                      <p:to>
                                        <p:strVal val="hidden"/>
                                      </p:to>
                                    </p:set>
                                  </p:childTnLst>
                                </p:cTn>
                              </p:par>
                            </p:childTnLst>
                          </p:cTn>
                        </p:par>
                        <p:par>
                          <p:cTn id="59" fill="hold">
                            <p:stCondLst>
                              <p:cond delay="4000"/>
                            </p:stCondLst>
                            <p:childTnLst>
                              <p:par>
                                <p:cTn id="60" presetID="1" presetClass="exit" presetSubtype="0" fill="hold" grpId="2" nodeType="afterEffect">
                                  <p:stCondLst>
                                    <p:cond delay="0"/>
                                  </p:stCondLst>
                                  <p:childTnLst>
                                    <p:set>
                                      <p:cBhvr>
                                        <p:cTn id="61" dur="1" fill="hold">
                                          <p:stCondLst>
                                            <p:cond delay="0"/>
                                          </p:stCondLst>
                                        </p:cTn>
                                        <p:tgtEl>
                                          <p:spTgt spid="85"/>
                                        </p:tgtEl>
                                        <p:attrNameLst>
                                          <p:attrName>style.visibility</p:attrName>
                                        </p:attrNameLst>
                                      </p:cBhvr>
                                      <p:to>
                                        <p:strVal val="hidden"/>
                                      </p:to>
                                    </p:set>
                                  </p:childTnLst>
                                </p:cTn>
                              </p:par>
                            </p:childTnLst>
                          </p:cTn>
                        </p:par>
                        <p:par>
                          <p:cTn id="62" fill="hold">
                            <p:stCondLst>
                              <p:cond delay="4000"/>
                            </p:stCondLst>
                            <p:childTnLst>
                              <p:par>
                                <p:cTn id="63" presetID="1" presetClass="exit" presetSubtype="0" fill="hold" grpId="2" nodeType="afterEffect">
                                  <p:stCondLst>
                                    <p:cond delay="0"/>
                                  </p:stCondLst>
                                  <p:childTnLst>
                                    <p:set>
                                      <p:cBhvr>
                                        <p:cTn id="64" dur="1" fill="hold">
                                          <p:stCondLst>
                                            <p:cond delay="0"/>
                                          </p:stCondLst>
                                        </p:cTn>
                                        <p:tgtEl>
                                          <p:spTgt spid="86"/>
                                        </p:tgtEl>
                                        <p:attrNameLst>
                                          <p:attrName>style.visibility</p:attrName>
                                        </p:attrNameLst>
                                      </p:cBhvr>
                                      <p:to>
                                        <p:strVal val="hidden"/>
                                      </p:to>
                                    </p:set>
                                  </p:childTnLst>
                                </p:cTn>
                              </p:par>
                              <p:par>
                                <p:cTn id="65" presetID="0" presetClass="path" presetSubtype="0" accel="50000" decel="50000" fill="hold" grpId="1" nodeType="withEffect">
                                  <p:stCondLst>
                                    <p:cond delay="0"/>
                                  </p:stCondLst>
                                  <p:childTnLst>
                                    <p:animMotion origin="layout" path="M 3.33333E-6 4.69136E-6 L 0.06293 0.17978 " pathEditMode="relative" rAng="0" ptsTypes="AA">
                                      <p:cBhvr>
                                        <p:cTn id="66" dur="2000" fill="hold"/>
                                        <p:tgtEl>
                                          <p:spTgt spid="90"/>
                                        </p:tgtEl>
                                        <p:attrNameLst>
                                          <p:attrName>ppt_x</p:attrName>
                                          <p:attrName>ppt_y</p:attrName>
                                        </p:attrNameLst>
                                      </p:cBhvr>
                                      <p:rCtr x="3139" y="8976"/>
                                    </p:animMotion>
                                  </p:childTnLst>
                                </p:cTn>
                              </p:par>
                              <p:par>
                                <p:cTn id="67" presetID="0" presetClass="path" presetSubtype="0" accel="50000" decel="50000" fill="hold" grpId="1" nodeType="withEffect">
                                  <p:stCondLst>
                                    <p:cond delay="0"/>
                                  </p:stCondLst>
                                  <p:childTnLst>
                                    <p:animMotion origin="layout" path="M -3.56481E-6 4.69136E-6 L 0.07364 0.18132 " pathEditMode="relative" rAng="0" ptsTypes="AA">
                                      <p:cBhvr>
                                        <p:cTn id="68" dur="2000" fill="hold"/>
                                        <p:tgtEl>
                                          <p:spTgt spid="87"/>
                                        </p:tgtEl>
                                        <p:attrNameLst>
                                          <p:attrName>ppt_x</p:attrName>
                                          <p:attrName>ppt_y</p:attrName>
                                        </p:attrNameLst>
                                      </p:cBhvr>
                                      <p:rCtr x="3675" y="9053"/>
                                    </p:animMotion>
                                  </p:childTnLst>
                                </p:cTn>
                              </p:par>
                              <p:par>
                                <p:cTn id="69" presetID="0" presetClass="path" presetSubtype="0" accel="50000" decel="50000" fill="hold" grpId="1" nodeType="withEffect">
                                  <p:stCondLst>
                                    <p:cond delay="0"/>
                                  </p:stCondLst>
                                  <p:childTnLst>
                                    <p:animMotion origin="layout" path="M -4.90741E-6 4.69136E-6 L 0.09549 0.18055 " pathEditMode="relative" rAng="0" ptsTypes="AA">
                                      <p:cBhvr>
                                        <p:cTn id="70" dur="2000" fill="hold"/>
                                        <p:tgtEl>
                                          <p:spTgt spid="88"/>
                                        </p:tgtEl>
                                        <p:attrNameLst>
                                          <p:attrName>ppt_x</p:attrName>
                                          <p:attrName>ppt_y</p:attrName>
                                        </p:attrNameLst>
                                      </p:cBhvr>
                                      <p:rCtr x="4774" y="9028"/>
                                    </p:animMotion>
                                  </p:childTnLst>
                                </p:cTn>
                              </p:par>
                              <p:par>
                                <p:cTn id="71" presetID="0" presetClass="path" presetSubtype="0" accel="50000" decel="50000" fill="hold" grpId="1" nodeType="withEffect">
                                  <p:stCondLst>
                                    <p:cond delay="0"/>
                                  </p:stCondLst>
                                  <p:childTnLst>
                                    <p:animMotion origin="layout" path="M 2.82407E-6 -1.31687E-6 L 0.03602 0.17927 " pathEditMode="relative" rAng="0" ptsTypes="AA">
                                      <p:cBhvr>
                                        <p:cTn id="72" dur="2000" fill="hold"/>
                                        <p:tgtEl>
                                          <p:spTgt spid="89"/>
                                        </p:tgtEl>
                                        <p:attrNameLst>
                                          <p:attrName>ppt_x</p:attrName>
                                          <p:attrName>ppt_y</p:attrName>
                                        </p:attrNameLst>
                                      </p:cBhvr>
                                      <p:rCtr x="1794" y="8951"/>
                                    </p:animMotion>
                                  </p:childTnLst>
                                </p:cTn>
                              </p:par>
                            </p:childTnLst>
                          </p:cTn>
                        </p:par>
                        <p:par>
                          <p:cTn id="73" fill="hold">
                            <p:stCondLst>
                              <p:cond delay="6000"/>
                            </p:stCondLst>
                            <p:childTnLst>
                              <p:par>
                                <p:cTn id="74" presetID="1" presetClass="exit" presetSubtype="0" fill="hold" grpId="2" nodeType="afterEffect">
                                  <p:stCondLst>
                                    <p:cond delay="0"/>
                                  </p:stCondLst>
                                  <p:childTnLst>
                                    <p:set>
                                      <p:cBhvr>
                                        <p:cTn id="75" dur="1" fill="hold">
                                          <p:stCondLst>
                                            <p:cond delay="0"/>
                                          </p:stCondLst>
                                        </p:cTn>
                                        <p:tgtEl>
                                          <p:spTgt spid="90"/>
                                        </p:tgtEl>
                                        <p:attrNameLst>
                                          <p:attrName>style.visibility</p:attrName>
                                        </p:attrNameLst>
                                      </p:cBhvr>
                                      <p:to>
                                        <p:strVal val="hidden"/>
                                      </p:to>
                                    </p:set>
                                  </p:childTnLst>
                                </p:cTn>
                              </p:par>
                            </p:childTnLst>
                          </p:cTn>
                        </p:par>
                        <p:par>
                          <p:cTn id="76" fill="hold">
                            <p:stCondLst>
                              <p:cond delay="6000"/>
                            </p:stCondLst>
                            <p:childTnLst>
                              <p:par>
                                <p:cTn id="77" presetID="1" presetClass="exit" presetSubtype="0" fill="hold" grpId="2" nodeType="afterEffect">
                                  <p:stCondLst>
                                    <p:cond delay="0"/>
                                  </p:stCondLst>
                                  <p:childTnLst>
                                    <p:set>
                                      <p:cBhvr>
                                        <p:cTn id="78" dur="1" fill="hold">
                                          <p:stCondLst>
                                            <p:cond delay="0"/>
                                          </p:stCondLst>
                                        </p:cTn>
                                        <p:tgtEl>
                                          <p:spTgt spid="87"/>
                                        </p:tgtEl>
                                        <p:attrNameLst>
                                          <p:attrName>style.visibility</p:attrName>
                                        </p:attrNameLst>
                                      </p:cBhvr>
                                      <p:to>
                                        <p:strVal val="hidden"/>
                                      </p:to>
                                    </p:set>
                                  </p:childTnLst>
                                </p:cTn>
                              </p:par>
                            </p:childTnLst>
                          </p:cTn>
                        </p:par>
                        <p:par>
                          <p:cTn id="79" fill="hold">
                            <p:stCondLst>
                              <p:cond delay="6000"/>
                            </p:stCondLst>
                            <p:childTnLst>
                              <p:par>
                                <p:cTn id="80" presetID="1" presetClass="exit" presetSubtype="0" fill="hold" grpId="2" nodeType="afterEffect">
                                  <p:stCondLst>
                                    <p:cond delay="0"/>
                                  </p:stCondLst>
                                  <p:childTnLst>
                                    <p:set>
                                      <p:cBhvr>
                                        <p:cTn id="81" dur="1" fill="hold">
                                          <p:stCondLst>
                                            <p:cond delay="0"/>
                                          </p:stCondLst>
                                        </p:cTn>
                                        <p:tgtEl>
                                          <p:spTgt spid="88"/>
                                        </p:tgtEl>
                                        <p:attrNameLst>
                                          <p:attrName>style.visibility</p:attrName>
                                        </p:attrNameLst>
                                      </p:cBhvr>
                                      <p:to>
                                        <p:strVal val="hidden"/>
                                      </p:to>
                                    </p:set>
                                  </p:childTnLst>
                                </p:cTn>
                              </p:par>
                            </p:childTnLst>
                          </p:cTn>
                        </p:par>
                        <p:par>
                          <p:cTn id="82" fill="hold">
                            <p:stCondLst>
                              <p:cond delay="6000"/>
                            </p:stCondLst>
                            <p:childTnLst>
                              <p:par>
                                <p:cTn id="83" presetID="1" presetClass="exit" presetSubtype="0" fill="hold" grpId="2" nodeType="afterEffect">
                                  <p:stCondLst>
                                    <p:cond delay="0"/>
                                  </p:stCondLst>
                                  <p:childTnLst>
                                    <p:set>
                                      <p:cBhvr>
                                        <p:cTn id="84" dur="1" fill="hold">
                                          <p:stCondLst>
                                            <p:cond delay="0"/>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P spid="81" grpId="2" animBg="1"/>
      <p:bldP spid="82" grpId="0" animBg="1"/>
      <p:bldP spid="82" grpId="1" animBg="1"/>
      <p:bldP spid="82" grpId="2" animBg="1"/>
      <p:bldP spid="83" grpId="0" animBg="1"/>
      <p:bldP spid="83" grpId="1" animBg="1"/>
      <p:bldP spid="83" grpId="2" animBg="1"/>
      <p:bldP spid="84" grpId="0" animBg="1"/>
      <p:bldP spid="84" grpId="1" animBg="1"/>
      <p:bldP spid="84" grpId="2" animBg="1"/>
      <p:bldP spid="85" grpId="0" animBg="1"/>
      <p:bldP spid="85" grpId="1" animBg="1"/>
      <p:bldP spid="85" grpId="2" animBg="1"/>
      <p:bldP spid="86" grpId="0" animBg="1"/>
      <p:bldP spid="86" grpId="1" animBg="1"/>
      <p:bldP spid="86" grpId="2" animBg="1"/>
      <p:bldP spid="87" grpId="0" animBg="1"/>
      <p:bldP spid="87" grpId="1" animBg="1"/>
      <p:bldP spid="87" grpId="2" animBg="1"/>
      <p:bldP spid="88" grpId="0" animBg="1"/>
      <p:bldP spid="88" grpId="1" animBg="1"/>
      <p:bldP spid="88" grpId="2" animBg="1"/>
      <p:bldP spid="89" grpId="0" animBg="1"/>
      <p:bldP spid="89" grpId="1" animBg="1"/>
      <p:bldP spid="89" grpId="2" animBg="1"/>
      <p:bldP spid="90" grpId="0" animBg="1"/>
      <p:bldP spid="90" grpId="1" animBg="1"/>
      <p:bldP spid="90" grpId="2"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CPU-GPU coherence impacting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108</a:t>
            </a:fld>
            <a:endParaRPr lang="en-US" dirty="0"/>
          </a:p>
        </p:txBody>
      </p:sp>
      <p:sp>
        <p:nvSpPr>
          <p:cNvPr id="5" name="TextBox 4"/>
          <p:cNvSpPr txBox="1"/>
          <p:nvPr/>
        </p:nvSpPr>
        <p:spPr>
          <a:xfrm>
            <a:off x="685799" y="982980"/>
            <a:ext cx="4897583" cy="4524315"/>
          </a:xfrm>
          <a:prstGeom prst="rect">
            <a:avLst/>
          </a:prstGeom>
          <a:noFill/>
        </p:spPr>
        <p:txBody>
          <a:bodyPr wrap="square" rtlCol="0">
            <a:spAutoFit/>
          </a:bodyPr>
          <a:lstStyle/>
          <a:p>
            <a:r>
              <a:rPr lang="en-US" sz="1600" dirty="0">
                <a:latin typeface="Courier New" charset="0"/>
                <a:ea typeface="Courier New" charset="0"/>
                <a:cs typeface="Courier New" charset="0"/>
              </a:rPr>
              <a:t>void </a:t>
            </a:r>
            <a:r>
              <a:rPr lang="en-US" sz="1600" dirty="0" err="1">
                <a:latin typeface="Courier New" charset="0"/>
                <a:ea typeface="Courier New" charset="0"/>
                <a:cs typeface="Courier New" charset="0"/>
              </a:rPr>
              <a:t>gpuFunction</a:t>
            </a:r>
            <a:r>
              <a:rPr lang="en-US" sz="1600" dirty="0">
                <a:latin typeface="Courier New" charset="0"/>
                <a:ea typeface="Courier New" charset="0"/>
                <a:cs typeface="Courier New" charset="0"/>
              </a:rPr>
              <a:t>(</a:t>
            </a:r>
            <a:r>
              <a:rPr lang="en-US" sz="1600" dirty="0" err="1">
                <a:latin typeface="Courier New" charset="0"/>
                <a:ea typeface="Courier New" charset="0"/>
                <a:cs typeface="Courier New" charset="0"/>
              </a:rPr>
              <a:t>int</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gpu_data</a:t>
            </a:r>
            <a:r>
              <a:rPr lang="en-US" sz="1600" dirty="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int</a:t>
            </a:r>
            <a:r>
              <a:rPr lang="en-US" sz="1600" dirty="0">
                <a:latin typeface="Courier New" charset="0"/>
                <a:ea typeface="Courier New" charset="0"/>
                <a:cs typeface="Courier New" charset="0"/>
              </a:rPr>
              <a:t> *status) {</a:t>
            </a:r>
          </a:p>
          <a:p>
            <a:r>
              <a:rPr lang="en-US" sz="1600" dirty="0">
                <a:latin typeface="Courier New" charset="0"/>
                <a:ea typeface="Courier New" charset="0"/>
                <a:cs typeface="Courier New" charset="0"/>
              </a:rPr>
              <a:t>  ...;</a:t>
            </a:r>
          </a:p>
          <a:p>
            <a:r>
              <a:rPr lang="en-US" sz="1600" dirty="0">
                <a:latin typeface="Courier New" charset="0"/>
                <a:ea typeface="Courier New" charset="0"/>
                <a:cs typeface="Courier New" charset="0"/>
              </a:rPr>
              <a:t>  status = 1;</a:t>
            </a:r>
          </a:p>
          <a:p>
            <a:r>
              <a:rPr lang="en-US" sz="1600" dirty="0" smtClean="0">
                <a:latin typeface="Courier New" charset="0"/>
                <a:ea typeface="Courier New" charset="0"/>
                <a:cs typeface="Courier New" charset="0"/>
              </a:rPr>
              <a:t>}</a:t>
            </a:r>
          </a:p>
          <a:p>
            <a:endParaRPr lang="en-US" sz="1600" dirty="0">
              <a:latin typeface="Courier New" charset="0"/>
              <a:ea typeface="Courier New" charset="0"/>
              <a:cs typeface="Courier New" charset="0"/>
            </a:endParaRPr>
          </a:p>
          <a:p>
            <a:r>
              <a:rPr lang="en-US" sz="1600" dirty="0" err="1">
                <a:latin typeface="Courier New" charset="0"/>
                <a:ea typeface="Courier New" charset="0"/>
                <a:cs typeface="Courier New" charset="0"/>
              </a:rPr>
              <a:t>int</a:t>
            </a:r>
            <a:r>
              <a:rPr lang="en-US" sz="1600" dirty="0">
                <a:latin typeface="Courier New" charset="0"/>
                <a:ea typeface="Courier New" charset="0"/>
                <a:cs typeface="Courier New" charset="0"/>
              </a:rPr>
              <a:t> main() {</a:t>
            </a:r>
          </a:p>
          <a:p>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int</a:t>
            </a:r>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gpu_data</a:t>
            </a:r>
            <a:r>
              <a:rPr lang="en-US" sz="1600" dirty="0">
                <a:latin typeface="Courier New" charset="0"/>
                <a:ea typeface="Courier New" charset="0"/>
                <a:cs typeface="Courier New" charset="0"/>
              </a:rPr>
              <a:t> = </a:t>
            </a:r>
            <a:r>
              <a:rPr lang="en-US" sz="1600" dirty="0" err="1">
                <a:latin typeface="Courier New" charset="0"/>
                <a:ea typeface="Courier New" charset="0"/>
                <a:cs typeface="Courier New" charset="0"/>
              </a:rPr>
              <a:t>malloc</a:t>
            </a:r>
            <a:r>
              <a:rPr lang="en-US" sz="1600" dirty="0">
                <a:latin typeface="Courier New" charset="0"/>
                <a:ea typeface="Courier New" charset="0"/>
                <a:cs typeface="Courier New" charset="0"/>
              </a:rPr>
              <a:t>(1000);</a:t>
            </a:r>
          </a:p>
          <a:p>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int</a:t>
            </a:r>
            <a:r>
              <a:rPr lang="en-US" sz="1600" dirty="0">
                <a:latin typeface="Courier New" charset="0"/>
                <a:ea typeface="Courier New" charset="0"/>
                <a:cs typeface="Courier New" charset="0"/>
              </a:rPr>
              <a:t> status = 0;</a:t>
            </a:r>
          </a:p>
          <a:p>
            <a:r>
              <a:rPr lang="en-US" sz="1600" dirty="0">
                <a:latin typeface="Courier New" charset="0"/>
                <a:ea typeface="Courier New" charset="0"/>
                <a:cs typeface="Courier New" charset="0"/>
              </a:rPr>
              <a:t>  bool done = false</a:t>
            </a:r>
            <a:r>
              <a:rPr lang="en-US" sz="1600" dirty="0" smtClean="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 </a:t>
            </a:r>
            <a:r>
              <a:rPr lang="en-US" sz="1600" smtClean="0">
                <a:latin typeface="Courier New" charset="0"/>
                <a:ea typeface="Courier New" charset="0"/>
                <a:cs typeface="Courier New" charset="0"/>
              </a:rPr>
              <a:t>GPU behaves almost like a thread</a:t>
            </a:r>
            <a:endParaRPr lang="en-US" sz="1600" dirty="0">
              <a:latin typeface="Courier New" charset="0"/>
              <a:ea typeface="Courier New" charset="0"/>
              <a:cs typeface="Courier New" charset="0"/>
            </a:endParaRPr>
          </a:p>
          <a:p>
            <a:r>
              <a:rPr lang="en-US" sz="1600" dirty="0">
                <a:latin typeface="Courier New" charset="0"/>
                <a:ea typeface="Courier New" charset="0"/>
                <a:cs typeface="Courier New" charset="0"/>
              </a:rPr>
              <a:t>  </a:t>
            </a:r>
            <a:r>
              <a:rPr lang="en-US" sz="1600" dirty="0" err="1">
                <a:latin typeface="Courier New" charset="0"/>
                <a:ea typeface="Courier New" charset="0"/>
                <a:cs typeface="Courier New" charset="0"/>
              </a:rPr>
              <a:t>gpuFunction</a:t>
            </a:r>
            <a:r>
              <a:rPr lang="en-US" sz="1600" dirty="0">
                <a:latin typeface="Courier New" charset="0"/>
                <a:ea typeface="Courier New" charset="0"/>
                <a:cs typeface="Courier New" charset="0"/>
              </a:rPr>
              <a:t>&lt;&lt;&lt;...&gt;&gt;&gt;(</a:t>
            </a:r>
            <a:r>
              <a:rPr lang="en-US" sz="1600" dirty="0" err="1">
                <a:latin typeface="Courier New" charset="0"/>
                <a:ea typeface="Courier New" charset="0"/>
                <a:cs typeface="Courier New" charset="0"/>
              </a:rPr>
              <a:t>gpu_data</a:t>
            </a:r>
            <a:r>
              <a:rPr lang="en-US" sz="1600" dirty="0">
                <a:latin typeface="Courier New" charset="0"/>
                <a:ea typeface="Courier New" charset="0"/>
                <a:cs typeface="Courier New" charset="0"/>
              </a:rPr>
              <a:t>,</a:t>
            </a:r>
          </a:p>
          <a:p>
            <a:r>
              <a:rPr lang="en-US" sz="1600" dirty="0">
                <a:latin typeface="Courier New" charset="0"/>
                <a:ea typeface="Courier New" charset="0"/>
                <a:cs typeface="Courier New" charset="0"/>
              </a:rPr>
              <a:t>                       &amp;status</a:t>
            </a:r>
            <a:r>
              <a:rPr lang="en-US" sz="1600" dirty="0" smtClean="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 Check if computation is done.</a:t>
            </a:r>
            <a:endParaRPr lang="en-US" sz="1600" dirty="0">
              <a:latin typeface="Courier New" charset="0"/>
              <a:ea typeface="Courier New" charset="0"/>
              <a:cs typeface="Courier New" charset="0"/>
            </a:endParaRPr>
          </a:p>
          <a:p>
            <a:r>
              <a:rPr lang="en-US" sz="1600" dirty="0">
                <a:latin typeface="Courier New" charset="0"/>
                <a:ea typeface="Courier New" charset="0"/>
                <a:cs typeface="Courier New" charset="0"/>
              </a:rPr>
              <a:t>  while(!status) {</a:t>
            </a:r>
          </a:p>
          <a:p>
            <a:r>
              <a:rPr lang="en-US" sz="1600" dirty="0">
                <a:latin typeface="Courier New" charset="0"/>
                <a:ea typeface="Courier New" charset="0"/>
                <a:cs typeface="Courier New" charset="0"/>
              </a:rPr>
              <a:t>    sleep(1);</a:t>
            </a:r>
          </a:p>
          <a:p>
            <a:r>
              <a:rPr lang="en-US" sz="1600" dirty="0">
                <a:latin typeface="Courier New" charset="0"/>
                <a:ea typeface="Courier New" charset="0"/>
                <a:cs typeface="Courier New" charset="0"/>
              </a:rPr>
              <a:t>  }</a:t>
            </a:r>
          </a:p>
          <a:p>
            <a:r>
              <a:rPr lang="en-US" sz="1600" dirty="0">
                <a:latin typeface="Courier New" charset="0"/>
                <a:ea typeface="Courier New" charset="0"/>
                <a:cs typeface="Courier New" charset="0"/>
              </a:rPr>
              <a:t>}</a:t>
            </a:r>
          </a:p>
        </p:txBody>
      </p:sp>
      <p:sp>
        <p:nvSpPr>
          <p:cNvPr id="6" name="TextBox 5"/>
          <p:cNvSpPr txBox="1"/>
          <p:nvPr/>
        </p:nvSpPr>
        <p:spPr>
          <a:xfrm>
            <a:off x="5486400" y="982979"/>
            <a:ext cx="4897583" cy="4278094"/>
          </a:xfrm>
          <a:prstGeom prst="rect">
            <a:avLst/>
          </a:prstGeom>
          <a:noFill/>
        </p:spPr>
        <p:txBody>
          <a:bodyPr wrap="square" rtlCol="0">
            <a:spAutoFit/>
          </a:bodyPr>
          <a:lstStyle/>
          <a:p>
            <a:r>
              <a:rPr lang="en-US" sz="1600" dirty="0" smtClean="0">
                <a:latin typeface="Courier New" charset="0"/>
                <a:ea typeface="Courier New" charset="0"/>
                <a:cs typeface="Courier New" charset="0"/>
              </a:rPr>
              <a:t>void </a:t>
            </a:r>
            <a:r>
              <a:rPr lang="en-US" sz="1600" dirty="0" err="1" smtClean="0">
                <a:latin typeface="Courier New" charset="0"/>
                <a:ea typeface="Courier New" charset="0"/>
                <a:cs typeface="Courier New" charset="0"/>
              </a:rPr>
              <a:t>gpuFunction</a:t>
            </a:r>
            <a:r>
              <a:rPr lang="en-US" sz="1600" dirty="0" smtClean="0">
                <a:latin typeface="Courier New" charset="0"/>
                <a:ea typeface="Courier New" charset="0"/>
                <a:cs typeface="Courier New" charset="0"/>
              </a:rPr>
              <a:t>(</a:t>
            </a:r>
            <a:r>
              <a:rPr lang="en-US" sz="1600" dirty="0" err="1" smtClean="0">
                <a:latin typeface="Courier New" charset="0"/>
                <a:ea typeface="Courier New" charset="0"/>
                <a:cs typeface="Courier New" charset="0"/>
              </a:rPr>
              <a:t>int</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gpu_data</a:t>
            </a:r>
            <a:r>
              <a:rPr lang="en-US" sz="1600" dirty="0" smtClean="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int</a:t>
            </a:r>
            <a:r>
              <a:rPr lang="en-US" sz="1600" dirty="0" smtClean="0">
                <a:latin typeface="Courier New" charset="0"/>
                <a:ea typeface="Courier New" charset="0"/>
                <a:cs typeface="Courier New" charset="0"/>
              </a:rPr>
              <a:t> *status) {</a:t>
            </a:r>
          </a:p>
          <a:p>
            <a:r>
              <a:rPr lang="en-US" sz="1600" dirty="0" smtClean="0">
                <a:latin typeface="Courier New" charset="0"/>
                <a:ea typeface="Courier New" charset="0"/>
                <a:cs typeface="Courier New" charset="0"/>
              </a:rPr>
              <a:t>  ...;</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status = 1;</a:t>
            </a:r>
          </a:p>
          <a:p>
            <a:r>
              <a:rPr lang="en-US" sz="1600" dirty="0" smtClean="0">
                <a:latin typeface="Courier New" charset="0"/>
                <a:ea typeface="Courier New" charset="0"/>
                <a:cs typeface="Courier New" charset="0"/>
              </a:rPr>
              <a:t>}</a:t>
            </a:r>
          </a:p>
          <a:p>
            <a:r>
              <a:rPr lang="en-US" sz="1600" dirty="0" err="1" smtClean="0">
                <a:latin typeface="Courier New" charset="0"/>
                <a:ea typeface="Courier New" charset="0"/>
                <a:cs typeface="Courier New" charset="0"/>
              </a:rPr>
              <a:t>int</a:t>
            </a:r>
            <a:r>
              <a:rPr lang="en-US" sz="1600" dirty="0" smtClean="0">
                <a:latin typeface="Courier New" charset="0"/>
                <a:ea typeface="Courier New" charset="0"/>
                <a:cs typeface="Courier New" charset="0"/>
              </a:rPr>
              <a:t> main() {</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 Need to </a:t>
            </a:r>
            <a:r>
              <a:rPr lang="en-US" sz="1600" dirty="0" err="1" smtClean="0">
                <a:latin typeface="Courier New" charset="0"/>
                <a:ea typeface="Courier New" charset="0"/>
                <a:cs typeface="Courier New" charset="0"/>
              </a:rPr>
              <a:t>cudaMalloc</a:t>
            </a:r>
            <a:r>
              <a:rPr lang="en-US" sz="1600" dirty="0" smtClean="0">
                <a:latin typeface="Courier New" charset="0"/>
                <a:ea typeface="Courier New" charset="0"/>
                <a:cs typeface="Courier New" charset="0"/>
              </a:rPr>
              <a:t>() instead of </a:t>
            </a:r>
            <a:r>
              <a:rPr lang="en-US" sz="1600" dirty="0" err="1" smtClean="0">
                <a:latin typeface="Courier New" charset="0"/>
                <a:ea typeface="Courier New" charset="0"/>
                <a:cs typeface="Courier New" charset="0"/>
              </a:rPr>
              <a:t>malloc</a:t>
            </a:r>
            <a:r>
              <a:rPr lang="en-US" sz="1600" dirty="0">
                <a:latin typeface="Courier New" charset="0"/>
                <a:ea typeface="Courier New" charset="0"/>
                <a:cs typeface="Courier New" charset="0"/>
              </a:rPr>
              <a:t>(</a:t>
            </a:r>
            <a:r>
              <a:rPr lang="en-US" sz="1600" dirty="0" smtClean="0">
                <a:latin typeface="Courier New" charset="0"/>
                <a:ea typeface="Courier New" charset="0"/>
                <a:cs typeface="Courier New" charset="0"/>
              </a:rPr>
              <a:t>)</a:t>
            </a:r>
          </a:p>
          <a:p>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int</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gpu_data</a:t>
            </a:r>
            <a:r>
              <a:rPr lang="en-US" sz="1600" dirty="0" smtClean="0">
                <a:latin typeface="Courier New" charset="0"/>
                <a:ea typeface="Courier New" charset="0"/>
                <a:cs typeface="Courier New" charset="0"/>
              </a:rPr>
              <a:t> = </a:t>
            </a:r>
            <a:r>
              <a:rPr lang="en-US" sz="1600" dirty="0" err="1" smtClean="0">
                <a:latin typeface="Courier New" charset="0"/>
                <a:ea typeface="Courier New" charset="0"/>
                <a:cs typeface="Courier New" charset="0"/>
              </a:rPr>
              <a:t>cudaMalloc</a:t>
            </a:r>
            <a:r>
              <a:rPr lang="en-US" sz="1600" dirty="0" smtClean="0">
                <a:latin typeface="Courier New" charset="0"/>
                <a:ea typeface="Courier New" charset="0"/>
                <a:cs typeface="Courier New" charset="0"/>
              </a:rPr>
              <a:t>(1000);</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int</a:t>
            </a:r>
            <a:r>
              <a:rPr lang="en-US" sz="1600" dirty="0" smtClean="0">
                <a:latin typeface="Courier New" charset="0"/>
                <a:ea typeface="Courier New" charset="0"/>
                <a:cs typeface="Courier New" charset="0"/>
              </a:rPr>
              <a:t> status = 0;</a:t>
            </a:r>
          </a:p>
          <a:p>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gpuFunction</a:t>
            </a:r>
            <a:r>
              <a:rPr lang="en-US" sz="1600" dirty="0" smtClean="0">
                <a:latin typeface="Courier New" charset="0"/>
                <a:ea typeface="Courier New" charset="0"/>
                <a:cs typeface="Courier New" charset="0"/>
              </a:rPr>
              <a:t>&lt;&lt;&lt;...&gt;&gt;&gt;(</a:t>
            </a:r>
            <a:r>
              <a:rPr lang="en-US" sz="1600" dirty="0" err="1" smtClean="0">
                <a:latin typeface="Courier New" charset="0"/>
                <a:ea typeface="Courier New" charset="0"/>
                <a:cs typeface="Courier New" charset="0"/>
              </a:rPr>
              <a:t>gpu_data</a:t>
            </a:r>
            <a:r>
              <a:rPr lang="en-US" sz="1600" dirty="0" smtClean="0">
                <a:latin typeface="Courier New" charset="0"/>
                <a:ea typeface="Courier New" charset="0"/>
                <a:cs typeface="Courier New" charset="0"/>
              </a:rPr>
              <a:t>,</a:t>
            </a:r>
          </a:p>
          <a:p>
            <a:r>
              <a:rPr lang="en-US" sz="1600" dirty="0" smtClean="0">
                <a:latin typeface="Courier New" charset="0"/>
                <a:ea typeface="Courier New" charset="0"/>
                <a:cs typeface="Courier New" charset="0"/>
              </a:rPr>
              <a:t>                       &amp;status);</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 Can’t simply view kernel progress.</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cudaDeviceSync</a:t>
            </a:r>
            <a:r>
              <a:rPr lang="en-US" sz="1600" dirty="0" smtClean="0">
                <a:latin typeface="Courier New" charset="0"/>
                <a:ea typeface="Courier New" charset="0"/>
                <a:cs typeface="Courier New" charset="0"/>
              </a:rPr>
              <a:t>();</a:t>
            </a:r>
          </a:p>
          <a:p>
            <a:r>
              <a:rPr lang="en-US" sz="1600" dirty="0">
                <a:latin typeface="Courier New" charset="0"/>
                <a:ea typeface="Courier New" charset="0"/>
                <a:cs typeface="Courier New" charset="0"/>
              </a:rPr>
              <a:t> </a:t>
            </a:r>
            <a:r>
              <a:rPr lang="en-US" sz="1600" dirty="0" smtClean="0">
                <a:latin typeface="Courier New" charset="0"/>
                <a:ea typeface="Courier New" charset="0"/>
                <a:cs typeface="Courier New" charset="0"/>
              </a:rPr>
              <a:t> </a:t>
            </a:r>
            <a:r>
              <a:rPr lang="en-US" sz="1600" dirty="0" err="1" smtClean="0">
                <a:latin typeface="Courier New" charset="0"/>
                <a:ea typeface="Courier New" charset="0"/>
                <a:cs typeface="Courier New" charset="0"/>
              </a:rPr>
              <a:t>cudaSync</a:t>
            </a:r>
            <a:r>
              <a:rPr lang="en-US" sz="1600" dirty="0" smtClean="0">
                <a:latin typeface="Courier New" charset="0"/>
                <a:ea typeface="Courier New" charset="0"/>
                <a:cs typeface="Courier New" charset="0"/>
              </a:rPr>
              <a:t>();</a:t>
            </a:r>
          </a:p>
          <a:p>
            <a:r>
              <a:rPr lang="en-US" sz="1600" dirty="0" smtClean="0">
                <a:latin typeface="Courier New" charset="0"/>
                <a:ea typeface="Courier New" charset="0"/>
                <a:cs typeface="Courier New" charset="0"/>
              </a:rPr>
              <a:t>}</a:t>
            </a:r>
          </a:p>
        </p:txBody>
      </p:sp>
    </p:spTree>
    <p:extLst>
      <p:ext uri="{BB962C8B-B14F-4D97-AF65-F5344CB8AC3E}">
        <p14:creationId xmlns:p14="http://schemas.microsoft.com/office/powerpoint/2010/main" val="884072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REmove</a:t>
            </a:r>
            <a:r>
              <a:rPr lang="en-US" dirty="0" smtClean="0"/>
              <a:t>: Contribution: Thermostat</a:t>
            </a:r>
            <a:endParaRPr lang="en-US" dirty="0"/>
          </a:p>
        </p:txBody>
      </p:sp>
      <p:sp>
        <p:nvSpPr>
          <p:cNvPr id="3" name="Content Placeholder 2"/>
          <p:cNvSpPr>
            <a:spLocks noGrp="1"/>
          </p:cNvSpPr>
          <p:nvPr>
            <p:ph idx="1"/>
          </p:nvPr>
        </p:nvSpPr>
        <p:spPr/>
        <p:txBody>
          <a:bodyPr/>
          <a:lstStyle/>
          <a:p>
            <a:pPr marL="411480" indent="-388620">
              <a:lnSpc>
                <a:spcPct val="115000"/>
              </a:lnSpc>
              <a:spcBef>
                <a:spcPts val="0"/>
              </a:spcBef>
              <a:spcAft>
                <a:spcPts val="0"/>
              </a:spcAft>
              <a:buSzPct val="100000"/>
              <a:buFont typeface="Calibri"/>
            </a:pPr>
            <a:r>
              <a:rPr lang="en-US" b="1" i="1" dirty="0">
                <a:solidFill>
                  <a:schemeClr val="accent2"/>
                </a:solidFill>
              </a:rPr>
              <a:t>Application-transparent, </a:t>
            </a:r>
            <a:r>
              <a:rPr lang="en-US" i="1" dirty="0"/>
              <a:t>huge-page-aware </a:t>
            </a:r>
            <a:r>
              <a:rPr lang="en-US" dirty="0">
                <a:solidFill>
                  <a:schemeClr val="dk1"/>
                </a:solidFill>
                <a:latin typeface="Calibri"/>
                <a:ea typeface="Calibri"/>
                <a:cs typeface="Calibri"/>
                <a:sym typeface="Calibri"/>
              </a:rPr>
              <a:t>mechanism</a:t>
            </a:r>
          </a:p>
          <a:p>
            <a:pPr marL="411480" indent="-388620">
              <a:lnSpc>
                <a:spcPct val="115000"/>
              </a:lnSpc>
              <a:spcBef>
                <a:spcPts val="0"/>
              </a:spcBef>
              <a:spcAft>
                <a:spcPts val="0"/>
              </a:spcAft>
              <a:buSzPct val="100000"/>
              <a:buFont typeface="Calibri"/>
            </a:pPr>
            <a:r>
              <a:rPr lang="en-US" dirty="0"/>
              <a:t>Cold data in slow memory while </a:t>
            </a:r>
            <a:r>
              <a:rPr lang="en-US" b="1" i="1" dirty="0">
                <a:solidFill>
                  <a:schemeClr val="accent6"/>
                </a:solidFill>
              </a:rPr>
              <a:t>satisfying perf. requirements</a:t>
            </a:r>
            <a:endParaRPr lang="en-US" b="1" i="1" dirty="0">
              <a:solidFill>
                <a:schemeClr val="accent6"/>
              </a:solidFill>
              <a:sym typeface="Calibri"/>
            </a:endParaRPr>
          </a:p>
          <a:p>
            <a:pPr marL="411480" indent="-388620">
              <a:lnSpc>
                <a:spcPct val="115000"/>
              </a:lnSpc>
              <a:spcBef>
                <a:spcPts val="0"/>
              </a:spcBef>
              <a:spcAft>
                <a:spcPts val="0"/>
              </a:spcAft>
              <a:buSzPct val="100000"/>
              <a:buFont typeface="Calibri"/>
            </a:pPr>
            <a:r>
              <a:rPr lang="en-US" b="1" i="1" dirty="0">
                <a:solidFill>
                  <a:schemeClr val="accent6"/>
                </a:solidFill>
                <a:latin typeface="Calibri"/>
                <a:ea typeface="Calibri"/>
                <a:cs typeface="Calibri"/>
                <a:sym typeface="Calibri"/>
              </a:rPr>
              <a:t>Low-overhead</a:t>
            </a:r>
            <a:r>
              <a:rPr lang="en-US" dirty="0">
                <a:solidFill>
                  <a:schemeClr val="dk1"/>
                </a:solidFill>
                <a:latin typeface="Calibri"/>
                <a:ea typeface="Calibri"/>
                <a:cs typeface="Calibri"/>
                <a:sym typeface="Calibri"/>
              </a:rPr>
              <a:t> sampling to estimate page access rates</a:t>
            </a:r>
          </a:p>
          <a:p>
            <a:pPr marL="411480" indent="-388620">
              <a:lnSpc>
                <a:spcPct val="115000"/>
              </a:lnSpc>
              <a:spcBef>
                <a:spcPts val="0"/>
              </a:spcBef>
              <a:spcAft>
                <a:spcPts val="0"/>
              </a:spcAft>
              <a:buClr>
                <a:schemeClr val="dk1"/>
              </a:buClr>
              <a:buSzPct val="100000"/>
              <a:buFont typeface="Calibri"/>
            </a:pPr>
            <a:r>
              <a:rPr lang="en-US" b="1" i="1" dirty="0">
                <a:solidFill>
                  <a:schemeClr val="accent6"/>
                </a:solidFill>
                <a:latin typeface="Calibri"/>
                <a:ea typeface="Calibri"/>
                <a:cs typeface="Calibri"/>
                <a:sym typeface="Calibri"/>
              </a:rPr>
              <a:t>Prototyped in Linux 4.5</a:t>
            </a:r>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109</a:t>
            </a:fld>
            <a:endParaRPr lang="en-US" dirty="0"/>
          </a:p>
        </p:txBody>
      </p:sp>
      <p:sp>
        <p:nvSpPr>
          <p:cNvPr id="5" name="Shape 302"/>
          <p:cNvSpPr txBox="1"/>
          <p:nvPr/>
        </p:nvSpPr>
        <p:spPr>
          <a:xfrm>
            <a:off x="0" y="4685992"/>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i="1" dirty="0">
                <a:solidFill>
                  <a:srgbClr val="FF0000"/>
                </a:solidFill>
                <a:latin typeface="Calibri"/>
                <a:ea typeface="Calibri"/>
                <a:cs typeface="Calibri"/>
                <a:sym typeface="Calibri"/>
              </a:rPr>
              <a:t>Places up to 50% of application footprint in cheaper/slower memory while satisfying 3% tolerable slowdown</a:t>
            </a:r>
          </a:p>
        </p:txBody>
      </p:sp>
      <p:sp>
        <p:nvSpPr>
          <p:cNvPr id="6" name="TextBox 5"/>
          <p:cNvSpPr txBox="1"/>
          <p:nvPr/>
        </p:nvSpPr>
        <p:spPr>
          <a:xfrm>
            <a:off x="9105950" y="66244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ASPLOS’17]</a:t>
            </a:r>
            <a:endParaRPr lang="en-US" sz="1400" dirty="0">
              <a:latin typeface="Calibri" charset="0"/>
              <a:ea typeface="Calibri" charset="0"/>
              <a:cs typeface="Calibri" charset="0"/>
            </a:endParaRPr>
          </a:p>
        </p:txBody>
      </p:sp>
    </p:spTree>
    <p:extLst>
      <p:ext uri="{BB962C8B-B14F-4D97-AF65-F5344CB8AC3E}">
        <p14:creationId xmlns:p14="http://schemas.microsoft.com/office/powerpoint/2010/main" val="1919071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 we care about bandwidth?</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11</a:t>
            </a:fld>
            <a:endParaRPr lang="en-US" dirty="0"/>
          </a:p>
        </p:txBody>
      </p:sp>
      <p:graphicFrame>
        <p:nvGraphicFramePr>
          <p:cNvPr id="6" name="Chart 5"/>
          <p:cNvGraphicFramePr>
            <a:graphicFrameLocks/>
          </p:cNvGraphicFramePr>
          <p:nvPr>
            <p:extLst>
              <p:ext uri="{D42A27DB-BD31-4B8C-83A1-F6EECF244321}">
                <p14:modId xmlns:p14="http://schemas.microsoft.com/office/powerpoint/2010/main" val="586090498"/>
              </p:ext>
            </p:extLst>
          </p:nvPr>
        </p:nvGraphicFramePr>
        <p:xfrm>
          <a:off x="1695450" y="584879"/>
          <a:ext cx="7581900" cy="27308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1437379767"/>
              </p:ext>
            </p:extLst>
          </p:nvPr>
        </p:nvGraphicFramePr>
        <p:xfrm>
          <a:off x="1449070" y="2920607"/>
          <a:ext cx="7505700" cy="2575953"/>
        </p:xfrm>
        <a:graphic>
          <a:graphicData uri="http://schemas.openxmlformats.org/drawingml/2006/chart">
            <c:chart xmlns:c="http://schemas.openxmlformats.org/drawingml/2006/chart" xmlns:r="http://schemas.openxmlformats.org/officeDocument/2006/relationships" r:id="rId3"/>
          </a:graphicData>
        </a:graphic>
      </p:graphicFrame>
      <p:sp>
        <p:nvSpPr>
          <p:cNvPr id="8" name="Content Placeholder 2"/>
          <p:cNvSpPr txBox="1">
            <a:spLocks/>
          </p:cNvSpPr>
          <p:nvPr/>
        </p:nvSpPr>
        <p:spPr>
          <a:xfrm>
            <a:off x="389744" y="5628640"/>
            <a:ext cx="10193312" cy="543560"/>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GPGPU apps perf. scales with bandwidth, but latency-tolerant</a:t>
            </a:r>
            <a:endParaRPr lang="en-US" sz="3000" b="1" kern="0" dirty="0" smtClean="0">
              <a:solidFill>
                <a:srgbClr val="FF0000"/>
              </a:solidFill>
            </a:endParaRPr>
          </a:p>
        </p:txBody>
      </p:sp>
      <p:sp>
        <p:nvSpPr>
          <p:cNvPr id="10" name="Oval 9"/>
          <p:cNvSpPr/>
          <p:nvPr/>
        </p:nvSpPr>
        <p:spPr>
          <a:xfrm>
            <a:off x="5679440" y="3755926"/>
            <a:ext cx="284480" cy="33855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lang="en-US" sz="1600">
              <a:latin typeface="Calibri" charset="0"/>
              <a:ea typeface="Calibri" charset="0"/>
              <a:cs typeface="Calibri" charset="0"/>
            </a:endParaRPr>
          </a:p>
        </p:txBody>
      </p:sp>
      <p:sp>
        <p:nvSpPr>
          <p:cNvPr id="11" name="TextBox 10"/>
          <p:cNvSpPr txBox="1"/>
          <p:nvPr/>
        </p:nvSpPr>
        <p:spPr>
          <a:xfrm>
            <a:off x="5821680" y="3971826"/>
            <a:ext cx="989330" cy="368300"/>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600">
                <a:latin typeface="Calibri" charset="0"/>
                <a:ea typeface="Calibri" charset="0"/>
                <a:cs typeface="Calibri" charset="0"/>
              </a:rPr>
              <a:t>Baseline</a:t>
            </a:r>
          </a:p>
        </p:txBody>
      </p:sp>
      <p:sp>
        <p:nvSpPr>
          <p:cNvPr id="12" name="TextBox 11"/>
          <p:cNvSpPr txBox="1"/>
          <p:nvPr/>
        </p:nvSpPr>
        <p:spPr>
          <a:xfrm>
            <a:off x="-37393" y="3136846"/>
            <a:ext cx="1732843"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Higher is better</a:t>
            </a:r>
            <a:endParaRPr lang="en-US" sz="1600" dirty="0">
              <a:latin typeface="Calibri" charset="0"/>
              <a:ea typeface="Calibri" charset="0"/>
              <a:cs typeface="Calibri" charset="0"/>
            </a:endParaRPr>
          </a:p>
        </p:txBody>
      </p:sp>
      <p:sp>
        <p:nvSpPr>
          <p:cNvPr id="13" name="Up Arrow 12"/>
          <p:cNvSpPr/>
          <p:nvPr/>
        </p:nvSpPr>
        <p:spPr bwMode="auto">
          <a:xfrm>
            <a:off x="720404" y="2335335"/>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1012672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CPU-GPU cache coherence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110</a:t>
            </a:fld>
            <a:endParaRPr lang="en-US" dirty="0"/>
          </a:p>
        </p:txBody>
      </p:sp>
      <p:sp>
        <p:nvSpPr>
          <p:cNvPr id="5" name="Rounded Rectangle 4"/>
          <p:cNvSpPr/>
          <p:nvPr/>
        </p:nvSpPr>
        <p:spPr>
          <a:xfrm>
            <a:off x="127157" y="3181162"/>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Rounded Rectangle 5"/>
          <p:cNvSpPr/>
          <p:nvPr/>
        </p:nvSpPr>
        <p:spPr bwMode="auto">
          <a:xfrm>
            <a:off x="3534525" y="1325373"/>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7" name="Rounded Rectangle 6"/>
          <p:cNvSpPr/>
          <p:nvPr/>
        </p:nvSpPr>
        <p:spPr bwMode="auto">
          <a:xfrm>
            <a:off x="294447" y="128767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8" name="Left-Right Arrow 7"/>
          <p:cNvSpPr/>
          <p:nvPr/>
        </p:nvSpPr>
        <p:spPr bwMode="auto">
          <a:xfrm>
            <a:off x="1355195" y="1649134"/>
            <a:ext cx="2179330"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Up-Down Arrow 8"/>
          <p:cNvSpPr/>
          <p:nvPr/>
        </p:nvSpPr>
        <p:spPr bwMode="auto">
          <a:xfrm>
            <a:off x="3911100" y="2410887"/>
            <a:ext cx="326477" cy="895655"/>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Up-Down Arrow 9"/>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TextBox 62"/>
          <p:cNvSpPr txBox="1">
            <a:spLocks noChangeArrowheads="1"/>
          </p:cNvSpPr>
          <p:nvPr/>
        </p:nvSpPr>
        <p:spPr bwMode="auto">
          <a:xfrm>
            <a:off x="1282064" y="1346642"/>
            <a:ext cx="2325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latin typeface="Calibri" charset="0"/>
                <a:ea typeface="Calibri" charset="0"/>
                <a:cs typeface="Calibri" charset="0"/>
              </a:rPr>
              <a:t>Dedicated CPU-GPU Link</a:t>
            </a:r>
          </a:p>
        </p:txBody>
      </p:sp>
      <p:sp>
        <p:nvSpPr>
          <p:cNvPr id="12" name="TextBox 3"/>
          <p:cNvSpPr txBox="1">
            <a:spLocks noChangeArrowheads="1"/>
          </p:cNvSpPr>
          <p:nvPr/>
        </p:nvSpPr>
        <p:spPr bwMode="auto">
          <a:xfrm>
            <a:off x="1494252" y="3709490"/>
            <a:ext cx="2070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dirty="0" smtClean="0">
                <a:latin typeface="Calibri" charset="0"/>
                <a:ea typeface="Calibri" charset="0"/>
                <a:cs typeface="Calibri" charset="0"/>
              </a:rPr>
              <a:t>Unified Memory</a:t>
            </a:r>
            <a:endParaRPr lang="en-US" altLang="en-US" sz="2000" b="1" dirty="0">
              <a:latin typeface="Calibri" charset="0"/>
              <a:ea typeface="Calibri" charset="0"/>
              <a:cs typeface="Calibri" charset="0"/>
            </a:endParaRPr>
          </a:p>
        </p:txBody>
      </p:sp>
      <p:grpSp>
        <p:nvGrpSpPr>
          <p:cNvPr id="13" name="Group 12"/>
          <p:cNvGrpSpPr/>
          <p:nvPr/>
        </p:nvGrpSpPr>
        <p:grpSpPr>
          <a:xfrm>
            <a:off x="208370" y="3289097"/>
            <a:ext cx="1272935" cy="976434"/>
            <a:chOff x="7081573" y="4587569"/>
            <a:chExt cx="1783266" cy="1079416"/>
          </a:xfrm>
        </p:grpSpPr>
        <p:sp>
          <p:nvSpPr>
            <p:cNvPr id="14" name="Rounded Rectangle 13"/>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5" name="Rounded Rectangle 14"/>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6" name="Rounded Rectangle 15"/>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7" name="Rounded Rectangle 16"/>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18" name="Group 17"/>
          <p:cNvGrpSpPr/>
          <p:nvPr/>
        </p:nvGrpSpPr>
        <p:grpSpPr>
          <a:xfrm>
            <a:off x="3547730" y="3326792"/>
            <a:ext cx="1387062" cy="975623"/>
            <a:chOff x="8382886" y="2155320"/>
            <a:chExt cx="1387062" cy="975623"/>
          </a:xfrm>
          <a:solidFill>
            <a:srgbClr val="92D050"/>
          </a:solidFill>
        </p:grpSpPr>
        <p:sp>
          <p:nvSpPr>
            <p:cNvPr id="19" name="Rounded Rectangle 18"/>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23" name="Rounded Rectangle 22"/>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4" name="Rounded Rectangle 23"/>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5" name="Rounded Rectangle 24"/>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27" name="Rounded Rectangle 26"/>
          <p:cNvSpPr/>
          <p:nvPr/>
        </p:nvSpPr>
        <p:spPr>
          <a:xfrm>
            <a:off x="588290" y="4677676"/>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CPU memory</a:t>
            </a:r>
            <a:endParaRPr lang="en-US" sz="1600" b="1" kern="0" dirty="0">
              <a:solidFill>
                <a:srgbClr val="000000"/>
              </a:solidFill>
              <a:latin typeface="Calibri"/>
              <a:ea typeface="+mn-ea"/>
            </a:endParaRPr>
          </a:p>
        </p:txBody>
      </p:sp>
      <p:sp>
        <p:nvSpPr>
          <p:cNvPr id="28" name="TextBox 62"/>
          <p:cNvSpPr txBox="1">
            <a:spLocks noChangeArrowheads="1"/>
          </p:cNvSpPr>
          <p:nvPr/>
        </p:nvSpPr>
        <p:spPr bwMode="auto">
          <a:xfrm>
            <a:off x="419582" y="5005314"/>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29" name="Rounded Rectangle 28"/>
          <p:cNvSpPr/>
          <p:nvPr/>
        </p:nvSpPr>
        <p:spPr>
          <a:xfrm>
            <a:off x="2683838" y="4697641"/>
            <a:ext cx="1783063" cy="347603"/>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sp>
        <p:nvSpPr>
          <p:cNvPr id="30" name="TextBox 62"/>
          <p:cNvSpPr txBox="1">
            <a:spLocks noChangeArrowheads="1"/>
          </p:cNvSpPr>
          <p:nvPr/>
        </p:nvSpPr>
        <p:spPr bwMode="auto">
          <a:xfrm>
            <a:off x="2500060" y="5005314"/>
            <a:ext cx="21302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GDDR/HBM </a:t>
            </a:r>
            <a:r>
              <a:rPr lang="en-US" altLang="en-US" sz="1600" dirty="0" smtClean="0">
                <a:latin typeface="Calibri" charset="0"/>
                <a:ea typeface="Calibri" charset="0"/>
                <a:cs typeface="Calibri" charset="0"/>
              </a:rPr>
              <a:t>technology</a:t>
            </a:r>
          </a:p>
          <a:p>
            <a:pPr algn="ctr" eaLnBrk="1" hangingPunct="1"/>
            <a:r>
              <a:rPr lang="en-US" altLang="en-US" sz="1600" dirty="0" smtClean="0">
                <a:latin typeface="Calibri" charset="0"/>
                <a:ea typeface="Calibri" charset="0"/>
                <a:cs typeface="Calibri" charset="0"/>
              </a:rPr>
              <a:t>(higher bandwidth)</a:t>
            </a:r>
            <a:endParaRPr lang="en-US" altLang="en-US" sz="1600" dirty="0">
              <a:latin typeface="Calibri" charset="0"/>
              <a:ea typeface="Calibri" charset="0"/>
              <a:cs typeface="Calibri" charset="0"/>
            </a:endParaRPr>
          </a:p>
        </p:txBody>
      </p:sp>
      <p:sp>
        <p:nvSpPr>
          <p:cNvPr id="31" name="TextBox 62"/>
          <p:cNvSpPr txBox="1">
            <a:spLocks noChangeArrowheads="1"/>
          </p:cNvSpPr>
          <p:nvPr/>
        </p:nvSpPr>
        <p:spPr bwMode="auto">
          <a:xfrm>
            <a:off x="404126" y="5637582"/>
            <a:ext cx="433260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dirty="0" smtClean="0">
                <a:latin typeface="Calibri" charset="0"/>
                <a:ea typeface="Calibri" charset="0"/>
                <a:cs typeface="Calibri" charset="0"/>
              </a:rPr>
              <a:t>Coral system (IBM </a:t>
            </a:r>
            <a:r>
              <a:rPr lang="en-US" altLang="en-US" sz="2200" dirty="0" err="1" smtClean="0">
                <a:latin typeface="Calibri" charset="0"/>
                <a:ea typeface="Calibri" charset="0"/>
                <a:cs typeface="Calibri" charset="0"/>
              </a:rPr>
              <a:t>cpu</a:t>
            </a:r>
            <a:r>
              <a:rPr lang="en-US" altLang="en-US" sz="2200" dirty="0" smtClean="0">
                <a:latin typeface="Calibri" charset="0"/>
                <a:ea typeface="Calibri" charset="0"/>
                <a:cs typeface="Calibri" charset="0"/>
              </a:rPr>
              <a:t>, NVIDIA </a:t>
            </a:r>
            <a:r>
              <a:rPr lang="en-US" altLang="en-US" sz="2200" dirty="0" err="1" smtClean="0">
                <a:latin typeface="Calibri" charset="0"/>
                <a:ea typeface="Calibri" charset="0"/>
                <a:cs typeface="Calibri" charset="0"/>
              </a:rPr>
              <a:t>gpu</a:t>
            </a:r>
            <a:r>
              <a:rPr lang="en-US" altLang="en-US" sz="2200" dirty="0" smtClean="0">
                <a:latin typeface="Calibri" charset="0"/>
                <a:ea typeface="Calibri" charset="0"/>
                <a:cs typeface="Calibri" charset="0"/>
              </a:rPr>
              <a:t>)</a:t>
            </a:r>
            <a:endParaRPr lang="en-US" altLang="en-US" sz="2200" dirty="0">
              <a:latin typeface="Calibri" charset="0"/>
              <a:ea typeface="Calibri" charset="0"/>
              <a:cs typeface="Calibri" charset="0"/>
            </a:endParaRPr>
          </a:p>
        </p:txBody>
      </p:sp>
      <p:sp>
        <p:nvSpPr>
          <p:cNvPr id="34" name="Rounded Rectangle 33"/>
          <p:cNvSpPr/>
          <p:nvPr/>
        </p:nvSpPr>
        <p:spPr>
          <a:xfrm>
            <a:off x="395348" y="3362834"/>
            <a:ext cx="719145" cy="332066"/>
          </a:xfrm>
          <a:prstGeom prst="roundRect">
            <a:avLst/>
          </a:prstGeom>
          <a:solidFill>
            <a:schemeClr val="bg2">
              <a:lumMod val="20000"/>
              <a:lumOff val="80000"/>
            </a:schemeClr>
          </a:solidFill>
          <a:ln w="9525" cap="flat" cmpd="sng" algn="ctr">
            <a:noFill/>
            <a:prstDash val="solid"/>
          </a:ln>
          <a:effectLst/>
        </p:spPr>
        <p:txBody>
          <a:bodyPr rtlCol="0" anchor="ctr"/>
          <a:lstStyle/>
          <a:p>
            <a:pPr algn="ctr" defTabSz="914400" fontAlgn="auto">
              <a:spcBef>
                <a:spcPts val="0"/>
              </a:spcBef>
              <a:spcAft>
                <a:spcPts val="0"/>
              </a:spcAft>
              <a:defRPr/>
            </a:pPr>
            <a:r>
              <a:rPr lang="en-US" b="1" kern="0" smtClean="0">
                <a:solidFill>
                  <a:srgbClr val="000000"/>
                </a:solidFill>
                <a:latin typeface="Calibri"/>
                <a:ea typeface="+mn-ea"/>
              </a:rPr>
              <a:t>Page</a:t>
            </a:r>
            <a:endParaRPr lang="en-US" b="1" kern="0" dirty="0">
              <a:solidFill>
                <a:srgbClr val="000000"/>
              </a:solidFill>
              <a:latin typeface="Calibri"/>
              <a:ea typeface="+mn-ea"/>
            </a:endParaRPr>
          </a:p>
        </p:txBody>
      </p:sp>
      <p:sp>
        <p:nvSpPr>
          <p:cNvPr id="37" name="Rounded Rectangle 36"/>
          <p:cNvSpPr/>
          <p:nvPr/>
        </p:nvSpPr>
        <p:spPr>
          <a:xfrm>
            <a:off x="430908" y="3556855"/>
            <a:ext cx="562257" cy="179828"/>
          </a:xfrm>
          <a:prstGeom prst="roundRect">
            <a:avLst/>
          </a:prstGeom>
          <a:solidFill>
            <a:srgbClr val="FFFF00"/>
          </a:solidFill>
          <a:ln w="9525" cap="flat" cmpd="sng" algn="ctr">
            <a:noFill/>
            <a:prstDash val="solid"/>
          </a:ln>
          <a:effectLst/>
        </p:spPr>
        <p:txBody>
          <a:bodyPr rtlCol="0" anchor="ctr"/>
          <a:lstStyle/>
          <a:p>
            <a:pPr algn="ctr" defTabSz="914400" fontAlgn="auto">
              <a:spcBef>
                <a:spcPts val="0"/>
              </a:spcBef>
              <a:spcAft>
                <a:spcPts val="0"/>
              </a:spcAft>
              <a:defRPr/>
            </a:pPr>
            <a:r>
              <a:rPr lang="en-US" sz="1400" b="1" kern="0">
                <a:solidFill>
                  <a:srgbClr val="000000"/>
                </a:solidFill>
                <a:latin typeface="Calibri"/>
                <a:ea typeface="+mn-ea"/>
              </a:rPr>
              <a:t>L</a:t>
            </a:r>
            <a:r>
              <a:rPr lang="en-US" sz="1400" b="1" kern="0" smtClean="0">
                <a:solidFill>
                  <a:srgbClr val="000000"/>
                </a:solidFill>
                <a:latin typeface="Calibri"/>
                <a:ea typeface="+mn-ea"/>
              </a:rPr>
              <a:t>ine</a:t>
            </a:r>
            <a:endParaRPr lang="en-US" sz="1400" b="1" kern="0" dirty="0">
              <a:solidFill>
                <a:srgbClr val="000000"/>
              </a:solidFill>
              <a:latin typeface="Calibri"/>
              <a:ea typeface="+mn-ea"/>
            </a:endParaRPr>
          </a:p>
        </p:txBody>
      </p:sp>
      <p:cxnSp>
        <p:nvCxnSpPr>
          <p:cNvPr id="39" name="Straight Arrow Connector 38"/>
          <p:cNvCxnSpPr/>
          <p:nvPr/>
        </p:nvCxnSpPr>
        <p:spPr>
          <a:xfrm flipH="1">
            <a:off x="1300910" y="2312698"/>
            <a:ext cx="2230330" cy="1279599"/>
          </a:xfrm>
          <a:prstGeom prst="straightConnector1">
            <a:avLst/>
          </a:prstGeom>
          <a:ln w="31750">
            <a:solidFill>
              <a:schemeClr val="accent6"/>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4" name="Content Placeholder 2"/>
          <p:cNvSpPr>
            <a:spLocks noGrp="1"/>
          </p:cNvSpPr>
          <p:nvPr>
            <p:ph idx="1"/>
          </p:nvPr>
        </p:nvSpPr>
        <p:spPr>
          <a:xfrm>
            <a:off x="5079063" y="1180587"/>
            <a:ext cx="5740748" cy="4661142"/>
          </a:xfrm>
        </p:spPr>
        <p:txBody>
          <a:bodyPr/>
          <a:lstStyle/>
          <a:p>
            <a:pPr marL="0" indent="0">
              <a:buNone/>
            </a:pPr>
            <a:r>
              <a:rPr lang="en-US" dirty="0" smtClean="0"/>
              <a:t>Cache coherence</a:t>
            </a:r>
          </a:p>
          <a:p>
            <a:r>
              <a:rPr lang="en-US" i="1" dirty="0" smtClean="0">
                <a:solidFill>
                  <a:srgbClr val="002060"/>
                </a:solidFill>
              </a:rPr>
              <a:t>Improves</a:t>
            </a:r>
            <a:r>
              <a:rPr lang="en-US" dirty="0" smtClean="0">
                <a:solidFill>
                  <a:srgbClr val="002060"/>
                </a:solidFill>
              </a:rPr>
              <a:t> </a:t>
            </a:r>
            <a:r>
              <a:rPr lang="en-US" dirty="0" smtClean="0"/>
              <a:t>programmer productivity</a:t>
            </a:r>
          </a:p>
          <a:p>
            <a:r>
              <a:rPr lang="en-US" i="1" dirty="0" smtClean="0">
                <a:solidFill>
                  <a:srgbClr val="002060"/>
                </a:solidFill>
              </a:rPr>
              <a:t>Improves</a:t>
            </a:r>
            <a:r>
              <a:rPr lang="en-US" dirty="0" smtClean="0">
                <a:solidFill>
                  <a:srgbClr val="002060"/>
                </a:solidFill>
              </a:rPr>
              <a:t> </a:t>
            </a:r>
            <a:r>
              <a:rPr lang="en-US" dirty="0" smtClean="0"/>
              <a:t>performance </a:t>
            </a:r>
            <a:r>
              <a:rPr lang="en-US" dirty="0"/>
              <a:t>via fine-grained access to </a:t>
            </a:r>
            <a:r>
              <a:rPr lang="en-US" dirty="0" smtClean="0"/>
              <a:t>CPU memory</a:t>
            </a:r>
          </a:p>
          <a:p>
            <a:endParaRPr lang="en-US" dirty="0"/>
          </a:p>
          <a:p>
            <a:r>
              <a:rPr lang="en-US" dirty="0" smtClean="0"/>
              <a:t>But, </a:t>
            </a:r>
            <a:r>
              <a:rPr lang="en-US" i="1" dirty="0" smtClean="0">
                <a:solidFill>
                  <a:srgbClr val="FF0000"/>
                </a:solidFill>
              </a:rPr>
              <a:t>hard to implement</a:t>
            </a:r>
          </a:p>
          <a:p>
            <a:pPr lvl="1"/>
            <a:r>
              <a:rPr lang="en-US" dirty="0" smtClean="0"/>
              <a:t>Design complexity</a:t>
            </a:r>
          </a:p>
          <a:p>
            <a:pPr lvl="1"/>
            <a:r>
              <a:rPr lang="en-US" dirty="0" smtClean="0"/>
              <a:t>Vendor collaboration</a:t>
            </a:r>
            <a:endParaRPr lang="en-US" dirty="0"/>
          </a:p>
          <a:p>
            <a:endParaRPr lang="en-US" dirty="0"/>
          </a:p>
        </p:txBody>
      </p:sp>
    </p:spTree>
    <p:extLst>
      <p:ext uri="{BB962C8B-B14F-4D97-AF65-F5344CB8AC3E}">
        <p14:creationId xmlns:p14="http://schemas.microsoft.com/office/powerpoint/2010/main" val="128829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righ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2" nodeType="click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grpId="0" nodeType="clickEffect">
                                  <p:stCondLst>
                                    <p:cond delay="0"/>
                                  </p:stCondLst>
                                  <p:childTnLst>
                                    <p:animMotion origin="layout" path="M -1.06481E-6 -0.00823 C 0.00188 -0.01157 0.00405 -0.0144 0.00579 -0.01826 C 0.00695 -0.02135 0.00767 -0.02546 0.00883 -0.02855 C 0.01158 -0.03729 0.00998 -0.03035 0.0136 -0.03884 C 0.01505 -0.04192 0.0162 -0.04578 0.01765 -0.04912 C 0.0204 -0.05504 0.02214 -0.05838 0.02546 -0.06173 C 0.02648 -0.06276 0.02749 -0.06378 0.0285 -0.0643 C 0.02923 -0.06713 0.03183 -0.0769 0.03328 -0.07947 C 0.03458 -0.08179 0.03603 -0.08307 0.03733 -0.08487 C 0.03834 -0.08642 0.03921 -0.08848 0.04022 -0.08976 C 0.04369 -0.09465 0.04384 -0.09465 0.04717 -0.09748 C 0.05208 -0.11034 0.04572 -0.09516 0.05208 -0.10494 C 0.05295 -0.10622 0.05339 -0.10905 0.05411 -0.11034 C 0.05498 -0.1124 0.05614 -0.11342 0.057 -0.11522 C 0.06192 -0.12603 0.05845 -0.12371 0.06583 -0.13323 C 0.06713 -0.13477 0.06843 -0.13709 0.06988 -0.13812 C 0.07176 -0.14043 0.07408 -0.14043 0.07552 -0.14352 C 0.07769 -0.14686 0.07928 -0.15226 0.0816 -0.1538 C 0.09491 -0.16075 0.08044 -0.15226 0.08956 -0.15869 C 0.09346 -0.16126 0.09751 -0.16358 0.10127 -0.16615 C 0.10258 -0.16692 0.10388 -0.16821 0.10533 -0.16898 L 0.11212 -0.17104 C 0.1195 -0.16975 0.12124 -0.17104 0.12703 -0.16615 C 0.12891 -0.16486 0.13093 -0.16281 0.13296 -0.16126 C 0.13397 -0.16023 0.13498 -0.15998 0.13585 -0.15869 C 0.13715 -0.15715 0.13831 -0.15458 0.1399 -0.1538 C 0.14236 -0.15175 0.14511 -0.15226 0.14757 -0.15098 C 0.14887 -0.15046 0.15017 -0.14917 0.15148 -0.1484 C 0.15712 -0.13889 0.15249 -0.14506 0.16247 -0.14069 C 0.16377 -0.14043 0.16493 -0.13889 0.16638 -0.13812 C 0.18027 -0.13194 0.19879 -0.134 0.21079 -0.13323 C 0.21224 -0.13117 0.21398 -0.1304 0.21542 -0.12834 C 0.21933 -0.12345 0.21759 -0.12217 0.2215 -0.12011 C 0.22396 -0.11934 0.22671 -0.11883 0.22946 -0.11805 C 0.23192 -0.11574 0.23423 -0.1142 0.2364 -0.11034 C 0.24089 -0.10159 0.2377 -0.10236 0.2432 -0.09465 C 0.2445 -0.09336 0.24595 -0.09336 0.24725 -0.09259 C 0.24826 -0.08976 0.24913 -0.08719 0.25015 -0.08487 C 0.2513 -0.08179 0.25304 -0.07973 0.2542 -0.0769 C 0.25767 -0.0679 0.25622 -0.0679 0.25897 -0.05915 C 0.25984 -0.05633 0.261 -0.05427 0.26201 -0.05144 C 0.26317 -0.04835 0.26389 -0.04449 0.2649 -0.04141 C 0.26592 -0.03858 0.26693 -0.03652 0.26794 -0.03369 C 0.26866 -0.03112 0.26924 -0.02855 0.26982 -0.02598 C 0.27069 -0.02289 0.27098 -0.01852 0.27185 -0.01594 C 0.27387 -0.00951 0.27561 -2.05761E-6 0.27865 0.00206 C 0.28371 0.0054 0.2814 0.00335 0.28559 0.00746 C 0.28675 0.01595 0.28588 0.01286 0.28776 0.01775 " pathEditMode="relative" rAng="0" ptsTypes="AAAAAAAAAAAAAAAAAAAAAAAAAAAAAAAAAAAAAAAAAAAAAAAA">
                                      <p:cBhvr>
                                        <p:cTn id="15" dur="2000" fill="hold"/>
                                        <p:tgtEl>
                                          <p:spTgt spid="34"/>
                                        </p:tgtEl>
                                        <p:attrNameLst>
                                          <p:attrName>ppt_x</p:attrName>
                                          <p:attrName>ppt_y</p:attrName>
                                        </p:attrNameLst>
                                      </p:cBhvr>
                                      <p:rCtr x="14381" y="-6842"/>
                                    </p:animMotion>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3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grpId="1" nodeType="clickEffect">
                                  <p:stCondLst>
                                    <p:cond delay="0"/>
                                  </p:stCondLst>
                                  <p:childTnLst>
                                    <p:animMotion origin="layout" path="M -4.81481E-6 -2.18107E-6 C 0.00463 -0.10879 0.00955 -0.21733 0.05686 -0.26106 C 0.10446 -0.30478 0.28444 -0.26286 0.28444 -0.2626 L 0.28444 -0.26286 " pathEditMode="relative" rAng="0" ptsTypes="AAAA">
                                      <p:cBhvr>
                                        <p:cTn id="27" dur="2000" fill="hold"/>
                                        <p:tgtEl>
                                          <p:spTgt spid="37"/>
                                        </p:tgtEl>
                                        <p:attrNameLst>
                                          <p:attrName>ppt_x</p:attrName>
                                          <p:attrName>ppt_y</p:attrName>
                                        </p:attrNameLst>
                                      </p:cBhvr>
                                      <p:rCtr x="14222" y="-14069"/>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2" nodeType="clickEffect">
                                  <p:stCondLst>
                                    <p:cond delay="0"/>
                                  </p:stCondLst>
                                  <p:childTnLst>
                                    <p:set>
                                      <p:cBhvr>
                                        <p:cTn id="31"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4" grpId="2" animBg="1"/>
      <p:bldP spid="37" grpId="0" animBg="1"/>
      <p:bldP spid="37" grpId="1" animBg="1"/>
      <p:bldP spid="37" grpId="2"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197070" y="411481"/>
            <a:ext cx="10578662"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latin typeface="Calibri"/>
                <a:ea typeface="Calibri"/>
                <a:cs typeface="Calibri"/>
                <a:sym typeface="Calibri"/>
              </a:rPr>
              <a:t>Issues with existing cold page detection</a:t>
            </a:r>
            <a:endParaRPr lang="en-US" b="1" i="0" u="none" strike="noStrike" cap="none" dirty="0">
              <a:solidFill>
                <a:srgbClr val="000066"/>
              </a:solidFill>
              <a:latin typeface="Calibri"/>
              <a:ea typeface="Calibri"/>
              <a:cs typeface="Calibri"/>
              <a:sym typeface="Calibri"/>
            </a:endParaRPr>
          </a:p>
        </p:txBody>
      </p:sp>
      <p:sp>
        <p:nvSpPr>
          <p:cNvPr id="308" name="Shape 308"/>
          <p:cNvSpPr txBox="1">
            <a:spLocks noGrp="1"/>
          </p:cNvSpPr>
          <p:nvPr>
            <p:ph type="body" idx="1"/>
          </p:nvPr>
        </p:nvSpPr>
        <p:spPr>
          <a:xfrm>
            <a:off x="548641" y="1245803"/>
            <a:ext cx="9875519" cy="4279230"/>
          </a:xfrm>
          <a:prstGeom prst="rect">
            <a:avLst/>
          </a:prstGeom>
          <a:noFill/>
          <a:ln>
            <a:noFill/>
          </a:ln>
        </p:spPr>
        <p:txBody>
          <a:bodyPr lIns="82283" tIns="41130" rIns="82283" bIns="41130" anchor="t" anchorCtr="0">
            <a:noAutofit/>
          </a:bodyPr>
          <a:lstStyle/>
          <a:p>
            <a:pPr marL="411480" indent="-388620">
              <a:spcBef>
                <a:spcPts val="0"/>
              </a:spcBef>
            </a:pPr>
            <a:r>
              <a:rPr lang="en-US" b="1" i="1" dirty="0"/>
              <a:t>Not</a:t>
            </a:r>
            <a:r>
              <a:rPr lang="en-US" dirty="0"/>
              <a:t> governed by application performance </a:t>
            </a:r>
            <a:r>
              <a:rPr lang="en-US" dirty="0" smtClean="0"/>
              <a:t>requirements</a:t>
            </a:r>
          </a:p>
          <a:p>
            <a:pPr marL="411480" indent="-388620">
              <a:spcBef>
                <a:spcPts val="0"/>
              </a:spcBef>
            </a:pPr>
            <a:endParaRPr lang="en-US" dirty="0" smtClean="0"/>
          </a:p>
          <a:p>
            <a:pPr marL="411480" indent="-388620">
              <a:spcBef>
                <a:spcPts val="0"/>
              </a:spcBef>
            </a:pPr>
            <a:r>
              <a:rPr lang="en-US" dirty="0" smtClean="0"/>
              <a:t>Cranking </a:t>
            </a:r>
            <a:r>
              <a:rPr lang="en-US" dirty="0"/>
              <a:t>up scanning frequency eats up slowdown </a:t>
            </a:r>
            <a:r>
              <a:rPr lang="en-US" dirty="0" smtClean="0"/>
              <a:t>budget</a:t>
            </a:r>
          </a:p>
          <a:p>
            <a:pPr marL="771525" lvl="1" indent="-388620">
              <a:spcBef>
                <a:spcPts val="0"/>
              </a:spcBef>
            </a:pPr>
            <a:r>
              <a:rPr lang="en-US" dirty="0">
                <a:solidFill>
                  <a:srgbClr val="000000"/>
                </a:solidFill>
              </a:rPr>
              <a:t>Perf loss due to frequent TLB flushing, more on virtualized </a:t>
            </a:r>
            <a:r>
              <a:rPr lang="en-US" dirty="0" smtClean="0">
                <a:solidFill>
                  <a:srgbClr val="000000"/>
                </a:solidFill>
              </a:rPr>
              <a:t>platforms</a:t>
            </a:r>
            <a:endParaRPr lang="en-US" dirty="0" smtClean="0"/>
          </a:p>
        </p:txBody>
      </p:sp>
      <p:sp>
        <p:nvSpPr>
          <p:cNvPr id="309" name="Shape 309"/>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111</a:t>
            </a:fld>
            <a:endParaRPr lang="en-US" sz="1440">
              <a:solidFill>
                <a:schemeClr val="dk1"/>
              </a:solidFill>
              <a:latin typeface="Calibri"/>
              <a:ea typeface="Calibri"/>
              <a:cs typeface="Calibri"/>
              <a:sym typeface="Calibri"/>
            </a:endParaRPr>
          </a:p>
        </p:txBody>
      </p:sp>
      <p:sp>
        <p:nvSpPr>
          <p:cNvPr id="5" name="Shape 343"/>
          <p:cNvSpPr txBox="1"/>
          <p:nvPr/>
        </p:nvSpPr>
        <p:spPr>
          <a:xfrm>
            <a:off x="337229" y="3906653"/>
            <a:ext cx="1029834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240" b="1" i="1" dirty="0">
                <a:solidFill>
                  <a:srgbClr val="FF0000"/>
                </a:solidFill>
                <a:latin typeface="Calibri"/>
                <a:ea typeface="Calibri"/>
                <a:cs typeface="Calibri"/>
                <a:sym typeface="Calibri"/>
              </a:rPr>
              <a:t>Goal: Low-overhead mechanism to detect cold pages</a:t>
            </a:r>
          </a:p>
          <a:p>
            <a:pPr algn="ctr">
              <a:spcBef>
                <a:spcPts val="0"/>
              </a:spcBef>
              <a:spcAft>
                <a:spcPts val="0"/>
              </a:spcAft>
              <a:buClr>
                <a:srgbClr val="FF0000"/>
              </a:buClr>
              <a:buSzPct val="25000"/>
            </a:pPr>
            <a:r>
              <a:rPr lang="en-US" sz="3240" b="1" i="1" dirty="0">
                <a:solidFill>
                  <a:srgbClr val="FF0000"/>
                </a:solidFill>
                <a:latin typeface="Calibri"/>
                <a:ea typeface="Calibri"/>
                <a:cs typeface="Calibri"/>
                <a:sym typeface="Calibri"/>
              </a:rPr>
              <a:t>while satisfying performance requirements</a:t>
            </a:r>
          </a:p>
        </p:txBody>
      </p:sp>
    </p:spTree>
    <p:extLst>
      <p:ext uri="{BB962C8B-B14F-4D97-AF65-F5344CB8AC3E}">
        <p14:creationId xmlns:p14="http://schemas.microsoft.com/office/powerpoint/2010/main" val="377863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Adoption in production system</a:t>
            </a:r>
            <a:endParaRPr lang="en-US" dirty="0"/>
          </a:p>
        </p:txBody>
      </p:sp>
      <p:sp>
        <p:nvSpPr>
          <p:cNvPr id="3" name="Content Placeholder 2"/>
          <p:cNvSpPr>
            <a:spLocks noGrp="1"/>
          </p:cNvSpPr>
          <p:nvPr>
            <p:ph idx="1"/>
          </p:nvPr>
        </p:nvSpPr>
        <p:spPr>
          <a:xfrm>
            <a:off x="548640" y="852408"/>
            <a:ext cx="10347960" cy="4661142"/>
          </a:xfrm>
        </p:spPr>
        <p:txBody>
          <a:bodyPr/>
          <a:lstStyle/>
          <a:p>
            <a:r>
              <a:rPr lang="en-US" dirty="0" smtClean="0"/>
              <a:t>Selective caching</a:t>
            </a:r>
          </a:p>
          <a:p>
            <a:pPr lvl="1"/>
            <a:r>
              <a:rPr lang="en-US" dirty="0" err="1" smtClean="0"/>
              <a:t>NVLink</a:t>
            </a:r>
            <a:r>
              <a:rPr lang="en-US" dirty="0" smtClean="0"/>
              <a:t> 2.0 supports variable link transfers</a:t>
            </a:r>
          </a:p>
          <a:p>
            <a:pPr lvl="1"/>
            <a:r>
              <a:rPr lang="en-US" dirty="0" smtClean="0"/>
              <a:t>Ideas to be implemented in IBM &amp; NVIDIA collaborated for Coral system</a:t>
            </a:r>
          </a:p>
          <a:p>
            <a:pPr lvl="1"/>
            <a:endParaRPr lang="en-US" dirty="0"/>
          </a:p>
          <a:p>
            <a:r>
              <a:rPr lang="en-US" dirty="0" smtClean="0"/>
              <a:t>REMOVE: Page placement/migration policies</a:t>
            </a:r>
          </a:p>
          <a:p>
            <a:pPr lvl="1"/>
            <a:r>
              <a:rPr lang="en-US" dirty="0" smtClean="0"/>
              <a:t>Prefetching policies to be supported by unified virtual memory (UVM)</a:t>
            </a:r>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112</a:t>
            </a:fld>
            <a:endParaRPr lang="en-US" dirty="0"/>
          </a:p>
        </p:txBody>
      </p:sp>
    </p:spTree>
    <p:extLst>
      <p:ext uri="{BB962C8B-B14F-4D97-AF65-F5344CB8AC3E}">
        <p14:creationId xmlns:p14="http://schemas.microsoft.com/office/powerpoint/2010/main" val="1994448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slowdown is tolerable?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113</a:t>
            </a:fld>
            <a:endParaRPr lang="en-US" dirty="0"/>
          </a:p>
        </p:txBody>
      </p:sp>
      <p:grpSp>
        <p:nvGrpSpPr>
          <p:cNvPr id="5" name="Group 4"/>
          <p:cNvGrpSpPr/>
          <p:nvPr/>
        </p:nvGrpSpPr>
        <p:grpSpPr>
          <a:xfrm>
            <a:off x="3255241" y="1823455"/>
            <a:ext cx="3925234" cy="3031508"/>
            <a:chOff x="6760944" y="2433007"/>
            <a:chExt cx="3925234" cy="3031508"/>
          </a:xfrm>
        </p:grpSpPr>
        <p:sp>
          <p:nvSpPr>
            <p:cNvPr id="6" name="Rounded Rectangle 5"/>
            <p:cNvSpPr/>
            <p:nvPr/>
          </p:nvSpPr>
          <p:spPr bwMode="auto">
            <a:xfrm>
              <a:off x="7571052" y="2433007"/>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7" name="Up-Down Arrow 6"/>
            <p:cNvSpPr/>
            <p:nvPr/>
          </p:nvSpPr>
          <p:spPr bwMode="auto">
            <a:xfrm>
              <a:off x="7623091" y="3502683"/>
              <a:ext cx="312284" cy="887756"/>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8" name="Group 7"/>
            <p:cNvGrpSpPr/>
            <p:nvPr/>
          </p:nvGrpSpPr>
          <p:grpSpPr>
            <a:xfrm>
              <a:off x="7193801" y="4398306"/>
              <a:ext cx="1072752" cy="754373"/>
              <a:chOff x="7362011" y="4833050"/>
              <a:chExt cx="1502828" cy="833935"/>
            </a:xfrm>
          </p:grpSpPr>
          <p:sp>
            <p:nvSpPr>
              <p:cNvPr id="19" name="Rounded Rectangle 18"/>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20" name="Rounded Rectangle 19"/>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2000" b="1" dirty="0" smtClean="0">
                    <a:solidFill>
                      <a:schemeClr val="bg1"/>
                    </a:solidFill>
                    <a:latin typeface="Calibri" charset="0"/>
                    <a:ea typeface="Calibri" charset="0"/>
                    <a:cs typeface="Calibri" charset="0"/>
                  </a:rPr>
                  <a:t>DDR</a:t>
                </a:r>
                <a:endParaRPr lang="en-US" sz="2000" b="1" dirty="0">
                  <a:solidFill>
                    <a:schemeClr val="bg1"/>
                  </a:solidFill>
                  <a:latin typeface="Calibri" charset="0"/>
                  <a:ea typeface="Calibri" charset="0"/>
                  <a:cs typeface="Calibri" charset="0"/>
                </a:endParaRPr>
              </a:p>
            </p:txBody>
          </p:sp>
        </p:grpSp>
        <p:grpSp>
          <p:nvGrpSpPr>
            <p:cNvPr id="9" name="Group 8"/>
            <p:cNvGrpSpPr/>
            <p:nvPr/>
          </p:nvGrpSpPr>
          <p:grpSpPr>
            <a:xfrm>
              <a:off x="8387147" y="4388212"/>
              <a:ext cx="1121373" cy="787191"/>
              <a:chOff x="8591220" y="2343752"/>
              <a:chExt cx="1121373" cy="787191"/>
            </a:xfrm>
            <a:solidFill>
              <a:schemeClr val="accent1"/>
            </a:solidFill>
          </p:grpSpPr>
          <p:sp>
            <p:nvSpPr>
              <p:cNvPr id="15" name="Rounded Rectangle 14"/>
              <p:cNvSpPr/>
              <p:nvPr/>
            </p:nvSpPr>
            <p:spPr>
              <a:xfrm>
                <a:off x="8591220" y="2343752"/>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16" name="Rounded Rectangle 15"/>
              <p:cNvSpPr/>
              <p:nvPr/>
            </p:nvSpPr>
            <p:spPr>
              <a:xfrm>
                <a:off x="8636854" y="2386036"/>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17" name="Rounded Rectangle 16"/>
              <p:cNvSpPr/>
              <p:nvPr/>
            </p:nvSpPr>
            <p:spPr>
              <a:xfrm>
                <a:off x="8697682" y="2446350"/>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18" name="Rounded Rectangle 17"/>
              <p:cNvSpPr/>
              <p:nvPr/>
            </p:nvSpPr>
            <p:spPr>
              <a:xfrm>
                <a:off x="8746256" y="2487601"/>
                <a:ext cx="966337" cy="64334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err="1" smtClean="0">
                    <a:latin typeface="Calibri" charset="0"/>
                    <a:ea typeface="Calibri" charset="0"/>
                    <a:cs typeface="Calibri" charset="0"/>
                  </a:rPr>
                  <a:t>XPoint</a:t>
                </a:r>
                <a:endParaRPr lang="en-US" sz="2000" b="1" dirty="0">
                  <a:latin typeface="Calibri" charset="0"/>
                  <a:ea typeface="Calibri" charset="0"/>
                  <a:cs typeface="Calibri" charset="0"/>
                </a:endParaRPr>
              </a:p>
            </p:txBody>
          </p:sp>
        </p:grpSp>
        <p:sp>
          <p:nvSpPr>
            <p:cNvPr id="10" name="Up-Down Arrow 9"/>
            <p:cNvSpPr/>
            <p:nvPr/>
          </p:nvSpPr>
          <p:spPr bwMode="auto">
            <a:xfrm>
              <a:off x="8334026" y="350587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Shape 217"/>
            <p:cNvSpPr txBox="1"/>
            <p:nvPr/>
          </p:nvSpPr>
          <p:spPr>
            <a:xfrm>
              <a:off x="8631800" y="3640545"/>
              <a:ext cx="1309230" cy="442530"/>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sz="1620" b="1" dirty="0" smtClean="0">
                  <a:solidFill>
                    <a:srgbClr val="000000"/>
                  </a:solidFill>
                  <a:latin typeface="Calibri"/>
                  <a:ea typeface="Calibri"/>
                  <a:cs typeface="Calibri"/>
                  <a:sym typeface="Calibri"/>
                </a:rPr>
                <a:t>10x slower than </a:t>
              </a:r>
              <a:r>
                <a:rPr lang="en-US" sz="1620" b="1" dirty="0" smtClean="0">
                  <a:solidFill>
                    <a:srgbClr val="000000"/>
                  </a:solidFill>
                  <a:latin typeface="Calibri"/>
                  <a:ea typeface="Calibri"/>
                  <a:cs typeface="Calibri"/>
                  <a:sym typeface="Calibri"/>
                </a:rPr>
                <a:t>DDR</a:t>
              </a:r>
              <a:endParaRPr lang="en-US" sz="1620" b="1" dirty="0">
                <a:solidFill>
                  <a:srgbClr val="000000"/>
                </a:solidFill>
                <a:latin typeface="Calibri"/>
                <a:ea typeface="Calibri"/>
                <a:cs typeface="Calibri"/>
                <a:sym typeface="Calibri"/>
              </a:endParaRPr>
            </a:p>
          </p:txBody>
        </p:sp>
        <p:sp>
          <p:nvSpPr>
            <p:cNvPr id="12" name="Shape 181"/>
            <p:cNvSpPr txBox="1"/>
            <p:nvPr/>
          </p:nvSpPr>
          <p:spPr>
            <a:xfrm>
              <a:off x="6760944" y="3701685"/>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dirty="0">
                  <a:solidFill>
                    <a:srgbClr val="000000"/>
                  </a:solidFill>
                  <a:latin typeface="Calibri"/>
                  <a:ea typeface="Calibri"/>
                  <a:cs typeface="Calibri"/>
                  <a:sym typeface="Calibri"/>
                </a:rPr>
                <a:t>50-100ns</a:t>
              </a:r>
            </a:p>
          </p:txBody>
        </p:sp>
        <p:sp>
          <p:nvSpPr>
            <p:cNvPr id="13" name="TextBox 62"/>
            <p:cNvSpPr txBox="1">
              <a:spLocks noChangeArrowheads="1"/>
            </p:cNvSpPr>
            <p:nvPr/>
          </p:nvSpPr>
          <p:spPr bwMode="auto">
            <a:xfrm>
              <a:off x="6985548" y="5125961"/>
              <a:ext cx="13534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Fast memory</a:t>
              </a:r>
              <a:endParaRPr lang="en-US" altLang="en-US" sz="1600" b="1" dirty="0">
                <a:latin typeface="Calibri" charset="0"/>
                <a:ea typeface="Calibri" charset="0"/>
                <a:cs typeface="Calibri" charset="0"/>
              </a:endParaRPr>
            </a:p>
          </p:txBody>
        </p:sp>
        <p:sp>
          <p:nvSpPr>
            <p:cNvPr id="14" name="TextBox 62"/>
            <p:cNvSpPr txBox="1">
              <a:spLocks noChangeArrowheads="1"/>
            </p:cNvSpPr>
            <p:nvPr/>
          </p:nvSpPr>
          <p:spPr bwMode="auto">
            <a:xfrm>
              <a:off x="8210356" y="5117537"/>
              <a:ext cx="24758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C</a:t>
              </a:r>
              <a:r>
                <a:rPr lang="en-US" altLang="en-US" sz="1600" b="1" dirty="0" smtClean="0">
                  <a:latin typeface="Calibri" charset="0"/>
                  <a:ea typeface="Calibri" charset="0"/>
                  <a:cs typeface="Calibri" charset="0"/>
                </a:rPr>
                <a:t>heaper/slower memory</a:t>
              </a:r>
              <a:endParaRPr lang="en-US" altLang="en-US" sz="1600" b="1" dirty="0">
                <a:latin typeface="Calibri" charset="0"/>
                <a:ea typeface="Calibri" charset="0"/>
                <a:cs typeface="Calibri" charset="0"/>
              </a:endParaRPr>
            </a:p>
          </p:txBody>
        </p:sp>
      </p:grpSp>
      <p:sp>
        <p:nvSpPr>
          <p:cNvPr id="34" name="TextBox 33"/>
          <p:cNvSpPr txBox="1"/>
          <p:nvPr/>
        </p:nvSpPr>
        <p:spPr>
          <a:xfrm>
            <a:off x="0" y="721149"/>
            <a:ext cx="10964661" cy="1077218"/>
          </a:xfrm>
          <a:prstGeom prst="rect">
            <a:avLst/>
          </a:prstGeom>
          <a:noFill/>
        </p:spPr>
        <p:txBody>
          <a:bodyPr wrap="square" rtlCol="0">
            <a:spAutoFit/>
          </a:bodyPr>
          <a:lstStyle/>
          <a:p>
            <a:pPr algn="ctr"/>
            <a:r>
              <a:rPr lang="en-US" sz="3200" b="1" u="sng" dirty="0" smtClean="0">
                <a:latin typeface="Calibri" charset="0"/>
                <a:ea typeface="Calibri" charset="0"/>
                <a:cs typeface="Calibri" charset="0"/>
              </a:rPr>
              <a:t>Trade-off</a:t>
            </a:r>
            <a:r>
              <a:rPr lang="en-US" sz="3200" b="1" dirty="0" smtClean="0">
                <a:latin typeface="Calibri" charset="0"/>
                <a:ea typeface="Calibri" charset="0"/>
                <a:cs typeface="Calibri" charset="0"/>
              </a:rPr>
              <a:t>: </a:t>
            </a:r>
          </a:p>
          <a:p>
            <a:pPr algn="ctr"/>
            <a:r>
              <a:rPr lang="en-US" sz="3200" dirty="0" smtClean="0">
                <a:latin typeface="Calibri" charset="0"/>
                <a:ea typeface="Calibri" charset="0"/>
                <a:cs typeface="Calibri" charset="0"/>
              </a:rPr>
              <a:t>Perf loss from slow memory </a:t>
            </a:r>
            <a:r>
              <a:rPr lang="en-US" sz="3200" i="1" dirty="0" smtClean="0">
                <a:latin typeface="Calibri" charset="0"/>
                <a:ea typeface="Calibri" charset="0"/>
                <a:cs typeface="Calibri" charset="0"/>
              </a:rPr>
              <a:t>vs. </a:t>
            </a:r>
            <a:r>
              <a:rPr lang="en-US" sz="3200" dirty="0" smtClean="0">
                <a:latin typeface="Calibri" charset="0"/>
                <a:ea typeface="Calibri" charset="0"/>
                <a:cs typeface="Calibri" charset="0"/>
              </a:rPr>
              <a:t>more machines for same perf</a:t>
            </a:r>
          </a:p>
        </p:txBody>
      </p:sp>
      <p:sp>
        <p:nvSpPr>
          <p:cNvPr id="36" name="Right Arrow 35"/>
          <p:cNvSpPr/>
          <p:nvPr/>
        </p:nvSpPr>
        <p:spPr bwMode="auto">
          <a:xfrm flipV="1">
            <a:off x="1953638" y="3559092"/>
            <a:ext cx="1170294" cy="372329"/>
          </a:xfrm>
          <a:prstGeom prst="rightArrow">
            <a:avLst>
              <a:gd name="adj1" fmla="val 50000"/>
              <a:gd name="adj2" fmla="val 8387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nvGrpSpPr>
          <p:cNvPr id="83" name="Group 82"/>
          <p:cNvGrpSpPr/>
          <p:nvPr/>
        </p:nvGrpSpPr>
        <p:grpSpPr>
          <a:xfrm>
            <a:off x="7486265" y="1853442"/>
            <a:ext cx="1353014" cy="1437902"/>
            <a:chOff x="7943466" y="2328419"/>
            <a:chExt cx="1353014" cy="1437902"/>
          </a:xfrm>
        </p:grpSpPr>
        <p:sp>
          <p:nvSpPr>
            <p:cNvPr id="39" name="Rounded Rectangle 38"/>
            <p:cNvSpPr/>
            <p:nvPr/>
          </p:nvSpPr>
          <p:spPr bwMode="auto">
            <a:xfrm>
              <a:off x="8163979" y="2328419"/>
              <a:ext cx="620035" cy="625254"/>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smtClean="0">
                  <a:solidFill>
                    <a:schemeClr val="bg1"/>
                  </a:solidFill>
                </a:rPr>
                <a:t>CPU</a:t>
              </a:r>
              <a:endParaRPr lang="en-US" sz="1200" b="1" dirty="0">
                <a:solidFill>
                  <a:schemeClr val="bg1"/>
                </a:solidFill>
              </a:endParaRPr>
            </a:p>
          </p:txBody>
        </p:sp>
        <p:sp>
          <p:nvSpPr>
            <p:cNvPr id="40" name="Up-Down Arrow 39"/>
            <p:cNvSpPr/>
            <p:nvPr/>
          </p:nvSpPr>
          <p:spPr bwMode="auto">
            <a:xfrm>
              <a:off x="8226961" y="2953674"/>
              <a:ext cx="149974" cy="344634"/>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nvGrpSpPr>
            <p:cNvPr id="41" name="Group 40"/>
            <p:cNvGrpSpPr/>
            <p:nvPr/>
          </p:nvGrpSpPr>
          <p:grpSpPr>
            <a:xfrm>
              <a:off x="7943466" y="3312088"/>
              <a:ext cx="627052" cy="440948"/>
              <a:chOff x="7362011" y="4833054"/>
              <a:chExt cx="1502828" cy="833931"/>
            </a:xfrm>
          </p:grpSpPr>
          <p:sp>
            <p:nvSpPr>
              <p:cNvPr id="52" name="Rounded Rectangle 51"/>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53" name="Rounded Rectangle 52"/>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1000" b="1" dirty="0" smtClean="0">
                    <a:solidFill>
                      <a:schemeClr val="bg1"/>
                    </a:solidFill>
                    <a:latin typeface="Calibri" charset="0"/>
                    <a:ea typeface="Calibri" charset="0"/>
                    <a:cs typeface="Calibri" charset="0"/>
                  </a:rPr>
                  <a:t>DDR</a:t>
                </a:r>
                <a:endParaRPr lang="en-US" sz="1000" b="1" dirty="0">
                  <a:solidFill>
                    <a:schemeClr val="bg1"/>
                  </a:solidFill>
                  <a:latin typeface="Calibri" charset="0"/>
                  <a:ea typeface="Calibri" charset="0"/>
                  <a:cs typeface="Calibri" charset="0"/>
                </a:endParaRPr>
              </a:p>
            </p:txBody>
          </p:sp>
        </p:grpSp>
        <p:grpSp>
          <p:nvGrpSpPr>
            <p:cNvPr id="42" name="Group 41"/>
            <p:cNvGrpSpPr/>
            <p:nvPr/>
          </p:nvGrpSpPr>
          <p:grpSpPr>
            <a:xfrm>
              <a:off x="8641008" y="3306187"/>
              <a:ext cx="655472" cy="460134"/>
              <a:chOff x="8591220" y="2343751"/>
              <a:chExt cx="1121373" cy="787192"/>
            </a:xfrm>
            <a:solidFill>
              <a:schemeClr val="accent1"/>
            </a:solidFill>
          </p:grpSpPr>
          <p:sp>
            <p:nvSpPr>
              <p:cNvPr id="48" name="Rounded Rectangle 47"/>
              <p:cNvSpPr/>
              <p:nvPr/>
            </p:nvSpPr>
            <p:spPr>
              <a:xfrm>
                <a:off x="8591220" y="2343752"/>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sz="1000" dirty="0"/>
                  <a:t>DDR4</a:t>
                </a:r>
              </a:p>
            </p:txBody>
          </p:sp>
          <p:sp>
            <p:nvSpPr>
              <p:cNvPr id="49" name="Rounded Rectangle 48"/>
              <p:cNvSpPr/>
              <p:nvPr/>
            </p:nvSpPr>
            <p:spPr>
              <a:xfrm>
                <a:off x="8636854" y="2386036"/>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sz="1000" dirty="0"/>
                  <a:t>DDR4</a:t>
                </a:r>
              </a:p>
            </p:txBody>
          </p:sp>
          <p:sp>
            <p:nvSpPr>
              <p:cNvPr id="50" name="Rounded Rectangle 49"/>
              <p:cNvSpPr/>
              <p:nvPr/>
            </p:nvSpPr>
            <p:spPr>
              <a:xfrm>
                <a:off x="8697682" y="2446350"/>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sz="1000" dirty="0"/>
                  <a:t>DDR4</a:t>
                </a:r>
              </a:p>
            </p:txBody>
          </p:sp>
          <p:sp>
            <p:nvSpPr>
              <p:cNvPr id="51" name="Rounded Rectangle 50"/>
              <p:cNvSpPr/>
              <p:nvPr/>
            </p:nvSpPr>
            <p:spPr>
              <a:xfrm>
                <a:off x="8746256" y="2487601"/>
                <a:ext cx="966337" cy="64334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1000" b="1" dirty="0" err="1" smtClean="0">
                    <a:latin typeface="Calibri" charset="0"/>
                    <a:ea typeface="Calibri" charset="0"/>
                    <a:cs typeface="Calibri" charset="0"/>
                  </a:rPr>
                  <a:t>XPoint</a:t>
                </a:r>
                <a:endParaRPr lang="en-US" sz="1000" b="1" dirty="0">
                  <a:latin typeface="Calibri" charset="0"/>
                  <a:ea typeface="Calibri" charset="0"/>
                  <a:cs typeface="Calibri" charset="0"/>
                </a:endParaRPr>
              </a:p>
            </p:txBody>
          </p:sp>
        </p:grpSp>
        <p:sp>
          <p:nvSpPr>
            <p:cNvPr id="43" name="Up-Down Arrow 42"/>
            <p:cNvSpPr/>
            <p:nvPr/>
          </p:nvSpPr>
          <p:spPr bwMode="auto">
            <a:xfrm>
              <a:off x="8641008" y="2955541"/>
              <a:ext cx="143006" cy="346460"/>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grpSp>
        <p:nvGrpSpPr>
          <p:cNvPr id="54" name="Group 53"/>
          <p:cNvGrpSpPr/>
          <p:nvPr/>
        </p:nvGrpSpPr>
        <p:grpSpPr>
          <a:xfrm>
            <a:off x="111201" y="1826688"/>
            <a:ext cx="1844343" cy="2901939"/>
            <a:chOff x="1913629" y="2433008"/>
            <a:chExt cx="1844343" cy="2901939"/>
          </a:xfrm>
        </p:grpSpPr>
        <p:sp>
          <p:nvSpPr>
            <p:cNvPr id="55" name="Rounded Rectangle 54"/>
            <p:cNvSpPr/>
            <p:nvPr/>
          </p:nvSpPr>
          <p:spPr bwMode="auto">
            <a:xfrm>
              <a:off x="2416224" y="243300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56" name="Up-Down Arrow 55"/>
            <p:cNvSpPr/>
            <p:nvPr/>
          </p:nvSpPr>
          <p:spPr bwMode="auto">
            <a:xfrm>
              <a:off x="2789020" y="3502683"/>
              <a:ext cx="297774" cy="863013"/>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57" name="Group 56"/>
            <p:cNvGrpSpPr/>
            <p:nvPr/>
          </p:nvGrpSpPr>
          <p:grpSpPr>
            <a:xfrm>
              <a:off x="2485037" y="4358513"/>
              <a:ext cx="1272935" cy="976434"/>
              <a:chOff x="7081573" y="4587569"/>
              <a:chExt cx="1783266" cy="1079416"/>
            </a:xfrm>
            <a:solidFill>
              <a:srgbClr val="EBBAA4"/>
            </a:solidFill>
          </p:grpSpPr>
          <p:sp>
            <p:nvSpPr>
              <p:cNvPr id="59" name="Rounded Rectangle 58"/>
              <p:cNvSpPr/>
              <p:nvPr/>
            </p:nvSpPr>
            <p:spPr>
              <a:xfrm>
                <a:off x="7081573" y="4587569"/>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60" name="Rounded Rectangle 59"/>
              <p:cNvSpPr/>
              <p:nvPr/>
            </p:nvSpPr>
            <p:spPr>
              <a:xfrm>
                <a:off x="7221792" y="4710309"/>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61" name="Rounded Rectangle 60"/>
              <p:cNvSpPr/>
              <p:nvPr/>
            </p:nvSpPr>
            <p:spPr>
              <a:xfrm>
                <a:off x="7362011" y="4833050"/>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62" name="Rounded Rectangle 61"/>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a:t>
                </a:r>
                <a:endParaRPr lang="en-US" sz="2000" b="1" kern="0" dirty="0">
                  <a:solidFill>
                    <a:srgbClr val="000000"/>
                  </a:solidFill>
                  <a:latin typeface="Calibri"/>
                  <a:ea typeface="+mn-ea"/>
                </a:endParaRPr>
              </a:p>
            </p:txBody>
          </p:sp>
        </p:grpSp>
        <p:sp>
          <p:nvSpPr>
            <p:cNvPr id="58" name="Shape 181"/>
            <p:cNvSpPr txBox="1"/>
            <p:nvPr/>
          </p:nvSpPr>
          <p:spPr>
            <a:xfrm>
              <a:off x="1913629" y="3703092"/>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grpSp>
      <p:grpSp>
        <p:nvGrpSpPr>
          <p:cNvPr id="82" name="Group 81"/>
          <p:cNvGrpSpPr/>
          <p:nvPr/>
        </p:nvGrpSpPr>
        <p:grpSpPr>
          <a:xfrm>
            <a:off x="2685213" y="4747116"/>
            <a:ext cx="4465349" cy="859090"/>
            <a:chOff x="2566457" y="4952703"/>
            <a:chExt cx="4728872" cy="859090"/>
          </a:xfrm>
        </p:grpSpPr>
        <p:grpSp>
          <p:nvGrpSpPr>
            <p:cNvPr id="69" name="Group 68"/>
            <p:cNvGrpSpPr/>
            <p:nvPr/>
          </p:nvGrpSpPr>
          <p:grpSpPr>
            <a:xfrm>
              <a:off x="3423814" y="4952703"/>
              <a:ext cx="3767863" cy="471004"/>
              <a:chOff x="5400039" y="1383562"/>
              <a:chExt cx="3767863" cy="471004"/>
            </a:xfrm>
          </p:grpSpPr>
          <p:sp>
            <p:nvSpPr>
              <p:cNvPr id="70" name="Rounded Rectangle 69"/>
              <p:cNvSpPr/>
              <p:nvPr/>
            </p:nvSpPr>
            <p:spPr>
              <a:xfrm>
                <a:off x="5755335" y="1463034"/>
                <a:ext cx="966337" cy="32266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err="1" smtClean="0">
                    <a:latin typeface="Calibri" charset="0"/>
                    <a:ea typeface="Calibri" charset="0"/>
                    <a:cs typeface="Calibri" charset="0"/>
                  </a:rPr>
                  <a:t>XPoint</a:t>
                </a:r>
                <a:endParaRPr lang="en-US" sz="2000" b="1" dirty="0">
                  <a:latin typeface="Calibri" charset="0"/>
                  <a:ea typeface="Calibri" charset="0"/>
                  <a:cs typeface="Calibri" charset="0"/>
                </a:endParaRPr>
              </a:p>
            </p:txBody>
          </p:sp>
          <p:sp>
            <p:nvSpPr>
              <p:cNvPr id="71" name="Rounded Rectangle 70"/>
              <p:cNvSpPr/>
              <p:nvPr/>
            </p:nvSpPr>
            <p:spPr>
              <a:xfrm>
                <a:off x="7532454" y="1463034"/>
                <a:ext cx="974051" cy="328329"/>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2000" b="1" dirty="0" smtClean="0">
                    <a:solidFill>
                      <a:schemeClr val="bg1"/>
                    </a:solidFill>
                    <a:latin typeface="Calibri" charset="0"/>
                    <a:ea typeface="Calibri" charset="0"/>
                    <a:cs typeface="Calibri" charset="0"/>
                  </a:rPr>
                  <a:t>DDR</a:t>
                </a:r>
                <a:endParaRPr lang="en-US" sz="2000" b="1" dirty="0">
                  <a:solidFill>
                    <a:schemeClr val="bg1"/>
                  </a:solidFill>
                  <a:latin typeface="Calibri" charset="0"/>
                  <a:ea typeface="Calibri" charset="0"/>
                  <a:cs typeface="Calibri" charset="0"/>
                </a:endParaRPr>
              </a:p>
            </p:txBody>
          </p:sp>
          <p:sp>
            <p:nvSpPr>
              <p:cNvPr id="72" name="TextBox 71"/>
              <p:cNvSpPr txBox="1"/>
              <p:nvPr/>
            </p:nvSpPr>
            <p:spPr>
              <a:xfrm>
                <a:off x="6862773" y="1403035"/>
                <a:ext cx="292100" cy="430887"/>
              </a:xfrm>
              <a:prstGeom prst="rect">
                <a:avLst/>
              </a:prstGeom>
              <a:noFill/>
            </p:spPr>
            <p:txBody>
              <a:bodyPr wrap="square" rtlCol="0">
                <a:spAutoFit/>
              </a:bodyPr>
              <a:lstStyle/>
              <a:p>
                <a:r>
                  <a:rPr lang="en-US" sz="2200" dirty="0" smtClean="0"/>
                  <a:t>=</a:t>
                </a:r>
                <a:endParaRPr lang="en-US" sz="2200" dirty="0"/>
              </a:p>
            </p:txBody>
          </p:sp>
          <p:sp>
            <p:nvSpPr>
              <p:cNvPr id="73" name="TextBox 72"/>
              <p:cNvSpPr txBox="1"/>
              <p:nvPr/>
            </p:nvSpPr>
            <p:spPr>
              <a:xfrm>
                <a:off x="5400039" y="1383562"/>
                <a:ext cx="862765" cy="461665"/>
              </a:xfrm>
              <a:prstGeom prst="rect">
                <a:avLst/>
              </a:prstGeom>
              <a:noFill/>
            </p:spPr>
            <p:txBody>
              <a:bodyPr wrap="square" rtlCol="0">
                <a:spAutoFit/>
              </a:bodyPr>
              <a:lstStyle/>
              <a:p>
                <a:r>
                  <a:rPr lang="en-US" sz="2400" dirty="0" smtClean="0">
                    <a:latin typeface="Calibri" charset="0"/>
                    <a:ea typeface="Calibri" charset="0"/>
                    <a:cs typeface="Calibri" charset="0"/>
                  </a:rPr>
                  <a:t>$(</a:t>
                </a:r>
                <a:endParaRPr lang="en-US" sz="2400" dirty="0">
                  <a:latin typeface="Calibri" charset="0"/>
                  <a:ea typeface="Calibri" charset="0"/>
                  <a:cs typeface="Calibri" charset="0"/>
                </a:endParaRPr>
              </a:p>
            </p:txBody>
          </p:sp>
          <p:sp>
            <p:nvSpPr>
              <p:cNvPr id="74" name="TextBox 73"/>
              <p:cNvSpPr txBox="1"/>
              <p:nvPr/>
            </p:nvSpPr>
            <p:spPr>
              <a:xfrm>
                <a:off x="6645109" y="1383562"/>
                <a:ext cx="406665" cy="461665"/>
              </a:xfrm>
              <a:prstGeom prst="rect">
                <a:avLst/>
              </a:prstGeom>
              <a:noFill/>
            </p:spPr>
            <p:txBody>
              <a:bodyPr wrap="square" rtlCol="0">
                <a:spAutoFit/>
              </a:bodyPr>
              <a:lstStyle/>
              <a:p>
                <a:r>
                  <a:rPr lang="en-US" sz="2400" dirty="0">
                    <a:latin typeface="Calibri" charset="0"/>
                    <a:ea typeface="Calibri" charset="0"/>
                    <a:cs typeface="Calibri" charset="0"/>
                  </a:rPr>
                  <a:t>)</a:t>
                </a:r>
              </a:p>
            </p:txBody>
          </p:sp>
          <p:sp>
            <p:nvSpPr>
              <p:cNvPr id="75" name="TextBox 74"/>
              <p:cNvSpPr txBox="1"/>
              <p:nvPr/>
            </p:nvSpPr>
            <p:spPr>
              <a:xfrm>
                <a:off x="7180273" y="1392901"/>
                <a:ext cx="862765" cy="461665"/>
              </a:xfrm>
              <a:prstGeom prst="rect">
                <a:avLst/>
              </a:prstGeom>
              <a:noFill/>
            </p:spPr>
            <p:txBody>
              <a:bodyPr wrap="square" rtlCol="0">
                <a:spAutoFit/>
              </a:bodyPr>
              <a:lstStyle/>
              <a:p>
                <a:r>
                  <a:rPr lang="en-US" sz="2400" dirty="0" smtClean="0">
                    <a:latin typeface="Calibri" charset="0"/>
                    <a:ea typeface="Calibri" charset="0"/>
                    <a:cs typeface="Calibri" charset="0"/>
                  </a:rPr>
                  <a:t>$(</a:t>
                </a:r>
                <a:endParaRPr lang="en-US" sz="2400" dirty="0">
                  <a:latin typeface="Calibri" charset="0"/>
                  <a:ea typeface="Calibri" charset="0"/>
                  <a:cs typeface="Calibri" charset="0"/>
                </a:endParaRPr>
              </a:p>
            </p:txBody>
          </p:sp>
          <p:sp>
            <p:nvSpPr>
              <p:cNvPr id="76" name="TextBox 75"/>
              <p:cNvSpPr txBox="1"/>
              <p:nvPr/>
            </p:nvSpPr>
            <p:spPr>
              <a:xfrm>
                <a:off x="8427883" y="1392901"/>
                <a:ext cx="740019" cy="461665"/>
              </a:xfrm>
              <a:prstGeom prst="rect">
                <a:avLst/>
              </a:prstGeom>
              <a:noFill/>
            </p:spPr>
            <p:txBody>
              <a:bodyPr wrap="square" rtlCol="0">
                <a:spAutoFit/>
              </a:bodyPr>
              <a:lstStyle/>
              <a:p>
                <a:r>
                  <a:rPr lang="en-US" sz="2400" dirty="0" smtClean="0">
                    <a:latin typeface="Calibri" charset="0"/>
                    <a:ea typeface="Calibri" charset="0"/>
                    <a:cs typeface="Calibri" charset="0"/>
                  </a:rPr>
                  <a:t>) / 3</a:t>
                </a:r>
                <a:endParaRPr lang="en-US" sz="2400" dirty="0">
                  <a:latin typeface="Calibri" charset="0"/>
                  <a:ea typeface="Calibri" charset="0"/>
                  <a:cs typeface="Calibri" charset="0"/>
                </a:endParaRPr>
              </a:p>
            </p:txBody>
          </p:sp>
        </p:grpSp>
        <p:sp>
          <p:nvSpPr>
            <p:cNvPr id="77" name="TextBox 76"/>
            <p:cNvSpPr txBox="1"/>
            <p:nvPr/>
          </p:nvSpPr>
          <p:spPr>
            <a:xfrm>
              <a:off x="2566457" y="5343573"/>
              <a:ext cx="3608726" cy="461665"/>
            </a:xfrm>
            <a:prstGeom prst="rect">
              <a:avLst/>
            </a:prstGeom>
            <a:noFill/>
          </p:spPr>
          <p:txBody>
            <a:bodyPr wrap="square" rtlCol="0">
              <a:spAutoFit/>
            </a:bodyPr>
            <a:lstStyle/>
            <a:p>
              <a:r>
                <a:rPr lang="en-US" sz="2200" dirty="0" smtClean="0">
                  <a:latin typeface="Calibri" charset="0"/>
                  <a:ea typeface="Calibri" charset="0"/>
                  <a:cs typeface="Calibri" charset="0"/>
                </a:rPr>
                <a:t>             Savings  </a:t>
              </a:r>
              <a:r>
                <a:rPr lang="en-US" sz="2400" dirty="0" smtClean="0">
                  <a:latin typeface="Calibri" charset="0"/>
                  <a:ea typeface="Calibri" charset="0"/>
                  <a:cs typeface="Calibri" charset="0"/>
                </a:rPr>
                <a:t>=</a:t>
              </a:r>
              <a:r>
                <a:rPr lang="en-US" sz="2200" dirty="0" smtClean="0">
                  <a:latin typeface="Calibri" charset="0"/>
                  <a:ea typeface="Calibri" charset="0"/>
                  <a:cs typeface="Calibri" charset="0"/>
                </a:rPr>
                <a:t>   30% * </a:t>
              </a:r>
            </a:p>
          </p:txBody>
        </p:sp>
        <p:grpSp>
          <p:nvGrpSpPr>
            <p:cNvPr id="78" name="Group 77"/>
            <p:cNvGrpSpPr/>
            <p:nvPr/>
          </p:nvGrpSpPr>
          <p:grpSpPr>
            <a:xfrm>
              <a:off x="5616698" y="5337428"/>
              <a:ext cx="1678631" cy="474365"/>
              <a:chOff x="4902414" y="1345462"/>
              <a:chExt cx="1678631" cy="474365"/>
            </a:xfrm>
          </p:grpSpPr>
          <p:sp>
            <p:nvSpPr>
              <p:cNvPr id="79" name="Rounded Rectangle 78"/>
              <p:cNvSpPr/>
              <p:nvPr/>
            </p:nvSpPr>
            <p:spPr>
              <a:xfrm>
                <a:off x="5271160" y="1437634"/>
                <a:ext cx="966337" cy="32266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err="1" smtClean="0">
                    <a:latin typeface="Calibri" charset="0"/>
                    <a:ea typeface="Calibri" charset="0"/>
                    <a:cs typeface="Calibri" charset="0"/>
                  </a:rPr>
                  <a:t>XPoint</a:t>
                </a:r>
                <a:endParaRPr lang="en-US" sz="2000" b="1" dirty="0">
                  <a:latin typeface="Calibri" charset="0"/>
                  <a:ea typeface="Calibri" charset="0"/>
                  <a:cs typeface="Calibri" charset="0"/>
                </a:endParaRPr>
              </a:p>
            </p:txBody>
          </p:sp>
          <p:sp>
            <p:nvSpPr>
              <p:cNvPr id="80" name="TextBox 79"/>
              <p:cNvSpPr txBox="1"/>
              <p:nvPr/>
            </p:nvSpPr>
            <p:spPr>
              <a:xfrm>
                <a:off x="4902414" y="1358162"/>
                <a:ext cx="862765" cy="461665"/>
              </a:xfrm>
              <a:prstGeom prst="rect">
                <a:avLst/>
              </a:prstGeom>
              <a:noFill/>
            </p:spPr>
            <p:txBody>
              <a:bodyPr wrap="square" rtlCol="0">
                <a:spAutoFit/>
              </a:bodyPr>
              <a:lstStyle/>
              <a:p>
                <a:r>
                  <a:rPr lang="en-US" sz="2400" dirty="0" smtClean="0">
                    <a:latin typeface="Calibri" charset="0"/>
                    <a:ea typeface="Calibri" charset="0"/>
                    <a:cs typeface="Calibri" charset="0"/>
                  </a:rPr>
                  <a:t>$(</a:t>
                </a:r>
                <a:endParaRPr lang="en-US" sz="2400" dirty="0">
                  <a:latin typeface="Calibri" charset="0"/>
                  <a:ea typeface="Calibri" charset="0"/>
                  <a:cs typeface="Calibri" charset="0"/>
                </a:endParaRPr>
              </a:p>
            </p:txBody>
          </p:sp>
          <p:sp>
            <p:nvSpPr>
              <p:cNvPr id="81" name="TextBox 80"/>
              <p:cNvSpPr txBox="1"/>
              <p:nvPr/>
            </p:nvSpPr>
            <p:spPr>
              <a:xfrm>
                <a:off x="6174380" y="1345462"/>
                <a:ext cx="406665" cy="461665"/>
              </a:xfrm>
              <a:prstGeom prst="rect">
                <a:avLst/>
              </a:prstGeom>
              <a:noFill/>
            </p:spPr>
            <p:txBody>
              <a:bodyPr wrap="square" rtlCol="0">
                <a:spAutoFit/>
              </a:bodyPr>
              <a:lstStyle/>
              <a:p>
                <a:r>
                  <a:rPr lang="en-US" sz="2400" dirty="0">
                    <a:latin typeface="Calibri" charset="0"/>
                    <a:ea typeface="Calibri" charset="0"/>
                    <a:cs typeface="Calibri" charset="0"/>
                  </a:rPr>
                  <a:t>)</a:t>
                </a:r>
              </a:p>
            </p:txBody>
          </p:sp>
        </p:grpSp>
      </p:grpSp>
      <p:grpSp>
        <p:nvGrpSpPr>
          <p:cNvPr id="84" name="Group 83"/>
          <p:cNvGrpSpPr/>
          <p:nvPr/>
        </p:nvGrpSpPr>
        <p:grpSpPr>
          <a:xfrm>
            <a:off x="9098908" y="1848011"/>
            <a:ext cx="1353014" cy="1437902"/>
            <a:chOff x="7943466" y="2328419"/>
            <a:chExt cx="1353014" cy="1437902"/>
          </a:xfrm>
        </p:grpSpPr>
        <p:sp>
          <p:nvSpPr>
            <p:cNvPr id="85" name="Rounded Rectangle 84"/>
            <p:cNvSpPr/>
            <p:nvPr/>
          </p:nvSpPr>
          <p:spPr bwMode="auto">
            <a:xfrm>
              <a:off x="8163979" y="2328419"/>
              <a:ext cx="620035" cy="625254"/>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smtClean="0">
                  <a:solidFill>
                    <a:schemeClr val="bg1"/>
                  </a:solidFill>
                </a:rPr>
                <a:t>CPU</a:t>
              </a:r>
              <a:endParaRPr lang="en-US" sz="1200" b="1" dirty="0">
                <a:solidFill>
                  <a:schemeClr val="bg1"/>
                </a:solidFill>
              </a:endParaRPr>
            </a:p>
          </p:txBody>
        </p:sp>
        <p:sp>
          <p:nvSpPr>
            <p:cNvPr id="86" name="Up-Down Arrow 85"/>
            <p:cNvSpPr/>
            <p:nvPr/>
          </p:nvSpPr>
          <p:spPr bwMode="auto">
            <a:xfrm>
              <a:off x="8226961" y="2953674"/>
              <a:ext cx="149974" cy="344634"/>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nvGrpSpPr>
            <p:cNvPr id="87" name="Group 86"/>
            <p:cNvGrpSpPr/>
            <p:nvPr/>
          </p:nvGrpSpPr>
          <p:grpSpPr>
            <a:xfrm>
              <a:off x="7943466" y="3312088"/>
              <a:ext cx="627052" cy="440948"/>
              <a:chOff x="7362011" y="4833054"/>
              <a:chExt cx="1502828" cy="833931"/>
            </a:xfrm>
          </p:grpSpPr>
          <p:sp>
            <p:nvSpPr>
              <p:cNvPr id="94" name="Rounded Rectangle 93"/>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95" name="Rounded Rectangle 94"/>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1000" b="1" dirty="0" smtClean="0">
                    <a:solidFill>
                      <a:schemeClr val="bg1"/>
                    </a:solidFill>
                    <a:latin typeface="Calibri" charset="0"/>
                    <a:ea typeface="Calibri" charset="0"/>
                    <a:cs typeface="Calibri" charset="0"/>
                  </a:rPr>
                  <a:t>DDR</a:t>
                </a:r>
                <a:endParaRPr lang="en-US" sz="1000" b="1" dirty="0">
                  <a:solidFill>
                    <a:schemeClr val="bg1"/>
                  </a:solidFill>
                  <a:latin typeface="Calibri" charset="0"/>
                  <a:ea typeface="Calibri" charset="0"/>
                  <a:cs typeface="Calibri" charset="0"/>
                </a:endParaRPr>
              </a:p>
            </p:txBody>
          </p:sp>
        </p:grpSp>
        <p:grpSp>
          <p:nvGrpSpPr>
            <p:cNvPr id="88" name="Group 87"/>
            <p:cNvGrpSpPr/>
            <p:nvPr/>
          </p:nvGrpSpPr>
          <p:grpSpPr>
            <a:xfrm>
              <a:off x="8641008" y="3306187"/>
              <a:ext cx="655472" cy="460134"/>
              <a:chOff x="8591220" y="2343751"/>
              <a:chExt cx="1121373" cy="787192"/>
            </a:xfrm>
            <a:solidFill>
              <a:schemeClr val="accent1"/>
            </a:solidFill>
          </p:grpSpPr>
          <p:sp>
            <p:nvSpPr>
              <p:cNvPr id="90" name="Rounded Rectangle 89"/>
              <p:cNvSpPr/>
              <p:nvPr/>
            </p:nvSpPr>
            <p:spPr>
              <a:xfrm>
                <a:off x="8591220" y="2343752"/>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sz="1000" dirty="0"/>
                  <a:t>DDR4</a:t>
                </a:r>
              </a:p>
            </p:txBody>
          </p:sp>
          <p:sp>
            <p:nvSpPr>
              <p:cNvPr id="91" name="Rounded Rectangle 90"/>
              <p:cNvSpPr/>
              <p:nvPr/>
            </p:nvSpPr>
            <p:spPr>
              <a:xfrm>
                <a:off x="8636854" y="2386036"/>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sz="1000" dirty="0"/>
                  <a:t>DDR4</a:t>
                </a:r>
              </a:p>
            </p:txBody>
          </p:sp>
          <p:sp>
            <p:nvSpPr>
              <p:cNvPr id="92" name="Rounded Rectangle 91"/>
              <p:cNvSpPr/>
              <p:nvPr/>
            </p:nvSpPr>
            <p:spPr>
              <a:xfrm>
                <a:off x="8697682" y="2446350"/>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sz="1000" dirty="0"/>
                  <a:t>DDR4</a:t>
                </a:r>
              </a:p>
            </p:txBody>
          </p:sp>
          <p:sp>
            <p:nvSpPr>
              <p:cNvPr id="93" name="Rounded Rectangle 92"/>
              <p:cNvSpPr/>
              <p:nvPr/>
            </p:nvSpPr>
            <p:spPr>
              <a:xfrm>
                <a:off x="8746256" y="2487601"/>
                <a:ext cx="966337" cy="64334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1000" b="1" dirty="0" err="1" smtClean="0">
                    <a:latin typeface="Calibri" charset="0"/>
                    <a:ea typeface="Calibri" charset="0"/>
                    <a:cs typeface="Calibri" charset="0"/>
                  </a:rPr>
                  <a:t>XPoint</a:t>
                </a:r>
                <a:endParaRPr lang="en-US" sz="1000" b="1" dirty="0">
                  <a:latin typeface="Calibri" charset="0"/>
                  <a:ea typeface="Calibri" charset="0"/>
                  <a:cs typeface="Calibri" charset="0"/>
                </a:endParaRPr>
              </a:p>
            </p:txBody>
          </p:sp>
        </p:grpSp>
        <p:sp>
          <p:nvSpPr>
            <p:cNvPr id="89" name="Up-Down Arrow 88"/>
            <p:cNvSpPr/>
            <p:nvPr/>
          </p:nvSpPr>
          <p:spPr bwMode="auto">
            <a:xfrm>
              <a:off x="8641008" y="2955541"/>
              <a:ext cx="143006" cy="346460"/>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grpSp>
        <p:nvGrpSpPr>
          <p:cNvPr id="96" name="Group 95"/>
          <p:cNvGrpSpPr/>
          <p:nvPr/>
        </p:nvGrpSpPr>
        <p:grpSpPr>
          <a:xfrm>
            <a:off x="8443436" y="3544080"/>
            <a:ext cx="1353014" cy="1437902"/>
            <a:chOff x="7943466" y="2328419"/>
            <a:chExt cx="1353014" cy="1437902"/>
          </a:xfrm>
        </p:grpSpPr>
        <p:sp>
          <p:nvSpPr>
            <p:cNvPr id="97" name="Rounded Rectangle 96"/>
            <p:cNvSpPr/>
            <p:nvPr/>
          </p:nvSpPr>
          <p:spPr bwMode="auto">
            <a:xfrm>
              <a:off x="8163979" y="2328419"/>
              <a:ext cx="620035" cy="625254"/>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smtClean="0">
                  <a:solidFill>
                    <a:schemeClr val="bg1"/>
                  </a:solidFill>
                </a:rPr>
                <a:t>CPU</a:t>
              </a:r>
              <a:endParaRPr lang="en-US" sz="1200" b="1" dirty="0">
                <a:solidFill>
                  <a:schemeClr val="bg1"/>
                </a:solidFill>
              </a:endParaRPr>
            </a:p>
          </p:txBody>
        </p:sp>
        <p:sp>
          <p:nvSpPr>
            <p:cNvPr id="98" name="Up-Down Arrow 97"/>
            <p:cNvSpPr/>
            <p:nvPr/>
          </p:nvSpPr>
          <p:spPr bwMode="auto">
            <a:xfrm>
              <a:off x="8226961" y="2953674"/>
              <a:ext cx="149974" cy="344634"/>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nvGrpSpPr>
            <p:cNvPr id="99" name="Group 98"/>
            <p:cNvGrpSpPr/>
            <p:nvPr/>
          </p:nvGrpSpPr>
          <p:grpSpPr>
            <a:xfrm>
              <a:off x="7943466" y="3312088"/>
              <a:ext cx="627052" cy="440948"/>
              <a:chOff x="7362011" y="4833054"/>
              <a:chExt cx="1502828" cy="833931"/>
            </a:xfrm>
          </p:grpSpPr>
          <p:sp>
            <p:nvSpPr>
              <p:cNvPr id="106" name="Rounded Rectangle 105"/>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107" name="Rounded Rectangle 106"/>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1000" b="1" dirty="0" smtClean="0">
                    <a:solidFill>
                      <a:schemeClr val="bg1"/>
                    </a:solidFill>
                    <a:latin typeface="Calibri" charset="0"/>
                    <a:ea typeface="Calibri" charset="0"/>
                    <a:cs typeface="Calibri" charset="0"/>
                  </a:rPr>
                  <a:t>DDR</a:t>
                </a:r>
                <a:endParaRPr lang="en-US" sz="1000" b="1" dirty="0">
                  <a:solidFill>
                    <a:schemeClr val="bg1"/>
                  </a:solidFill>
                  <a:latin typeface="Calibri" charset="0"/>
                  <a:ea typeface="Calibri" charset="0"/>
                  <a:cs typeface="Calibri" charset="0"/>
                </a:endParaRPr>
              </a:p>
            </p:txBody>
          </p:sp>
        </p:grpSp>
        <p:grpSp>
          <p:nvGrpSpPr>
            <p:cNvPr id="100" name="Group 99"/>
            <p:cNvGrpSpPr/>
            <p:nvPr/>
          </p:nvGrpSpPr>
          <p:grpSpPr>
            <a:xfrm>
              <a:off x="8641008" y="3306187"/>
              <a:ext cx="655472" cy="460134"/>
              <a:chOff x="8591220" y="2343751"/>
              <a:chExt cx="1121373" cy="787192"/>
            </a:xfrm>
            <a:solidFill>
              <a:schemeClr val="accent1"/>
            </a:solidFill>
          </p:grpSpPr>
          <p:sp>
            <p:nvSpPr>
              <p:cNvPr id="102" name="Rounded Rectangle 101"/>
              <p:cNvSpPr/>
              <p:nvPr/>
            </p:nvSpPr>
            <p:spPr>
              <a:xfrm>
                <a:off x="8591220" y="2343752"/>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sz="1000" dirty="0"/>
                  <a:t>DDR4</a:t>
                </a:r>
              </a:p>
            </p:txBody>
          </p:sp>
          <p:sp>
            <p:nvSpPr>
              <p:cNvPr id="103" name="Rounded Rectangle 102"/>
              <p:cNvSpPr/>
              <p:nvPr/>
            </p:nvSpPr>
            <p:spPr>
              <a:xfrm>
                <a:off x="8636854" y="2386036"/>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sz="1000" dirty="0"/>
                  <a:t>DDR4</a:t>
                </a:r>
              </a:p>
            </p:txBody>
          </p:sp>
          <p:sp>
            <p:nvSpPr>
              <p:cNvPr id="104" name="Rounded Rectangle 103"/>
              <p:cNvSpPr/>
              <p:nvPr/>
            </p:nvSpPr>
            <p:spPr>
              <a:xfrm>
                <a:off x="8697682" y="2446350"/>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sz="1000" dirty="0"/>
                  <a:t>DDR4</a:t>
                </a:r>
              </a:p>
            </p:txBody>
          </p:sp>
          <p:sp>
            <p:nvSpPr>
              <p:cNvPr id="105" name="Rounded Rectangle 104"/>
              <p:cNvSpPr/>
              <p:nvPr/>
            </p:nvSpPr>
            <p:spPr>
              <a:xfrm>
                <a:off x="8746256" y="2487601"/>
                <a:ext cx="966337" cy="64334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1000" b="1" dirty="0" err="1" smtClean="0">
                    <a:latin typeface="Calibri" charset="0"/>
                    <a:ea typeface="Calibri" charset="0"/>
                    <a:cs typeface="Calibri" charset="0"/>
                  </a:rPr>
                  <a:t>XPoint</a:t>
                </a:r>
                <a:endParaRPr lang="en-US" sz="1000" b="1" dirty="0">
                  <a:latin typeface="Calibri" charset="0"/>
                  <a:ea typeface="Calibri" charset="0"/>
                  <a:cs typeface="Calibri" charset="0"/>
                </a:endParaRPr>
              </a:p>
            </p:txBody>
          </p:sp>
        </p:grpSp>
        <p:sp>
          <p:nvSpPr>
            <p:cNvPr id="101" name="Up-Down Arrow 100"/>
            <p:cNvSpPr/>
            <p:nvPr/>
          </p:nvSpPr>
          <p:spPr bwMode="auto">
            <a:xfrm>
              <a:off x="8641008" y="2955541"/>
              <a:ext cx="143006" cy="346460"/>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sp>
        <p:nvSpPr>
          <p:cNvPr id="109" name="Shape 265"/>
          <p:cNvSpPr txBox="1"/>
          <p:nvPr/>
        </p:nvSpPr>
        <p:spPr>
          <a:xfrm>
            <a:off x="-3369" y="5655687"/>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000" b="1" i="1" dirty="0" smtClean="0">
                <a:solidFill>
                  <a:srgbClr val="FF0000"/>
                </a:solidFill>
                <a:latin typeface="Calibri"/>
                <a:ea typeface="Calibri"/>
                <a:cs typeface="Calibri"/>
                <a:sym typeface="Calibri"/>
              </a:rPr>
              <a:t>Tight slowdow</a:t>
            </a:r>
            <a:r>
              <a:rPr lang="en-US" sz="3000" b="1" i="1" dirty="0" smtClean="0">
                <a:solidFill>
                  <a:srgbClr val="FF0000"/>
                </a:solidFill>
                <a:latin typeface="Calibri"/>
                <a:ea typeface="Calibri"/>
                <a:cs typeface="Calibri"/>
                <a:sym typeface="Calibri"/>
              </a:rPr>
              <a:t>n budget, we </a:t>
            </a:r>
            <a:r>
              <a:rPr lang="en-US" sz="3000" b="1" i="1" dirty="0" smtClean="0">
                <a:solidFill>
                  <a:srgbClr val="FF0000"/>
                </a:solidFill>
                <a:latin typeface="Calibri"/>
                <a:ea typeface="Calibri"/>
                <a:cs typeface="Calibri"/>
                <a:sym typeface="Calibri"/>
              </a:rPr>
              <a:t>configure tolerable slowdown to 3%</a:t>
            </a:r>
            <a:endParaRPr lang="en-US" sz="3000" b="1" i="1" dirty="0">
              <a:solidFill>
                <a:srgbClr val="FF0000"/>
              </a:solidFill>
              <a:latin typeface="Calibri"/>
              <a:ea typeface="Calibri"/>
              <a:cs typeface="Calibri"/>
              <a:sym typeface="Calibri"/>
            </a:endParaRPr>
          </a:p>
        </p:txBody>
      </p:sp>
      <p:sp>
        <p:nvSpPr>
          <p:cNvPr id="110" name="TextBox 109"/>
          <p:cNvSpPr txBox="1"/>
          <p:nvPr/>
        </p:nvSpPr>
        <p:spPr>
          <a:xfrm>
            <a:off x="7266616" y="5102138"/>
            <a:ext cx="3812346" cy="430887"/>
          </a:xfrm>
          <a:prstGeom prst="rect">
            <a:avLst/>
          </a:prstGeom>
          <a:noFill/>
        </p:spPr>
        <p:txBody>
          <a:bodyPr wrap="square" rtlCol="0">
            <a:spAutoFit/>
          </a:bodyPr>
          <a:lstStyle/>
          <a:p>
            <a:pPr algn="ctr"/>
            <a:r>
              <a:rPr lang="en-US" sz="2200" dirty="0">
                <a:latin typeface="Calibri" charset="0"/>
                <a:ea typeface="Calibri" charset="0"/>
                <a:cs typeface="Calibri" charset="0"/>
              </a:rPr>
              <a:t>T</a:t>
            </a:r>
            <a:r>
              <a:rPr lang="en-US" sz="2200" dirty="0" smtClean="0">
                <a:latin typeface="Calibri" charset="0"/>
                <a:ea typeface="Calibri" charset="0"/>
                <a:cs typeface="Calibri" charset="0"/>
              </a:rPr>
              <a:t>o make up </a:t>
            </a:r>
            <a:r>
              <a:rPr lang="en-US" sz="2200" smtClean="0">
                <a:latin typeface="Calibri" charset="0"/>
                <a:ea typeface="Calibri" charset="0"/>
                <a:cs typeface="Calibri" charset="0"/>
              </a:rPr>
              <a:t>for perf. </a:t>
            </a:r>
            <a:r>
              <a:rPr lang="en-US" sz="2200" dirty="0" smtClean="0">
                <a:latin typeface="Calibri" charset="0"/>
                <a:ea typeface="Calibri" charset="0"/>
                <a:cs typeface="Calibri" charset="0"/>
              </a:rPr>
              <a:t>loss</a:t>
            </a:r>
          </a:p>
        </p:txBody>
      </p:sp>
      <p:sp>
        <p:nvSpPr>
          <p:cNvPr id="111" name="TextBox 110"/>
          <p:cNvSpPr txBox="1"/>
          <p:nvPr/>
        </p:nvSpPr>
        <p:spPr>
          <a:xfrm>
            <a:off x="6617056" y="2891224"/>
            <a:ext cx="423214" cy="707886"/>
          </a:xfrm>
          <a:prstGeom prst="rect">
            <a:avLst/>
          </a:prstGeom>
          <a:noFill/>
        </p:spPr>
        <p:txBody>
          <a:bodyPr wrap="square" rtlCol="0">
            <a:spAutoFit/>
          </a:bodyPr>
          <a:lstStyle/>
          <a:p>
            <a:r>
              <a:rPr lang="en-US" sz="4000" smtClean="0">
                <a:latin typeface="Calibri" charset="0"/>
                <a:ea typeface="Calibri" charset="0"/>
                <a:cs typeface="Calibri" charset="0"/>
              </a:rPr>
              <a:t>+</a:t>
            </a:r>
            <a:endParaRPr lang="en-US" sz="4000" dirty="0" smtClean="0">
              <a:latin typeface="Calibri" charset="0"/>
              <a:ea typeface="Calibri" charset="0"/>
              <a:cs typeface="Calibri" charset="0"/>
            </a:endParaRPr>
          </a:p>
        </p:txBody>
      </p:sp>
      <p:sp>
        <p:nvSpPr>
          <p:cNvPr id="108" name="Shape 181"/>
          <p:cNvSpPr txBox="1"/>
          <p:nvPr/>
        </p:nvSpPr>
        <p:spPr>
          <a:xfrm>
            <a:off x="6885216" y="1911511"/>
            <a:ext cx="3742748" cy="3448397"/>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30000" b="1" dirty="0" smtClean="0">
                <a:solidFill>
                  <a:srgbClr val="000000"/>
                </a:solidFill>
                <a:latin typeface="Calibri"/>
                <a:ea typeface="Calibri"/>
                <a:cs typeface="Calibri"/>
                <a:sym typeface="Calibri"/>
              </a:rPr>
              <a:t>✕</a:t>
            </a:r>
            <a:endParaRPr lang="en-US" sz="30000" b="1"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0519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09" grpId="0"/>
      <p:bldP spid="110" grpId="0"/>
      <p:bldP spid="111" grpId="0"/>
      <p:bldP spid="10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a:t>
            </a:r>
            <a:r>
              <a:rPr lang="en-US" dirty="0" smtClean="0"/>
              <a:t>data placement policies</a:t>
            </a:r>
            <a:endParaRPr lang="en-US" dirty="0"/>
          </a:p>
        </p:txBody>
      </p:sp>
      <p:sp>
        <p:nvSpPr>
          <p:cNvPr id="3" name="Content Placeholder 2"/>
          <p:cNvSpPr>
            <a:spLocks noGrp="1"/>
          </p:cNvSpPr>
          <p:nvPr>
            <p:ph idx="1"/>
          </p:nvPr>
        </p:nvSpPr>
        <p:spPr/>
        <p:txBody>
          <a:bodyPr/>
          <a:lstStyle/>
          <a:p>
            <a:r>
              <a:rPr lang="en-US" dirty="0" smtClean="0"/>
              <a:t>Non-uniform memory access (NUMA) policies in OS </a:t>
            </a:r>
            <a:r>
              <a:rPr lang="en-US" sz="1600" dirty="0" smtClean="0"/>
              <a:t>[</a:t>
            </a:r>
            <a:r>
              <a:rPr lang="en-US" sz="1600" dirty="0" err="1" smtClean="0"/>
              <a:t>numactl</a:t>
            </a:r>
            <a:r>
              <a:rPr lang="en-US" sz="1600" dirty="0" smtClean="0"/>
              <a:t>]</a:t>
            </a:r>
          </a:p>
          <a:p>
            <a:pPr lvl="1"/>
            <a:r>
              <a:rPr lang="en-US" i="1" dirty="0" smtClean="0">
                <a:solidFill>
                  <a:schemeClr val="accent6"/>
                </a:solidFill>
              </a:rPr>
              <a:t>Local placement</a:t>
            </a:r>
            <a:r>
              <a:rPr lang="en-US" dirty="0" smtClean="0"/>
              <a:t>: optimize for lowering data access latency</a:t>
            </a:r>
          </a:p>
          <a:p>
            <a:pPr lvl="1"/>
            <a:r>
              <a:rPr lang="en-US" i="1" dirty="0" smtClean="0">
                <a:solidFill>
                  <a:schemeClr val="accent6"/>
                </a:solidFill>
              </a:rPr>
              <a:t>Interleave placement</a:t>
            </a:r>
            <a:r>
              <a:rPr lang="en-US" dirty="0" smtClean="0"/>
              <a:t>: distributes data equally among memory nodes</a:t>
            </a:r>
          </a:p>
          <a:p>
            <a:pPr lvl="1"/>
            <a:endParaRPr lang="en-US" dirty="0" smtClean="0"/>
          </a:p>
          <a:p>
            <a:r>
              <a:rPr lang="en-US" dirty="0" smtClean="0"/>
              <a:t>OS doesn’t have bandwidth differential information</a:t>
            </a:r>
          </a:p>
          <a:p>
            <a:pPr lvl="1"/>
            <a:r>
              <a:rPr lang="en-US" dirty="0" smtClean="0"/>
              <a:t>For example: difference in BW of CPU and graphics memory (2x-8x)</a:t>
            </a:r>
            <a:endParaRPr lang="en-US" dirty="0"/>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12</a:t>
            </a:fld>
            <a:endParaRPr lang="en-US" dirty="0"/>
          </a:p>
        </p:txBody>
      </p:sp>
      <p:sp>
        <p:nvSpPr>
          <p:cNvPr id="5" name="Content Placeholder 2"/>
          <p:cNvSpPr txBox="1">
            <a:spLocks/>
          </p:cNvSpPr>
          <p:nvPr/>
        </p:nvSpPr>
        <p:spPr>
          <a:xfrm>
            <a:off x="389744" y="5045244"/>
            <a:ext cx="10193312" cy="8045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Due to lack of information, OS cannot place data efficiently</a:t>
            </a:r>
            <a:endParaRPr lang="en-US" sz="3000" b="1" kern="0" dirty="0" smtClean="0">
              <a:solidFill>
                <a:srgbClr val="FF0000"/>
              </a:solidFill>
            </a:endParaRPr>
          </a:p>
        </p:txBody>
      </p:sp>
    </p:spTree>
    <p:extLst>
      <p:ext uri="{BB962C8B-B14F-4D97-AF65-F5344CB8AC3E}">
        <p14:creationId xmlns:p14="http://schemas.microsoft.com/office/powerpoint/2010/main" val="845251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Chart 49"/>
          <p:cNvGraphicFramePr>
            <a:graphicFrameLocks/>
          </p:cNvGraphicFramePr>
          <p:nvPr>
            <p:extLst>
              <p:ext uri="{D42A27DB-BD31-4B8C-83A1-F6EECF244321}">
                <p14:modId xmlns:p14="http://schemas.microsoft.com/office/powerpoint/2010/main" val="72913468"/>
              </p:ext>
            </p:extLst>
          </p:nvPr>
        </p:nvGraphicFramePr>
        <p:xfrm>
          <a:off x="6027493" y="2142645"/>
          <a:ext cx="4737398" cy="3390364"/>
        </p:xfrm>
        <a:graphic>
          <a:graphicData uri="http://schemas.openxmlformats.org/drawingml/2006/chart">
            <c:chart xmlns:c="http://schemas.openxmlformats.org/drawingml/2006/chart" xmlns:r="http://schemas.openxmlformats.org/officeDocument/2006/relationships" r:id="rId3"/>
          </a:graphicData>
        </a:graphic>
      </p:graphicFrame>
      <p:sp>
        <p:nvSpPr>
          <p:cNvPr id="38" name="Rounded Rectangle 37"/>
          <p:cNvSpPr/>
          <p:nvPr/>
        </p:nvSpPr>
        <p:spPr>
          <a:xfrm>
            <a:off x="234679" y="3310319"/>
            <a:ext cx="4886545" cy="1039046"/>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1"/>
          <p:cNvSpPr>
            <a:spLocks noGrp="1"/>
          </p:cNvSpPr>
          <p:nvPr>
            <p:ph type="title"/>
          </p:nvPr>
        </p:nvSpPr>
        <p:spPr>
          <a:xfrm>
            <a:off x="548640" y="116447"/>
            <a:ext cx="9875520" cy="617220"/>
          </a:xfrm>
        </p:spPr>
        <p:txBody>
          <a:bodyPr/>
          <a:lstStyle/>
          <a:p>
            <a:r>
              <a:rPr lang="en-US" dirty="0"/>
              <a:t>C</a:t>
            </a:r>
            <a:r>
              <a:rPr lang="en-US" dirty="0" smtClean="0"/>
              <a:t>ontribution: BW-AWARE placement</a:t>
            </a:r>
            <a:endParaRPr lang="en-US" dirty="0"/>
          </a:p>
        </p:txBody>
      </p:sp>
      <p:sp>
        <p:nvSpPr>
          <p:cNvPr id="3" name="Content Placeholder 2"/>
          <p:cNvSpPr>
            <a:spLocks noGrp="1"/>
          </p:cNvSpPr>
          <p:nvPr>
            <p:ph idx="1"/>
          </p:nvPr>
        </p:nvSpPr>
        <p:spPr/>
        <p:txBody>
          <a:bodyPr anchor="t"/>
          <a:lstStyle/>
          <a:p>
            <a:r>
              <a:rPr lang="en-US" sz="2800" dirty="0" smtClean="0"/>
              <a:t>Place data in the ratio of the memory bandwidths</a:t>
            </a:r>
          </a:p>
          <a:p>
            <a:pPr lvl="1"/>
            <a:r>
              <a:rPr lang="en-US" sz="2500" dirty="0" smtClean="0"/>
              <a:t>Utilize bandwidth of all the available memory zones</a:t>
            </a:r>
            <a:endParaRPr lang="en-US" sz="2500"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13</a:t>
            </a:fld>
            <a:endParaRPr lang="en-US" dirty="0"/>
          </a:p>
        </p:txBody>
      </p:sp>
      <p:sp>
        <p:nvSpPr>
          <p:cNvPr id="6" name="Content Placeholder 2"/>
          <p:cNvSpPr txBox="1">
            <a:spLocks/>
          </p:cNvSpPr>
          <p:nvPr/>
        </p:nvSpPr>
        <p:spPr>
          <a:xfrm>
            <a:off x="130143" y="5754219"/>
            <a:ext cx="10785230" cy="425178"/>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2600" b="1" kern="0" dirty="0" smtClean="0">
                <a:solidFill>
                  <a:srgbClr val="FF0000"/>
                </a:solidFill>
              </a:rPr>
              <a:t>BW-AWARE placement maximizes BW hence the GPU throughput</a:t>
            </a:r>
            <a:endParaRPr lang="en-US" sz="2600" b="1" kern="0" dirty="0" smtClean="0">
              <a:solidFill>
                <a:srgbClr val="FF0000"/>
              </a:solidFill>
            </a:endParaRPr>
          </a:p>
        </p:txBody>
      </p:sp>
      <p:sp>
        <p:nvSpPr>
          <p:cNvPr id="9" name="TextBox 8"/>
          <p:cNvSpPr txBox="1"/>
          <p:nvPr/>
        </p:nvSpPr>
        <p:spPr>
          <a:xfrm>
            <a:off x="10329432" y="3160334"/>
            <a:ext cx="712624" cy="338554"/>
          </a:xfrm>
          <a:prstGeom prst="rect">
            <a:avLst/>
          </a:prstGeom>
          <a:noFill/>
        </p:spPr>
        <p:txBody>
          <a:bodyPr wrap="square" rtlCol="0">
            <a:spAutoFit/>
          </a:bodyPr>
          <a:lstStyle/>
          <a:p>
            <a:pPr algn="ctr"/>
            <a:r>
              <a:rPr lang="en-US" sz="1600" dirty="0">
                <a:latin typeface="Calibri" charset="0"/>
                <a:ea typeface="Calibri" charset="0"/>
                <a:cs typeface="Calibri" charset="0"/>
              </a:rPr>
              <a:t>B</a:t>
            </a:r>
            <a:r>
              <a:rPr lang="en-US" sz="1600" dirty="0" smtClean="0">
                <a:latin typeface="Calibri" charset="0"/>
                <a:ea typeface="Calibri" charset="0"/>
                <a:cs typeface="Calibri" charset="0"/>
              </a:rPr>
              <a:t>etter</a:t>
            </a:r>
            <a:endParaRPr lang="en-US" sz="1600" dirty="0">
              <a:latin typeface="Calibri" charset="0"/>
              <a:ea typeface="Calibri" charset="0"/>
              <a:cs typeface="Calibri" charset="0"/>
            </a:endParaRPr>
          </a:p>
        </p:txBody>
      </p:sp>
      <p:sp>
        <p:nvSpPr>
          <p:cNvPr id="10" name="Up Arrow 9"/>
          <p:cNvSpPr/>
          <p:nvPr/>
        </p:nvSpPr>
        <p:spPr bwMode="auto">
          <a:xfrm>
            <a:off x="10553295" y="2426042"/>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2" name="Rounded Rectangle 11"/>
          <p:cNvSpPr/>
          <p:nvPr/>
        </p:nvSpPr>
        <p:spPr bwMode="auto">
          <a:xfrm>
            <a:off x="3734910" y="1966691"/>
            <a:ext cx="883729" cy="852250"/>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13" name="Rounded Rectangle 12"/>
          <p:cNvSpPr/>
          <p:nvPr/>
        </p:nvSpPr>
        <p:spPr bwMode="auto">
          <a:xfrm>
            <a:off x="393232" y="1935298"/>
            <a:ext cx="885211" cy="892662"/>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14" name="Left-Right Arrow 13"/>
          <p:cNvSpPr/>
          <p:nvPr/>
        </p:nvSpPr>
        <p:spPr bwMode="auto">
          <a:xfrm>
            <a:off x="1265743" y="2208640"/>
            <a:ext cx="2456467"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Up-Down Arrow 14"/>
          <p:cNvSpPr/>
          <p:nvPr/>
        </p:nvSpPr>
        <p:spPr bwMode="auto">
          <a:xfrm>
            <a:off x="4009885" y="2839930"/>
            <a:ext cx="326477" cy="4953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Up-Down Arrow 15"/>
          <p:cNvSpPr/>
          <p:nvPr/>
        </p:nvSpPr>
        <p:spPr bwMode="auto">
          <a:xfrm>
            <a:off x="689034" y="2831154"/>
            <a:ext cx="297774" cy="459361"/>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9" name="Group 18"/>
          <p:cNvGrpSpPr/>
          <p:nvPr/>
        </p:nvGrpSpPr>
        <p:grpSpPr>
          <a:xfrm>
            <a:off x="304144" y="3310982"/>
            <a:ext cx="1272935" cy="976434"/>
            <a:chOff x="7081573" y="4587569"/>
            <a:chExt cx="1783266" cy="1079416"/>
          </a:xfrm>
        </p:grpSpPr>
        <p:sp>
          <p:nvSpPr>
            <p:cNvPr id="20" name="Rounded Rectangle 19"/>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2" name="Rounded Rectangle 21"/>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3" name="Rounded Rectangle 22"/>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24" name="Group 23"/>
          <p:cNvGrpSpPr/>
          <p:nvPr/>
        </p:nvGrpSpPr>
        <p:grpSpPr>
          <a:xfrm>
            <a:off x="3642831" y="3324114"/>
            <a:ext cx="1387062" cy="975623"/>
            <a:chOff x="8382886" y="2155320"/>
            <a:chExt cx="1387062" cy="975623"/>
          </a:xfrm>
          <a:solidFill>
            <a:srgbClr val="92D050"/>
          </a:solidFill>
        </p:grpSpPr>
        <p:sp>
          <p:nvSpPr>
            <p:cNvPr id="25" name="Rounded Rectangle 24"/>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6" name="Rounded Rectangle 25"/>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7" name="Rounded Rectangle 26"/>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8" name="Rounded Rectangle 27"/>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29" name="Rounded Rectangle 28"/>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0" name="Rounded Rectangle 29"/>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1" name="Rounded Rectangle 30"/>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2" name="Rounded Rectangle 31"/>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40" name="TextBox 39"/>
          <p:cNvSpPr txBox="1"/>
          <p:nvPr/>
        </p:nvSpPr>
        <p:spPr>
          <a:xfrm>
            <a:off x="819280" y="2889723"/>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1x</a:t>
            </a:r>
            <a:endParaRPr lang="en-US" sz="1600" dirty="0">
              <a:latin typeface="Calibri" charset="0"/>
              <a:ea typeface="Calibri" charset="0"/>
              <a:cs typeface="Calibri" charset="0"/>
            </a:endParaRPr>
          </a:p>
        </p:txBody>
      </p:sp>
      <p:sp>
        <p:nvSpPr>
          <p:cNvPr id="41" name="TextBox 40"/>
          <p:cNvSpPr txBox="1"/>
          <p:nvPr/>
        </p:nvSpPr>
        <p:spPr>
          <a:xfrm>
            <a:off x="2070736" y="2399344"/>
            <a:ext cx="94581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a:t>
            </a:r>
            <a:r>
              <a:rPr lang="en-US" sz="1600" smtClean="0">
                <a:latin typeface="Calibri" charset="0"/>
                <a:ea typeface="Calibri" charset="0"/>
                <a:cs typeface="Calibri" charset="0"/>
              </a:rPr>
              <a:t>: 1x</a:t>
            </a:r>
            <a:endParaRPr lang="en-US" sz="1600" dirty="0">
              <a:latin typeface="Calibri" charset="0"/>
              <a:ea typeface="Calibri" charset="0"/>
              <a:cs typeface="Calibri" charset="0"/>
            </a:endParaRPr>
          </a:p>
        </p:txBody>
      </p:sp>
      <p:sp>
        <p:nvSpPr>
          <p:cNvPr id="42" name="TextBox 41"/>
          <p:cNvSpPr txBox="1"/>
          <p:nvPr/>
        </p:nvSpPr>
        <p:spPr>
          <a:xfrm>
            <a:off x="3108689" y="2902083"/>
            <a:ext cx="1162455" cy="338554"/>
          </a:xfrm>
          <a:prstGeom prst="rect">
            <a:avLst/>
          </a:prstGeom>
          <a:noFill/>
        </p:spPr>
        <p:txBody>
          <a:bodyPr wrap="square" rtlCol="0">
            <a:spAutoFit/>
          </a:bodyPr>
          <a:lstStyle/>
          <a:p>
            <a:pPr algn="ctr"/>
            <a:r>
              <a:rPr lang="en-US" sz="1600" dirty="0" smtClean="0">
                <a:latin typeface="Calibri" charset="0"/>
                <a:ea typeface="Calibri" charset="0"/>
                <a:cs typeface="Calibri" charset="0"/>
              </a:rPr>
              <a:t>BW: 2.5x</a:t>
            </a:r>
            <a:endParaRPr lang="en-US" sz="1600" dirty="0">
              <a:latin typeface="Calibri" charset="0"/>
              <a:ea typeface="Calibri" charset="0"/>
              <a:cs typeface="Calibri" charset="0"/>
            </a:endParaRPr>
          </a:p>
        </p:txBody>
      </p:sp>
      <p:sp>
        <p:nvSpPr>
          <p:cNvPr id="51" name="TextBox 62"/>
          <p:cNvSpPr txBox="1">
            <a:spLocks noChangeArrowheads="1"/>
          </p:cNvSpPr>
          <p:nvPr/>
        </p:nvSpPr>
        <p:spPr bwMode="auto">
          <a:xfrm>
            <a:off x="6918320" y="1986884"/>
            <a:ext cx="37892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a:t>
            </a:r>
            <a:r>
              <a:rPr lang="en-US" altLang="en-US" sz="1600" smtClean="0">
                <a:latin typeface="Calibri" charset="0"/>
                <a:ea typeface="Calibri" charset="0"/>
                <a:cs typeface="Calibri" charset="0"/>
              </a:rPr>
              <a:t>GPU Apps</a:t>
            </a:r>
            <a:endParaRPr lang="en-US" altLang="en-US" sz="1600" dirty="0">
              <a:latin typeface="Calibri" charset="0"/>
              <a:ea typeface="Calibri" charset="0"/>
              <a:cs typeface="Calibri" charset="0"/>
            </a:endParaRPr>
          </a:p>
        </p:txBody>
      </p:sp>
      <p:graphicFrame>
        <p:nvGraphicFramePr>
          <p:cNvPr id="52" name="Table 51"/>
          <p:cNvGraphicFramePr>
            <a:graphicFrameLocks noGrp="1"/>
          </p:cNvGraphicFramePr>
          <p:nvPr>
            <p:extLst>
              <p:ext uri="{D42A27DB-BD31-4B8C-83A1-F6EECF244321}">
                <p14:modId xmlns:p14="http://schemas.microsoft.com/office/powerpoint/2010/main" val="2024327285"/>
              </p:ext>
            </p:extLst>
          </p:nvPr>
        </p:nvGraphicFramePr>
        <p:xfrm>
          <a:off x="257716" y="4362398"/>
          <a:ext cx="5469764" cy="1341120"/>
        </p:xfrm>
        <a:graphic>
          <a:graphicData uri="http://schemas.openxmlformats.org/drawingml/2006/table">
            <a:tbl>
              <a:tblPr firstRow="1" bandRow="1">
                <a:tableStyleId>{7DF18680-E054-41AD-8BC1-D1AEF772440D}</a:tableStyleId>
              </a:tblPr>
              <a:tblGrid>
                <a:gridCol w="1901692"/>
                <a:gridCol w="2327564"/>
                <a:gridCol w="1240508"/>
              </a:tblGrid>
              <a:tr h="279811">
                <a:tc>
                  <a:txBody>
                    <a:bodyPr/>
                    <a:lstStyle/>
                    <a:p>
                      <a:pPr algn="ctr"/>
                      <a:r>
                        <a:rPr lang="en-US" sz="1600" b="0" u="sng" baseline="0" dirty="0" smtClean="0">
                          <a:solidFill>
                            <a:schemeClr val="tx1"/>
                          </a:solidFill>
                          <a:latin typeface="Calibri" charset="0"/>
                          <a:ea typeface="Calibri" charset="0"/>
                          <a:cs typeface="Calibri" charset="0"/>
                        </a:rPr>
                        <a:t>Data in CPU memory</a:t>
                      </a:r>
                      <a:endParaRPr lang="en-US" sz="1600" b="0" u="sng" dirty="0">
                        <a:solidFill>
                          <a:schemeClr val="tx1"/>
                        </a:solidFill>
                        <a:latin typeface="Calibri" charset="0"/>
                        <a:ea typeface="Calibri" charset="0"/>
                        <a:cs typeface="Calibri" charset="0"/>
                      </a:endParaRPr>
                    </a:p>
                  </a:txBody>
                  <a:tcPr anchor="ctr"/>
                </a:tc>
                <a:tc>
                  <a:txBody>
                    <a:bodyPr/>
                    <a:lstStyle/>
                    <a:p>
                      <a:pPr algn="ctr"/>
                      <a:r>
                        <a:rPr lang="en-US" sz="1600" b="0" u="sng" dirty="0" smtClean="0">
                          <a:solidFill>
                            <a:schemeClr val="tx1"/>
                          </a:solidFill>
                          <a:latin typeface="Calibri" charset="0"/>
                          <a:ea typeface="Calibri" charset="0"/>
                          <a:cs typeface="Calibri" charset="0"/>
                        </a:rPr>
                        <a:t>Data in Graphics memory</a:t>
                      </a:r>
                      <a:endParaRPr lang="en-US" sz="1600" b="0" u="sng" dirty="0">
                        <a:solidFill>
                          <a:schemeClr val="tx1"/>
                        </a:solidFill>
                        <a:latin typeface="Calibri" charset="0"/>
                        <a:ea typeface="Calibri" charset="0"/>
                        <a:cs typeface="Calibri" charset="0"/>
                      </a:endParaRPr>
                    </a:p>
                  </a:txBody>
                  <a:tcPr anchor="ctr"/>
                </a:tc>
                <a:tc>
                  <a:txBody>
                    <a:bodyPr/>
                    <a:lstStyle/>
                    <a:p>
                      <a:pPr marL="0" marR="0" indent="0" algn="ctr" defTabSz="822960" rtl="0" eaLnBrk="1" fontAlgn="auto" latinLnBrk="0" hangingPunct="1">
                        <a:lnSpc>
                          <a:spcPct val="100000"/>
                        </a:lnSpc>
                        <a:spcBef>
                          <a:spcPts val="0"/>
                        </a:spcBef>
                        <a:spcAft>
                          <a:spcPts val="0"/>
                        </a:spcAft>
                        <a:buClrTx/>
                        <a:buSzTx/>
                        <a:buFontTx/>
                        <a:buNone/>
                        <a:tabLst/>
                        <a:defRPr/>
                      </a:pPr>
                      <a:r>
                        <a:rPr lang="en-US" sz="1600" b="0" u="sng" dirty="0" smtClean="0">
                          <a:solidFill>
                            <a:schemeClr val="tx1"/>
                          </a:solidFill>
                          <a:latin typeface="Calibri" charset="0"/>
                          <a:ea typeface="Calibri" charset="0"/>
                          <a:cs typeface="Calibri" charset="0"/>
                        </a:rPr>
                        <a:t>Policy</a:t>
                      </a:r>
                    </a:p>
                  </a:txBody>
                  <a:tcPr anchor="ctr"/>
                </a:tc>
              </a:tr>
              <a:tr h="259030">
                <a:tc>
                  <a:txBody>
                    <a:bodyPr/>
                    <a:lstStyle/>
                    <a:p>
                      <a:pPr algn="ctr"/>
                      <a:r>
                        <a:rPr lang="en-US" sz="1600" b="0" dirty="0" smtClean="0">
                          <a:solidFill>
                            <a:schemeClr val="tx1"/>
                          </a:solidFill>
                          <a:latin typeface="Calibri" charset="0"/>
                          <a:ea typeface="Calibri" charset="0"/>
                          <a:cs typeface="Calibri" charset="0"/>
                        </a:rPr>
                        <a:t>0</a:t>
                      </a:r>
                      <a:endParaRPr lang="en-US" sz="1600" b="0" dirty="0">
                        <a:solidFill>
                          <a:schemeClr val="tx1"/>
                        </a:solidFill>
                        <a:latin typeface="Calibri" charset="0"/>
                        <a:ea typeface="Calibri" charset="0"/>
                        <a:cs typeface="Calibri" charset="0"/>
                      </a:endParaRPr>
                    </a:p>
                  </a:txBody>
                  <a:tcPr anchor="ctr"/>
                </a:tc>
                <a:tc>
                  <a:txBody>
                    <a:bodyPr/>
                    <a:lstStyle/>
                    <a:p>
                      <a:pPr algn="ctr"/>
                      <a:r>
                        <a:rPr lang="en-US" sz="1600" b="0" dirty="0" smtClean="0">
                          <a:solidFill>
                            <a:schemeClr val="tx1"/>
                          </a:solidFill>
                          <a:latin typeface="Calibri" charset="0"/>
                          <a:ea typeface="Calibri" charset="0"/>
                          <a:cs typeface="Calibri" charset="0"/>
                        </a:rPr>
                        <a:t>100%</a:t>
                      </a:r>
                      <a:endParaRPr lang="en-US" sz="1600" b="0" dirty="0">
                        <a:solidFill>
                          <a:schemeClr val="tx1"/>
                        </a:solidFill>
                        <a:latin typeface="Calibri" charset="0"/>
                        <a:ea typeface="Calibri" charset="0"/>
                        <a:cs typeface="Calibri" charset="0"/>
                      </a:endParaRPr>
                    </a:p>
                  </a:txBody>
                  <a:tcPr anchor="ctr"/>
                </a:tc>
                <a:tc>
                  <a:txBody>
                    <a:bodyPr/>
                    <a:lstStyle/>
                    <a:p>
                      <a:pPr marL="0" marR="0" indent="0" algn="ctr" defTabSz="82296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latin typeface="Calibri" charset="0"/>
                          <a:ea typeface="Calibri" charset="0"/>
                          <a:cs typeface="Calibri" charset="0"/>
                        </a:rPr>
                        <a:t>Local</a:t>
                      </a:r>
                    </a:p>
                  </a:txBody>
                  <a:tcPr anchor="ctr"/>
                </a:tc>
              </a:tr>
              <a:tr h="259030">
                <a:tc>
                  <a:txBody>
                    <a:bodyPr/>
                    <a:lstStyle/>
                    <a:p>
                      <a:pPr algn="ctr"/>
                      <a:r>
                        <a:rPr lang="en-US" sz="1600" b="0" dirty="0" smtClean="0">
                          <a:solidFill>
                            <a:schemeClr val="tx1"/>
                          </a:solidFill>
                          <a:latin typeface="Calibri" charset="0"/>
                          <a:ea typeface="Calibri" charset="0"/>
                          <a:cs typeface="Calibri" charset="0"/>
                        </a:rPr>
                        <a:t>50%</a:t>
                      </a:r>
                      <a:endParaRPr lang="en-US" sz="1600" b="0" dirty="0">
                        <a:solidFill>
                          <a:schemeClr val="tx1"/>
                        </a:solidFill>
                        <a:latin typeface="Calibri" charset="0"/>
                        <a:ea typeface="Calibri" charset="0"/>
                        <a:cs typeface="Calibri" charset="0"/>
                      </a:endParaRPr>
                    </a:p>
                  </a:txBody>
                  <a:tcPr anchor="ctr"/>
                </a:tc>
                <a:tc>
                  <a:txBody>
                    <a:bodyPr/>
                    <a:lstStyle/>
                    <a:p>
                      <a:pPr algn="ctr"/>
                      <a:r>
                        <a:rPr lang="en-US" sz="1600" b="0" dirty="0" smtClean="0">
                          <a:solidFill>
                            <a:schemeClr val="tx1"/>
                          </a:solidFill>
                          <a:latin typeface="Calibri" charset="0"/>
                          <a:ea typeface="Calibri" charset="0"/>
                          <a:cs typeface="Calibri" charset="0"/>
                        </a:rPr>
                        <a:t>50%</a:t>
                      </a:r>
                      <a:endParaRPr lang="en-US" sz="1600" b="0" dirty="0">
                        <a:solidFill>
                          <a:schemeClr val="tx1"/>
                        </a:solidFill>
                        <a:latin typeface="Calibri" charset="0"/>
                        <a:ea typeface="Calibri" charset="0"/>
                        <a:cs typeface="Calibri" charset="0"/>
                      </a:endParaRPr>
                    </a:p>
                  </a:txBody>
                  <a:tcPr anchor="ctr"/>
                </a:tc>
                <a:tc>
                  <a:txBody>
                    <a:bodyPr/>
                    <a:lstStyle/>
                    <a:p>
                      <a:pPr algn="ctr"/>
                      <a:r>
                        <a:rPr lang="en-US" sz="1600" b="0" dirty="0" smtClean="0">
                          <a:solidFill>
                            <a:schemeClr val="tx1"/>
                          </a:solidFill>
                          <a:latin typeface="Calibri" charset="0"/>
                          <a:ea typeface="Calibri" charset="0"/>
                          <a:cs typeface="Calibri" charset="0"/>
                        </a:rPr>
                        <a:t>Interleave</a:t>
                      </a:r>
                      <a:endParaRPr lang="en-US" sz="1600" b="0" dirty="0">
                        <a:solidFill>
                          <a:schemeClr val="tx1"/>
                        </a:solidFill>
                        <a:latin typeface="Calibri" charset="0"/>
                        <a:ea typeface="Calibri" charset="0"/>
                        <a:cs typeface="Calibri" charset="0"/>
                      </a:endParaRPr>
                    </a:p>
                  </a:txBody>
                  <a:tcPr anchor="ctr"/>
                </a:tc>
              </a:tr>
              <a:tr h="259030">
                <a:tc>
                  <a:txBody>
                    <a:bodyPr/>
                    <a:lstStyle/>
                    <a:p>
                      <a:pPr algn="ctr"/>
                      <a:r>
                        <a:rPr lang="en-US" sz="1600" b="1" dirty="0" smtClean="0">
                          <a:solidFill>
                            <a:schemeClr val="tx1"/>
                          </a:solidFill>
                          <a:latin typeface="Calibri" charset="0"/>
                          <a:ea typeface="Calibri" charset="0"/>
                          <a:cs typeface="Calibri" charset="0"/>
                        </a:rPr>
                        <a:t>30%</a:t>
                      </a:r>
                      <a:endParaRPr lang="en-US" sz="1600" b="1" dirty="0">
                        <a:solidFill>
                          <a:schemeClr val="tx1"/>
                        </a:solidFill>
                        <a:latin typeface="Calibri" charset="0"/>
                        <a:ea typeface="Calibri" charset="0"/>
                        <a:cs typeface="Calibri" charset="0"/>
                      </a:endParaRPr>
                    </a:p>
                  </a:txBody>
                  <a:tcPr anchor="ctr"/>
                </a:tc>
                <a:tc>
                  <a:txBody>
                    <a:bodyPr/>
                    <a:lstStyle/>
                    <a:p>
                      <a:pPr algn="ctr"/>
                      <a:r>
                        <a:rPr lang="en-US" sz="1600" b="1" dirty="0" smtClean="0">
                          <a:solidFill>
                            <a:schemeClr val="tx1"/>
                          </a:solidFill>
                          <a:latin typeface="Calibri" charset="0"/>
                          <a:ea typeface="Calibri" charset="0"/>
                          <a:cs typeface="Calibri" charset="0"/>
                        </a:rPr>
                        <a:t>70%</a:t>
                      </a:r>
                      <a:endParaRPr lang="en-US" sz="1600" b="1" dirty="0">
                        <a:solidFill>
                          <a:schemeClr val="tx1"/>
                        </a:solidFill>
                        <a:latin typeface="Calibri" charset="0"/>
                        <a:ea typeface="Calibri" charset="0"/>
                        <a:cs typeface="Calibri" charset="0"/>
                      </a:endParaRPr>
                    </a:p>
                  </a:txBody>
                  <a:tcPr anchor="ctr"/>
                </a:tc>
                <a:tc>
                  <a:txBody>
                    <a:bodyPr/>
                    <a:lstStyle/>
                    <a:p>
                      <a:pPr algn="ctr"/>
                      <a:r>
                        <a:rPr lang="en-US" sz="1600" b="1" dirty="0" smtClean="0">
                          <a:solidFill>
                            <a:schemeClr val="tx1"/>
                          </a:solidFill>
                          <a:latin typeface="Calibri" charset="0"/>
                          <a:ea typeface="Calibri" charset="0"/>
                          <a:cs typeface="Calibri" charset="0"/>
                        </a:rPr>
                        <a:t>BW-AWARE</a:t>
                      </a:r>
                      <a:endParaRPr lang="en-US" sz="1600" b="1" dirty="0">
                        <a:solidFill>
                          <a:schemeClr val="tx1"/>
                        </a:solidFill>
                        <a:latin typeface="Calibri" charset="0"/>
                        <a:ea typeface="Calibri" charset="0"/>
                        <a:cs typeface="Calibri" charset="0"/>
                      </a:endParaRPr>
                    </a:p>
                  </a:txBody>
                  <a:tcPr anchor="ctr"/>
                </a:tc>
              </a:tr>
            </a:tbl>
          </a:graphicData>
        </a:graphic>
      </p:graphicFrame>
      <p:sp>
        <p:nvSpPr>
          <p:cNvPr id="55" name="TextBox 54"/>
          <p:cNvSpPr txBox="1"/>
          <p:nvPr/>
        </p:nvSpPr>
        <p:spPr>
          <a:xfrm>
            <a:off x="9105950" y="66244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ASPLOS’15]</a:t>
            </a:r>
            <a:endParaRPr lang="en-US" sz="1400" dirty="0">
              <a:latin typeface="Calibri" charset="0"/>
              <a:ea typeface="Calibri" charset="0"/>
              <a:cs typeface="Calibri" charset="0"/>
            </a:endParaRPr>
          </a:p>
        </p:txBody>
      </p:sp>
    </p:spTree>
    <p:extLst>
      <p:ext uri="{BB962C8B-B14F-4D97-AF65-F5344CB8AC3E}">
        <p14:creationId xmlns:p14="http://schemas.microsoft.com/office/powerpoint/2010/main" val="2025571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0" grpId="0">
        <p:bldAsOne/>
      </p:bldGraphic>
      <p:bldP spid="6" grpId="0"/>
      <p:bldP spid="9" grpId="0"/>
      <p:bldP spid="10" grpId="0" animBg="1"/>
      <p:bldP spid="5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50148" y="852408"/>
            <a:ext cx="10243512" cy="3236992"/>
            <a:chOff x="350148" y="852408"/>
            <a:chExt cx="10243512" cy="3236992"/>
          </a:xfrm>
        </p:grpSpPr>
        <p:sp>
          <p:nvSpPr>
            <p:cNvPr id="5" name="Rounded Rectangle 4"/>
            <p:cNvSpPr/>
            <p:nvPr/>
          </p:nvSpPr>
          <p:spPr bwMode="auto">
            <a:xfrm>
              <a:off x="350148" y="852408"/>
              <a:ext cx="10243512" cy="3236992"/>
            </a:xfrm>
            <a:prstGeom prst="roundRect">
              <a:avLst/>
            </a:prstGeom>
            <a:solidFill>
              <a:schemeClr val="accent1">
                <a:alpha val="4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6" name="TextBox 5"/>
            <p:cNvSpPr txBox="1"/>
            <p:nvPr/>
          </p:nvSpPr>
          <p:spPr>
            <a:xfrm>
              <a:off x="7552138" y="3627735"/>
              <a:ext cx="2990722" cy="461665"/>
            </a:xfrm>
            <a:prstGeom prst="rect">
              <a:avLst/>
            </a:prstGeom>
            <a:noFill/>
          </p:spPr>
          <p:txBody>
            <a:bodyPr wrap="square" rtlCol="0">
              <a:spAutoFit/>
            </a:bodyPr>
            <a:lstStyle/>
            <a:p>
              <a:pPr algn="ctr"/>
              <a:r>
                <a:rPr lang="en-US" sz="2400" smtClean="0">
                  <a:latin typeface="Calibri" charset="0"/>
                  <a:ea typeface="Calibri" charset="0"/>
                  <a:cs typeface="Calibri" charset="0"/>
                </a:rPr>
                <a:t>- Covered </a:t>
              </a:r>
              <a:r>
                <a:rPr lang="en-US" sz="2400" dirty="0" smtClean="0">
                  <a:latin typeface="Calibri" charset="0"/>
                  <a:ea typeface="Calibri" charset="0"/>
                  <a:cs typeface="Calibri" charset="0"/>
                </a:rPr>
                <a:t>in Proposal</a:t>
              </a:r>
              <a:endParaRPr lang="en-US" sz="2400" dirty="0">
                <a:latin typeface="Calibri" charset="0"/>
                <a:ea typeface="Calibri" charset="0"/>
                <a:cs typeface="Calibri" charset="0"/>
              </a:endParaRPr>
            </a:p>
          </p:txBody>
        </p:sp>
      </p:grpSp>
      <p:sp>
        <p:nvSpPr>
          <p:cNvPr id="3" name="Content Placeholder 2"/>
          <p:cNvSpPr>
            <a:spLocks noGrp="1"/>
          </p:cNvSpPr>
          <p:nvPr>
            <p:ph idx="1"/>
          </p:nvPr>
        </p:nvSpPr>
        <p:spPr/>
        <p:txBody>
          <a:bodyPr/>
          <a:lstStyle/>
          <a:p>
            <a:pPr marL="0" indent="0" algn="ctr">
              <a:buNone/>
            </a:pPr>
            <a:r>
              <a:rPr lang="en-US" b="1" dirty="0" smtClean="0">
                <a:solidFill>
                  <a:schemeClr val="bg2">
                    <a:lumMod val="60000"/>
                    <a:lumOff val="40000"/>
                  </a:schemeClr>
                </a:solidFill>
              </a:rPr>
              <a:t>Bandwidth-asymmetric </a:t>
            </a:r>
            <a:r>
              <a:rPr lang="en-US" b="1" dirty="0" smtClean="0">
                <a:solidFill>
                  <a:schemeClr val="bg2">
                    <a:lumMod val="60000"/>
                    <a:lumOff val="40000"/>
                  </a:schemeClr>
                </a:solidFill>
              </a:rPr>
              <a:t>systems</a:t>
            </a:r>
          </a:p>
          <a:p>
            <a:pPr marL="411480" lvl="1" indent="0" algn="ctr">
              <a:buNone/>
            </a:pPr>
            <a:r>
              <a:rPr lang="en-US" dirty="0" smtClean="0">
                <a:solidFill>
                  <a:schemeClr val="bg2">
                    <a:lumMod val="60000"/>
                    <a:lumOff val="40000"/>
                  </a:schemeClr>
                </a:solidFill>
              </a:rPr>
              <a:t>Policies maximizing</a:t>
            </a:r>
            <a:r>
              <a:rPr lang="en-US" dirty="0" smtClean="0">
                <a:solidFill>
                  <a:schemeClr val="bg2">
                    <a:lumMod val="60000"/>
                    <a:lumOff val="40000"/>
                  </a:schemeClr>
                </a:solidFill>
              </a:rPr>
              <a:t> memory bandwidth for GPGPU applications</a:t>
            </a:r>
          </a:p>
          <a:p>
            <a:pPr marL="411480" lvl="1" indent="0" algn="ctr">
              <a:buNone/>
            </a:pPr>
            <a:endParaRPr lang="en-US" dirty="0" smtClean="0"/>
          </a:p>
          <a:p>
            <a:pPr marL="0" indent="0" algn="ctr">
              <a:buNone/>
            </a:pPr>
            <a:r>
              <a:rPr lang="en-US" b="1" dirty="0" smtClean="0"/>
              <a:t>Different coherence domains</a:t>
            </a:r>
          </a:p>
          <a:p>
            <a:pPr marL="411480" lvl="1" indent="0" algn="ctr">
              <a:buNone/>
            </a:pPr>
            <a:r>
              <a:rPr lang="en-US" dirty="0" smtClean="0"/>
              <a:t>Simplify CPU-GPU cache coherence implementation</a:t>
            </a:r>
          </a:p>
          <a:p>
            <a:pPr marL="0" indent="0" algn="ctr">
              <a:buNone/>
            </a:pPr>
            <a:endParaRPr lang="en-US" dirty="0" smtClean="0"/>
          </a:p>
          <a:p>
            <a:pPr marL="0" indent="0" algn="ctr">
              <a:buNone/>
            </a:pPr>
            <a:r>
              <a:rPr lang="en-US" b="1" dirty="0" smtClean="0">
                <a:solidFill>
                  <a:schemeClr val="bg2">
                    <a:lumMod val="60000"/>
                    <a:lumOff val="40000"/>
                  </a:schemeClr>
                </a:solidFill>
              </a:rPr>
              <a:t>Cheaper memory </a:t>
            </a:r>
            <a:r>
              <a:rPr lang="en-US" b="1" dirty="0" smtClean="0">
                <a:solidFill>
                  <a:schemeClr val="bg2">
                    <a:lumMod val="60000"/>
                    <a:lumOff val="40000"/>
                  </a:schemeClr>
                </a:solidFill>
              </a:rPr>
              <a:t>technologies</a:t>
            </a:r>
          </a:p>
          <a:p>
            <a:pPr marL="411480" lvl="1" indent="0" algn="ctr">
              <a:buNone/>
            </a:pPr>
            <a:r>
              <a:rPr lang="en-US" dirty="0" smtClean="0">
                <a:solidFill>
                  <a:schemeClr val="bg2">
                    <a:lumMod val="60000"/>
                    <a:lumOff val="40000"/>
                  </a:schemeClr>
                </a:solidFill>
              </a:rPr>
              <a:t>A case for deploying cheaper but slower memories to increase perf/$</a:t>
            </a:r>
            <a:endParaRPr lang="en-US" dirty="0">
              <a:solidFill>
                <a:schemeClr val="bg2">
                  <a:lumMod val="60000"/>
                  <a:lumOff val="40000"/>
                </a:schemeClr>
              </a:solidFill>
            </a:endParaRPr>
          </a:p>
        </p:txBody>
      </p:sp>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14</a:t>
            </a:fld>
            <a:endParaRPr lang="en-US" dirty="0"/>
          </a:p>
        </p:txBody>
      </p:sp>
    </p:spTree>
    <p:extLst>
      <p:ext uri="{BB962C8B-B14F-4D97-AF65-F5344CB8AC3E}">
        <p14:creationId xmlns:p14="http://schemas.microsoft.com/office/powerpoint/2010/main" val="1304230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3785" y="852408"/>
            <a:ext cx="10785230" cy="4661142"/>
          </a:xfrm>
        </p:spPr>
        <p:txBody>
          <a:bodyPr/>
          <a:lstStyle/>
          <a:p>
            <a:pPr marL="0" indent="0" algn="ctr">
              <a:buNone/>
            </a:pPr>
            <a:r>
              <a:rPr lang="en-US" b="1" dirty="0" smtClean="0"/>
              <a:t>CPUs support HW cache coherence, why not CPU-GPU systems?</a:t>
            </a:r>
          </a:p>
          <a:p>
            <a:endParaRPr lang="en-US" sz="800" dirty="0" smtClean="0"/>
          </a:p>
          <a:p>
            <a:r>
              <a:rPr lang="en-US" dirty="0" smtClean="0"/>
              <a:t>Pros:</a:t>
            </a:r>
          </a:p>
          <a:p>
            <a:pPr marL="411480" lvl="1" indent="0">
              <a:buNone/>
            </a:pPr>
            <a:r>
              <a:rPr lang="en-US" sz="2800" b="1" dirty="0" smtClean="0">
                <a:solidFill>
                  <a:srgbClr val="0070C0"/>
                </a:solidFill>
              </a:rPr>
              <a:t>+</a:t>
            </a:r>
            <a:r>
              <a:rPr lang="en-US" dirty="0" smtClean="0">
                <a:solidFill>
                  <a:srgbClr val="0070C0"/>
                </a:solidFill>
              </a:rPr>
              <a:t>  Improves system programmability thus programmer productivity</a:t>
            </a:r>
          </a:p>
          <a:p>
            <a:pPr marL="411480" lvl="1" indent="0">
              <a:buNone/>
            </a:pPr>
            <a:r>
              <a:rPr lang="en-US" sz="2800" b="1" dirty="0">
                <a:solidFill>
                  <a:srgbClr val="0070C0"/>
                </a:solidFill>
              </a:rPr>
              <a:t>+</a:t>
            </a:r>
            <a:r>
              <a:rPr lang="en-US" dirty="0">
                <a:solidFill>
                  <a:srgbClr val="0070C0"/>
                </a:solidFill>
              </a:rPr>
              <a:t> </a:t>
            </a:r>
            <a:r>
              <a:rPr lang="en-US" dirty="0" smtClean="0">
                <a:solidFill>
                  <a:srgbClr val="0070C0"/>
                </a:solidFill>
              </a:rPr>
              <a:t> Improves performance by fine-grained GPU access to CPU memory</a:t>
            </a:r>
          </a:p>
          <a:p>
            <a:pPr lvl="1"/>
            <a:endParaRPr lang="en-US" sz="1000" dirty="0" smtClean="0"/>
          </a:p>
          <a:p>
            <a:r>
              <a:rPr lang="en-US" dirty="0" smtClean="0"/>
              <a:t>Cons:</a:t>
            </a:r>
          </a:p>
          <a:p>
            <a:pPr lvl="1"/>
            <a:r>
              <a:rPr lang="en-US" dirty="0" smtClean="0">
                <a:solidFill>
                  <a:srgbClr val="FF0000"/>
                </a:solidFill>
              </a:rPr>
              <a:t>Hard to design: merging different coherence protocols explodes state space</a:t>
            </a:r>
          </a:p>
          <a:p>
            <a:pPr lvl="1"/>
            <a:r>
              <a:rPr lang="en-US" dirty="0" smtClean="0">
                <a:solidFill>
                  <a:srgbClr val="FF0000"/>
                </a:solidFill>
              </a:rPr>
              <a:t>Hard to implement and verify, especially in a multi-vendor setup</a:t>
            </a:r>
          </a:p>
          <a:p>
            <a:pPr lvl="1"/>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15</a:t>
            </a:fld>
            <a:endParaRPr lang="en-US" dirty="0"/>
          </a:p>
        </p:txBody>
      </p:sp>
      <p:sp>
        <p:nvSpPr>
          <p:cNvPr id="35" name="Title 34"/>
          <p:cNvSpPr>
            <a:spLocks noGrp="1"/>
          </p:cNvSpPr>
          <p:nvPr>
            <p:ph type="title"/>
          </p:nvPr>
        </p:nvSpPr>
        <p:spPr/>
        <p:txBody>
          <a:bodyPr/>
          <a:lstStyle/>
          <a:p>
            <a:r>
              <a:rPr lang="en-US" dirty="0" smtClean="0"/>
              <a:t>Cache coherence in CPU-GPU systems</a:t>
            </a:r>
            <a:endParaRPr lang="en-US" dirty="0"/>
          </a:p>
        </p:txBody>
      </p:sp>
      <p:sp>
        <p:nvSpPr>
          <p:cNvPr id="37" name="Content Placeholder 2"/>
          <p:cNvSpPr txBox="1">
            <a:spLocks/>
          </p:cNvSpPr>
          <p:nvPr/>
        </p:nvSpPr>
        <p:spPr>
          <a:xfrm>
            <a:off x="93785" y="5419702"/>
            <a:ext cx="10785230" cy="425178"/>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200" b="1" kern="0" dirty="0" smtClean="0">
                <a:solidFill>
                  <a:schemeClr val="accent6"/>
                </a:solidFill>
              </a:rPr>
              <a:t>Can we provide illusion of a cache-coherent CPU-GPU system?</a:t>
            </a:r>
            <a:endParaRPr lang="en-US" sz="3200" b="1" kern="0" dirty="0" smtClean="0">
              <a:solidFill>
                <a:schemeClr val="accent6"/>
              </a:solidFill>
            </a:endParaRPr>
          </a:p>
        </p:txBody>
      </p:sp>
    </p:spTree>
    <p:extLst>
      <p:ext uri="{BB962C8B-B14F-4D97-AF65-F5344CB8AC3E}">
        <p14:creationId xmlns:p14="http://schemas.microsoft.com/office/powerpoint/2010/main" val="350599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hart 18"/>
          <p:cNvGraphicFramePr>
            <a:graphicFrameLocks/>
          </p:cNvGraphicFramePr>
          <p:nvPr>
            <p:extLst>
              <p:ext uri="{D42A27DB-BD31-4B8C-83A1-F6EECF244321}">
                <p14:modId xmlns:p14="http://schemas.microsoft.com/office/powerpoint/2010/main" val="702728372"/>
              </p:ext>
            </p:extLst>
          </p:nvPr>
        </p:nvGraphicFramePr>
        <p:xfrm>
          <a:off x="837058" y="2127484"/>
          <a:ext cx="7097451" cy="3277172"/>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p:cNvSpPr>
            <a:spLocks noGrp="1"/>
          </p:cNvSpPr>
          <p:nvPr>
            <p:ph type="title"/>
          </p:nvPr>
        </p:nvSpPr>
        <p:spPr/>
        <p:txBody>
          <a:bodyPr/>
          <a:lstStyle/>
          <a:p>
            <a:r>
              <a:rPr lang="en-US" dirty="0" smtClean="0"/>
              <a:t>Contribution: Selective GPU Caching</a:t>
            </a:r>
            <a:endParaRPr lang="en-US" dirty="0"/>
          </a:p>
        </p:txBody>
      </p:sp>
      <p:sp>
        <p:nvSpPr>
          <p:cNvPr id="3" name="Content Placeholder 2"/>
          <p:cNvSpPr>
            <a:spLocks noGrp="1"/>
          </p:cNvSpPr>
          <p:nvPr>
            <p:ph idx="1"/>
          </p:nvPr>
        </p:nvSpPr>
        <p:spPr>
          <a:xfrm>
            <a:off x="548639" y="852408"/>
            <a:ext cx="10116589" cy="4661142"/>
          </a:xfrm>
        </p:spPr>
        <p:txBody>
          <a:bodyPr anchor="t"/>
          <a:lstStyle/>
          <a:p>
            <a:r>
              <a:rPr lang="en-US" sz="2600" b="1" u="sng" dirty="0" smtClean="0"/>
              <a:t>Principal</a:t>
            </a:r>
            <a:r>
              <a:rPr lang="en-US" sz="2600" dirty="0" smtClean="0"/>
              <a:t>: GPU caches only if CPU is not caching, GPU is latency tolerant</a:t>
            </a:r>
          </a:p>
          <a:p>
            <a:r>
              <a:rPr lang="en-US" sz="2600" dirty="0" smtClean="0"/>
              <a:t>Micro-architectural components to capture spatial/temporal locality</a:t>
            </a:r>
            <a:endParaRPr lang="en-US" sz="2600" dirty="0" smtClean="0"/>
          </a:p>
        </p:txBody>
      </p:sp>
      <p:sp>
        <p:nvSpPr>
          <p:cNvPr id="4" name="Slide Number Placeholder 3"/>
          <p:cNvSpPr>
            <a:spLocks noGrp="1"/>
          </p:cNvSpPr>
          <p:nvPr>
            <p:ph type="sldNum" sz="quarter" idx="4"/>
          </p:nvPr>
        </p:nvSpPr>
        <p:spPr/>
        <p:txBody>
          <a:bodyPr/>
          <a:lstStyle/>
          <a:p>
            <a:fld id="{24EAD923-3004-4A31-84C7-9B440B785588}" type="slidenum">
              <a:rPr lang="en-US" smtClean="0"/>
              <a:pPr/>
              <a:t>16</a:t>
            </a:fld>
            <a:endParaRPr lang="en-US" dirty="0"/>
          </a:p>
        </p:txBody>
      </p:sp>
      <p:sp>
        <p:nvSpPr>
          <p:cNvPr id="9" name="TextBox 62"/>
          <p:cNvSpPr txBox="1">
            <a:spLocks noChangeArrowheads="1"/>
          </p:cNvSpPr>
          <p:nvPr/>
        </p:nvSpPr>
        <p:spPr bwMode="auto">
          <a:xfrm>
            <a:off x="2910352" y="1976376"/>
            <a:ext cx="42481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Average across General Purpose GPU Application</a:t>
            </a:r>
            <a:endParaRPr lang="en-US" altLang="en-US" sz="1600" dirty="0">
              <a:latin typeface="Calibri" charset="0"/>
              <a:ea typeface="Calibri" charset="0"/>
              <a:cs typeface="Calibri" charset="0"/>
            </a:endParaRPr>
          </a:p>
        </p:txBody>
      </p:sp>
      <p:sp>
        <p:nvSpPr>
          <p:cNvPr id="11" name="TextBox 10"/>
          <p:cNvSpPr txBox="1"/>
          <p:nvPr/>
        </p:nvSpPr>
        <p:spPr>
          <a:xfrm>
            <a:off x="21709" y="3742759"/>
            <a:ext cx="745500" cy="338554"/>
          </a:xfrm>
          <a:prstGeom prst="rect">
            <a:avLst/>
          </a:prstGeom>
          <a:noFill/>
        </p:spPr>
        <p:txBody>
          <a:bodyPr wrap="square" rtlCol="0">
            <a:spAutoFit/>
          </a:bodyPr>
          <a:lstStyle/>
          <a:p>
            <a:pPr algn="ctr"/>
            <a:r>
              <a:rPr lang="en-US" sz="1600" dirty="0">
                <a:latin typeface="Calibri" charset="0"/>
                <a:ea typeface="Calibri" charset="0"/>
                <a:cs typeface="Calibri" charset="0"/>
              </a:rPr>
              <a:t>B</a:t>
            </a:r>
            <a:r>
              <a:rPr lang="en-US" sz="1600" dirty="0" smtClean="0">
                <a:latin typeface="Calibri" charset="0"/>
                <a:ea typeface="Calibri" charset="0"/>
                <a:cs typeface="Calibri" charset="0"/>
              </a:rPr>
              <a:t>etter</a:t>
            </a:r>
            <a:endParaRPr lang="en-US" sz="1600" dirty="0">
              <a:latin typeface="Calibri" charset="0"/>
              <a:ea typeface="Calibri" charset="0"/>
              <a:cs typeface="Calibri" charset="0"/>
            </a:endParaRPr>
          </a:p>
        </p:txBody>
      </p:sp>
      <p:sp>
        <p:nvSpPr>
          <p:cNvPr id="12" name="Up Arrow 11"/>
          <p:cNvSpPr/>
          <p:nvPr/>
        </p:nvSpPr>
        <p:spPr bwMode="auto">
          <a:xfrm>
            <a:off x="273942" y="3004748"/>
            <a:ext cx="217251" cy="801511"/>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3" name="TextBox 12"/>
          <p:cNvSpPr txBox="1"/>
          <p:nvPr/>
        </p:nvSpPr>
        <p:spPr>
          <a:xfrm>
            <a:off x="7859099" y="2044059"/>
            <a:ext cx="2985178" cy="923330"/>
          </a:xfrm>
          <a:prstGeom prst="rect">
            <a:avLst/>
          </a:prstGeom>
          <a:noFill/>
          <a:ln w="19050">
            <a:solidFill>
              <a:srgbClr val="FF0000"/>
            </a:solidFill>
          </a:ln>
        </p:spPr>
        <p:txBody>
          <a:bodyPr wrap="square" rtlCol="0">
            <a:spAutoFit/>
          </a:bodyPr>
          <a:lstStyle/>
          <a:p>
            <a:r>
              <a:rPr lang="en-US" b="1" dirty="0" smtClean="0">
                <a:solidFill>
                  <a:srgbClr val="FF0000"/>
                </a:solidFill>
              </a:rPr>
              <a:t>HW cache coherence</a:t>
            </a:r>
          </a:p>
          <a:p>
            <a:r>
              <a:rPr lang="en-US" dirty="0" smtClean="0">
                <a:solidFill>
                  <a:srgbClr val="004F8A"/>
                </a:solidFill>
              </a:rPr>
              <a:t>✔</a:t>
            </a:r>
            <a:r>
              <a:rPr lang="en-US" dirty="0" smtClean="0"/>
              <a:t>Higher </a:t>
            </a:r>
            <a:r>
              <a:rPr lang="en-US" dirty="0" smtClean="0"/>
              <a:t>Performance</a:t>
            </a:r>
          </a:p>
          <a:p>
            <a:r>
              <a:rPr lang="en-US" dirty="0" smtClean="0"/>
              <a:t>❌</a:t>
            </a:r>
            <a:r>
              <a:rPr lang="en-US" dirty="0" smtClean="0"/>
              <a:t>Higher </a:t>
            </a:r>
            <a:r>
              <a:rPr lang="en-US" dirty="0" smtClean="0"/>
              <a:t>design complexity</a:t>
            </a:r>
            <a:endParaRPr lang="en-US" dirty="0"/>
          </a:p>
        </p:txBody>
      </p:sp>
      <p:sp>
        <p:nvSpPr>
          <p:cNvPr id="14" name="TextBox 13"/>
          <p:cNvSpPr txBox="1"/>
          <p:nvPr/>
        </p:nvSpPr>
        <p:spPr>
          <a:xfrm>
            <a:off x="7859085" y="3153691"/>
            <a:ext cx="2985192" cy="923330"/>
          </a:xfrm>
          <a:prstGeom prst="rect">
            <a:avLst/>
          </a:prstGeom>
          <a:noFill/>
          <a:ln w="12700">
            <a:solidFill>
              <a:srgbClr val="004F8A"/>
            </a:solidFill>
          </a:ln>
        </p:spPr>
        <p:txBody>
          <a:bodyPr wrap="square" rtlCol="0">
            <a:spAutoFit/>
          </a:bodyPr>
          <a:lstStyle/>
          <a:p>
            <a:r>
              <a:rPr lang="en-US" b="1" dirty="0" smtClean="0">
                <a:solidFill>
                  <a:srgbClr val="004F8A"/>
                </a:solidFill>
              </a:rPr>
              <a:t>Selective GPU caching</a:t>
            </a:r>
          </a:p>
          <a:p>
            <a:r>
              <a:rPr lang="en-US" dirty="0">
                <a:solidFill>
                  <a:srgbClr val="004F8A"/>
                </a:solidFill>
              </a:rPr>
              <a:t>✔</a:t>
            </a:r>
            <a:r>
              <a:rPr lang="en-US" dirty="0"/>
              <a:t> </a:t>
            </a:r>
            <a:r>
              <a:rPr lang="en-US" dirty="0" smtClean="0"/>
              <a:t>Higher</a:t>
            </a:r>
            <a:r>
              <a:rPr lang="en-US" dirty="0" smtClean="0"/>
              <a:t> performance</a:t>
            </a:r>
            <a:endParaRPr lang="en-US" dirty="0" smtClean="0"/>
          </a:p>
          <a:p>
            <a:r>
              <a:rPr lang="en-US" dirty="0">
                <a:solidFill>
                  <a:srgbClr val="004F8A"/>
                </a:solidFill>
              </a:rPr>
              <a:t>✔</a:t>
            </a:r>
            <a:r>
              <a:rPr lang="en-US" dirty="0">
                <a:solidFill>
                  <a:schemeClr val="accent1">
                    <a:lumMod val="25000"/>
                  </a:schemeClr>
                </a:solidFill>
              </a:rPr>
              <a:t> </a:t>
            </a:r>
            <a:r>
              <a:rPr lang="en-US" dirty="0" smtClean="0"/>
              <a:t>Lower </a:t>
            </a:r>
            <a:r>
              <a:rPr lang="en-US" dirty="0" smtClean="0"/>
              <a:t>design complexity</a:t>
            </a:r>
            <a:endParaRPr lang="en-US" dirty="0"/>
          </a:p>
        </p:txBody>
      </p:sp>
      <p:cxnSp>
        <p:nvCxnSpPr>
          <p:cNvPr id="17" name="Straight Connector 16"/>
          <p:cNvCxnSpPr/>
          <p:nvPr/>
        </p:nvCxnSpPr>
        <p:spPr bwMode="auto">
          <a:xfrm>
            <a:off x="1976718" y="2321794"/>
            <a:ext cx="5901044" cy="0"/>
          </a:xfrm>
          <a:prstGeom prst="line">
            <a:avLst/>
          </a:prstGeom>
          <a:solidFill>
            <a:schemeClr val="accent1"/>
          </a:solidFill>
          <a:ln w="28575" cap="flat" cmpd="sng" algn="ctr">
            <a:solidFill>
              <a:srgbClr val="FF0000"/>
            </a:solidFill>
            <a:prstDash val="dash"/>
            <a:round/>
            <a:headEnd type="none" w="med" len="med"/>
            <a:tailEnd type="none" w="med" len="med"/>
          </a:ln>
          <a:effectLst/>
        </p:spPr>
      </p:cxnSp>
      <p:cxnSp>
        <p:nvCxnSpPr>
          <p:cNvPr id="18" name="Straight Connector 17"/>
          <p:cNvCxnSpPr/>
          <p:nvPr/>
        </p:nvCxnSpPr>
        <p:spPr bwMode="auto">
          <a:xfrm>
            <a:off x="1990165" y="2500824"/>
            <a:ext cx="5564318" cy="0"/>
          </a:xfrm>
          <a:prstGeom prst="line">
            <a:avLst/>
          </a:prstGeom>
          <a:solidFill>
            <a:schemeClr val="accent1"/>
          </a:solidFill>
          <a:ln w="28575" cap="flat" cmpd="sng" algn="ctr">
            <a:solidFill>
              <a:srgbClr val="004F8A"/>
            </a:solidFill>
            <a:prstDash val="dash"/>
            <a:round/>
            <a:headEnd type="none" w="med" len="med"/>
            <a:tailEnd type="none" w="med" len="med"/>
          </a:ln>
          <a:effectLst/>
        </p:spPr>
      </p:cxnSp>
      <p:cxnSp>
        <p:nvCxnSpPr>
          <p:cNvPr id="25" name="Straight Connector 24"/>
          <p:cNvCxnSpPr/>
          <p:nvPr/>
        </p:nvCxnSpPr>
        <p:spPr bwMode="auto">
          <a:xfrm>
            <a:off x="7554483" y="2500824"/>
            <a:ext cx="0" cy="1077242"/>
          </a:xfrm>
          <a:prstGeom prst="line">
            <a:avLst/>
          </a:prstGeom>
          <a:solidFill>
            <a:schemeClr val="accent1"/>
          </a:solidFill>
          <a:ln w="28575" cap="flat" cmpd="sng" algn="ctr">
            <a:solidFill>
              <a:srgbClr val="004F8A"/>
            </a:solidFill>
            <a:prstDash val="dash"/>
            <a:round/>
            <a:headEnd type="none" w="med" len="med"/>
            <a:tailEnd type="none" w="med" len="med"/>
          </a:ln>
          <a:effectLst/>
        </p:spPr>
      </p:cxnSp>
      <p:cxnSp>
        <p:nvCxnSpPr>
          <p:cNvPr id="28" name="Straight Connector 27"/>
          <p:cNvCxnSpPr/>
          <p:nvPr/>
        </p:nvCxnSpPr>
        <p:spPr bwMode="auto">
          <a:xfrm flipH="1">
            <a:off x="7554483" y="3578066"/>
            <a:ext cx="228600" cy="0"/>
          </a:xfrm>
          <a:prstGeom prst="line">
            <a:avLst/>
          </a:prstGeom>
          <a:solidFill>
            <a:schemeClr val="accent1"/>
          </a:solidFill>
          <a:ln w="28575" cap="flat" cmpd="sng" algn="ctr">
            <a:solidFill>
              <a:srgbClr val="004F8A"/>
            </a:solidFill>
            <a:prstDash val="dash"/>
            <a:round/>
            <a:headEnd type="none" w="med" len="med"/>
            <a:tailEnd type="none" w="med" len="med"/>
          </a:ln>
          <a:effectLst/>
        </p:spPr>
      </p:cxnSp>
      <p:sp>
        <p:nvSpPr>
          <p:cNvPr id="35" name="TextBox 34"/>
          <p:cNvSpPr txBox="1"/>
          <p:nvPr/>
        </p:nvSpPr>
        <p:spPr>
          <a:xfrm>
            <a:off x="9105950" y="687840"/>
            <a:ext cx="1740796"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[Agarwal HCPA’16]</a:t>
            </a:r>
            <a:endParaRPr lang="en-US" sz="1400" dirty="0">
              <a:latin typeface="Calibri" charset="0"/>
              <a:ea typeface="Calibri" charset="0"/>
              <a:cs typeface="Calibri" charset="0"/>
            </a:endParaRPr>
          </a:p>
        </p:txBody>
      </p:sp>
      <p:sp>
        <p:nvSpPr>
          <p:cNvPr id="36" name="Content Placeholder 2"/>
          <p:cNvSpPr txBox="1">
            <a:spLocks/>
          </p:cNvSpPr>
          <p:nvPr/>
        </p:nvSpPr>
        <p:spPr>
          <a:xfrm>
            <a:off x="0" y="5593846"/>
            <a:ext cx="10972800" cy="389164"/>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chemeClr val="accent6"/>
                </a:solidFill>
              </a:rPr>
              <a:t>CPU and GPU need not implement same cache coherence protocol</a:t>
            </a:r>
            <a:endParaRPr lang="en-US" sz="3000" b="1" kern="0" dirty="0" smtClean="0">
              <a:solidFill>
                <a:schemeClr val="accent6"/>
              </a:solidFill>
            </a:endParaRPr>
          </a:p>
        </p:txBody>
      </p:sp>
    </p:spTree>
    <p:extLst>
      <p:ext uri="{BB962C8B-B14F-4D97-AF65-F5344CB8AC3E}">
        <p14:creationId xmlns:p14="http://schemas.microsoft.com/office/powerpoint/2010/main" val="990828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P spid="9" grpId="0"/>
      <p:bldP spid="11" grpId="0"/>
      <p:bldP spid="12" grpId="0" animBg="1"/>
      <p:bldP spid="13" grpId="0" animBg="1"/>
      <p:bldP spid="14" grpId="0" animBg="1"/>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50148" y="852408"/>
            <a:ext cx="10243512" cy="3236992"/>
            <a:chOff x="350148" y="852408"/>
            <a:chExt cx="10243512" cy="3236992"/>
          </a:xfrm>
        </p:grpSpPr>
        <p:sp>
          <p:nvSpPr>
            <p:cNvPr id="5" name="Rounded Rectangle 4"/>
            <p:cNvSpPr/>
            <p:nvPr/>
          </p:nvSpPr>
          <p:spPr bwMode="auto">
            <a:xfrm>
              <a:off x="350148" y="852408"/>
              <a:ext cx="10243512" cy="3236992"/>
            </a:xfrm>
            <a:prstGeom prst="roundRect">
              <a:avLst/>
            </a:prstGeom>
            <a:solidFill>
              <a:schemeClr val="accent1">
                <a:alpha val="4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6" name="TextBox 5"/>
            <p:cNvSpPr txBox="1"/>
            <p:nvPr/>
          </p:nvSpPr>
          <p:spPr>
            <a:xfrm>
              <a:off x="7552138" y="3627735"/>
              <a:ext cx="2990722" cy="461665"/>
            </a:xfrm>
            <a:prstGeom prst="rect">
              <a:avLst/>
            </a:prstGeom>
            <a:noFill/>
          </p:spPr>
          <p:txBody>
            <a:bodyPr wrap="square" rtlCol="0">
              <a:spAutoFit/>
            </a:bodyPr>
            <a:lstStyle/>
            <a:p>
              <a:pPr algn="ctr"/>
              <a:r>
                <a:rPr lang="en-US" sz="2400" dirty="0" smtClean="0">
                  <a:solidFill>
                    <a:schemeClr val="bg2">
                      <a:lumMod val="60000"/>
                      <a:lumOff val="40000"/>
                    </a:schemeClr>
                  </a:solidFill>
                  <a:latin typeface="Calibri" charset="0"/>
                  <a:ea typeface="Calibri" charset="0"/>
                  <a:cs typeface="Calibri" charset="0"/>
                </a:rPr>
                <a:t>- Covered in Proposal</a:t>
              </a:r>
              <a:endParaRPr lang="en-US" sz="2400" dirty="0">
                <a:solidFill>
                  <a:schemeClr val="bg2">
                    <a:lumMod val="60000"/>
                    <a:lumOff val="40000"/>
                  </a:schemeClr>
                </a:solidFill>
                <a:latin typeface="Calibri" charset="0"/>
                <a:ea typeface="Calibri" charset="0"/>
                <a:cs typeface="Calibri" charset="0"/>
              </a:endParaRPr>
            </a:p>
          </p:txBody>
        </p:sp>
      </p:grpSp>
      <p:sp>
        <p:nvSpPr>
          <p:cNvPr id="3" name="Content Placeholder 2"/>
          <p:cNvSpPr>
            <a:spLocks noGrp="1"/>
          </p:cNvSpPr>
          <p:nvPr>
            <p:ph idx="1"/>
          </p:nvPr>
        </p:nvSpPr>
        <p:spPr/>
        <p:txBody>
          <a:bodyPr/>
          <a:lstStyle/>
          <a:p>
            <a:pPr marL="0" indent="0" algn="ctr">
              <a:buNone/>
            </a:pPr>
            <a:r>
              <a:rPr lang="en-US" b="1" dirty="0" smtClean="0">
                <a:solidFill>
                  <a:schemeClr val="bg2">
                    <a:lumMod val="60000"/>
                    <a:lumOff val="40000"/>
                  </a:schemeClr>
                </a:solidFill>
              </a:rPr>
              <a:t>Bandwidth-asymmetric </a:t>
            </a:r>
            <a:r>
              <a:rPr lang="en-US" b="1" dirty="0" smtClean="0">
                <a:solidFill>
                  <a:schemeClr val="bg2">
                    <a:lumMod val="60000"/>
                    <a:lumOff val="40000"/>
                  </a:schemeClr>
                </a:solidFill>
              </a:rPr>
              <a:t>systems</a:t>
            </a:r>
          </a:p>
          <a:p>
            <a:pPr marL="411480" lvl="1" indent="0" algn="ctr">
              <a:buNone/>
            </a:pPr>
            <a:r>
              <a:rPr lang="en-US" dirty="0" smtClean="0">
                <a:solidFill>
                  <a:schemeClr val="bg2">
                    <a:lumMod val="60000"/>
                    <a:lumOff val="40000"/>
                  </a:schemeClr>
                </a:solidFill>
              </a:rPr>
              <a:t>Policies maximizing</a:t>
            </a:r>
            <a:r>
              <a:rPr lang="en-US" dirty="0" smtClean="0">
                <a:solidFill>
                  <a:schemeClr val="bg2">
                    <a:lumMod val="60000"/>
                    <a:lumOff val="40000"/>
                  </a:schemeClr>
                </a:solidFill>
              </a:rPr>
              <a:t> memory bandwidth for GPGPU applications</a:t>
            </a:r>
          </a:p>
          <a:p>
            <a:pPr marL="411480" lvl="1" indent="0" algn="ctr">
              <a:buNone/>
            </a:pPr>
            <a:endParaRPr lang="en-US" dirty="0" smtClean="0"/>
          </a:p>
          <a:p>
            <a:pPr marL="0" indent="0" algn="ctr">
              <a:buNone/>
            </a:pPr>
            <a:r>
              <a:rPr lang="en-US" b="1" dirty="0" smtClean="0">
                <a:solidFill>
                  <a:schemeClr val="bg2">
                    <a:lumMod val="60000"/>
                    <a:lumOff val="40000"/>
                  </a:schemeClr>
                </a:solidFill>
              </a:rPr>
              <a:t>Different coherence domains</a:t>
            </a:r>
          </a:p>
          <a:p>
            <a:pPr marL="411480" lvl="1" indent="0" algn="ctr">
              <a:buNone/>
            </a:pPr>
            <a:r>
              <a:rPr lang="en-US" dirty="0" smtClean="0">
                <a:solidFill>
                  <a:schemeClr val="bg2">
                    <a:lumMod val="60000"/>
                    <a:lumOff val="40000"/>
                  </a:schemeClr>
                </a:solidFill>
              </a:rPr>
              <a:t>Simplify CPU-GPU cache coherence implementation</a:t>
            </a:r>
          </a:p>
          <a:p>
            <a:pPr marL="0" indent="0" algn="ctr">
              <a:buNone/>
            </a:pPr>
            <a:endParaRPr lang="en-US" dirty="0" smtClean="0"/>
          </a:p>
          <a:p>
            <a:pPr marL="0" indent="0" algn="ctr">
              <a:buNone/>
            </a:pPr>
            <a:r>
              <a:rPr lang="en-US" b="1" dirty="0" smtClean="0"/>
              <a:t>Cheaper memory </a:t>
            </a:r>
            <a:r>
              <a:rPr lang="en-US" b="1" dirty="0" smtClean="0"/>
              <a:t>technologies</a:t>
            </a:r>
          </a:p>
          <a:p>
            <a:pPr marL="411480" lvl="1" indent="0" algn="ctr">
              <a:buNone/>
            </a:pPr>
            <a:r>
              <a:rPr lang="en-US" dirty="0" smtClean="0"/>
              <a:t>A case for deploying cheaper but slower memories to increase perf/$</a:t>
            </a:r>
            <a:endParaRPr lang="en-US" dirty="0"/>
          </a:p>
        </p:txBody>
      </p:sp>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17</a:t>
            </a:fld>
            <a:endParaRPr lang="en-US" dirty="0"/>
          </a:p>
        </p:txBody>
      </p:sp>
    </p:spTree>
    <p:extLst>
      <p:ext uri="{BB962C8B-B14F-4D97-AF65-F5344CB8AC3E}">
        <p14:creationId xmlns:p14="http://schemas.microsoft.com/office/powerpoint/2010/main" val="357502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Trends of data-center/cloud apps</a:t>
            </a:r>
            <a:endParaRPr lang="en-US" dirty="0"/>
          </a:p>
        </p:txBody>
      </p:sp>
      <p:sp>
        <p:nvSpPr>
          <p:cNvPr id="3" name="Content Placeholder 2"/>
          <p:cNvSpPr>
            <a:spLocks noGrp="1"/>
          </p:cNvSpPr>
          <p:nvPr>
            <p:ph idx="1"/>
          </p:nvPr>
        </p:nvSpPr>
        <p:spPr/>
        <p:txBody>
          <a:bodyPr anchor="t"/>
          <a:lstStyle/>
          <a:p>
            <a:endParaRPr lang="en-US" dirty="0" smtClean="0"/>
          </a:p>
          <a:p>
            <a:r>
              <a:rPr lang="en-US" dirty="0" smtClean="0"/>
              <a:t>Map datasets in memory</a:t>
            </a:r>
          </a:p>
          <a:p>
            <a:pPr lvl="1"/>
            <a:r>
              <a:rPr lang="en-US" dirty="0"/>
              <a:t>R</a:t>
            </a:r>
            <a:r>
              <a:rPr lang="en-US" dirty="0" smtClean="0"/>
              <a:t>educes data access latency</a:t>
            </a:r>
            <a:r>
              <a:rPr lang="en-US" dirty="0"/>
              <a:t> </a:t>
            </a:r>
            <a:r>
              <a:rPr lang="en-US" dirty="0"/>
              <a:t>➤ </a:t>
            </a:r>
            <a:r>
              <a:rPr lang="en-US" dirty="0" smtClean="0"/>
              <a:t>performance benefit</a:t>
            </a:r>
            <a:endParaRPr lang="en-US" dirty="0" smtClean="0"/>
          </a:p>
          <a:p>
            <a:pPr lvl="1"/>
            <a:r>
              <a:rPr lang="en-US" dirty="0" smtClean="0"/>
              <a:t>Reduces CPU time to run app ➤ lower cost</a:t>
            </a:r>
          </a:p>
          <a:p>
            <a:endParaRPr lang="en-US" dirty="0" smtClean="0"/>
          </a:p>
          <a:p>
            <a:endParaRPr lang="en-US" dirty="0" smtClean="0"/>
          </a:p>
          <a:p>
            <a:r>
              <a:rPr lang="en-US" dirty="0" smtClean="0"/>
              <a:t>Increased memory installed / machine</a:t>
            </a:r>
          </a:p>
          <a:p>
            <a:pPr lvl="1"/>
            <a:r>
              <a:rPr lang="en-US" dirty="0" smtClean="0"/>
              <a:t>Memory is expensive, 30% of the machine cost</a:t>
            </a:r>
          </a:p>
          <a:p>
            <a:pPr lvl="1"/>
            <a:r>
              <a:rPr lang="en-US" dirty="0" smtClean="0"/>
              <a:t>3-10% of the data-center total cost of ownership</a:t>
            </a:r>
          </a:p>
        </p:txBody>
      </p:sp>
      <p:sp>
        <p:nvSpPr>
          <p:cNvPr id="4" name="Slide Number Placeholder 3"/>
          <p:cNvSpPr>
            <a:spLocks noGrp="1"/>
          </p:cNvSpPr>
          <p:nvPr>
            <p:ph type="sldNum" sz="quarter" idx="4"/>
          </p:nvPr>
        </p:nvSpPr>
        <p:spPr/>
        <p:txBody>
          <a:bodyPr/>
          <a:lstStyle/>
          <a:p>
            <a:fld id="{24EAD923-3004-4A31-84C7-9B440B785588}" type="slidenum">
              <a:rPr lang="en-US" smtClean="0"/>
              <a:pPr/>
              <a:t>18</a:t>
            </a:fld>
            <a:endParaRPr lang="en-US" dirty="0"/>
          </a:p>
        </p:txBody>
      </p:sp>
      <p:grpSp>
        <p:nvGrpSpPr>
          <p:cNvPr id="12" name="Group 11"/>
          <p:cNvGrpSpPr/>
          <p:nvPr/>
        </p:nvGrpSpPr>
        <p:grpSpPr>
          <a:xfrm>
            <a:off x="7348921" y="2358676"/>
            <a:ext cx="3623879" cy="1932316"/>
            <a:chOff x="7348921" y="931789"/>
            <a:chExt cx="3623879" cy="1932316"/>
          </a:xfrm>
        </p:grpSpPr>
        <p:pic>
          <p:nvPicPr>
            <p:cNvPr id="5" name="Picture 4"/>
            <p:cNvPicPr>
              <a:picLocks noChangeAspect="1"/>
            </p:cNvPicPr>
            <p:nvPr/>
          </p:nvPicPr>
          <p:blipFill>
            <a:blip r:embed="rId2"/>
            <a:stretch>
              <a:fillRect/>
            </a:stretch>
          </p:blipFill>
          <p:spPr>
            <a:xfrm>
              <a:off x="7348921" y="931789"/>
              <a:ext cx="1581007" cy="1061698"/>
            </a:xfrm>
            <a:prstGeom prst="rect">
              <a:avLst/>
            </a:prstGeom>
          </p:spPr>
        </p:pic>
        <p:pic>
          <p:nvPicPr>
            <p:cNvPr id="6" name="Picture 5"/>
            <p:cNvPicPr>
              <a:picLocks noChangeAspect="1"/>
            </p:cNvPicPr>
            <p:nvPr/>
          </p:nvPicPr>
          <p:blipFill>
            <a:blip r:embed="rId3"/>
            <a:stretch>
              <a:fillRect/>
            </a:stretch>
          </p:blipFill>
          <p:spPr>
            <a:xfrm>
              <a:off x="9093640" y="1072075"/>
              <a:ext cx="1677239" cy="556205"/>
            </a:xfrm>
            <a:prstGeom prst="rect">
              <a:avLst/>
            </a:prstGeom>
          </p:spPr>
        </p:pic>
        <p:pic>
          <p:nvPicPr>
            <p:cNvPr id="7" name="Picture 6"/>
            <p:cNvPicPr>
              <a:picLocks noChangeAspect="1"/>
            </p:cNvPicPr>
            <p:nvPr/>
          </p:nvPicPr>
          <p:blipFill>
            <a:blip r:embed="rId4"/>
            <a:stretch>
              <a:fillRect/>
            </a:stretch>
          </p:blipFill>
          <p:spPr>
            <a:xfrm>
              <a:off x="8929928" y="1811829"/>
              <a:ext cx="1840951" cy="321653"/>
            </a:xfrm>
            <a:prstGeom prst="rect">
              <a:avLst/>
            </a:prstGeom>
          </p:spPr>
        </p:pic>
        <p:pic>
          <p:nvPicPr>
            <p:cNvPr id="8" name="Picture 7"/>
            <p:cNvPicPr>
              <a:picLocks noChangeAspect="1"/>
            </p:cNvPicPr>
            <p:nvPr/>
          </p:nvPicPr>
          <p:blipFill>
            <a:blip r:embed="rId5"/>
            <a:stretch>
              <a:fillRect/>
            </a:stretch>
          </p:blipFill>
          <p:spPr>
            <a:xfrm>
              <a:off x="7432660" y="2112228"/>
              <a:ext cx="1413529" cy="751877"/>
            </a:xfrm>
            <a:prstGeom prst="rect">
              <a:avLst/>
            </a:prstGeom>
          </p:spPr>
        </p:pic>
        <p:pic>
          <p:nvPicPr>
            <p:cNvPr id="10" name="Picture 9"/>
            <p:cNvPicPr>
              <a:picLocks noChangeAspect="1"/>
            </p:cNvPicPr>
            <p:nvPr/>
          </p:nvPicPr>
          <p:blipFill>
            <a:blip r:embed="rId6"/>
            <a:stretch>
              <a:fillRect/>
            </a:stretch>
          </p:blipFill>
          <p:spPr>
            <a:xfrm>
              <a:off x="8949995" y="2306524"/>
              <a:ext cx="2022805" cy="466801"/>
            </a:xfrm>
            <a:prstGeom prst="rect">
              <a:avLst/>
            </a:prstGeom>
          </p:spPr>
        </p:pic>
      </p:grpSp>
      <p:sp>
        <p:nvSpPr>
          <p:cNvPr id="11" name="Content Placeholder 2"/>
          <p:cNvSpPr txBox="1">
            <a:spLocks/>
          </p:cNvSpPr>
          <p:nvPr/>
        </p:nvSpPr>
        <p:spPr>
          <a:xfrm>
            <a:off x="0" y="5443035"/>
            <a:ext cx="10972800" cy="454846"/>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i="1" kern="0" dirty="0" smtClean="0">
                <a:solidFill>
                  <a:srgbClr val="FF0000"/>
                </a:solidFill>
              </a:rPr>
              <a:t>Goal</a:t>
            </a:r>
            <a:r>
              <a:rPr lang="en-US" sz="3000" b="1" kern="0" dirty="0" smtClean="0">
                <a:solidFill>
                  <a:srgbClr val="FF0000"/>
                </a:solidFill>
              </a:rPr>
              <a:t>: Increase performance per unit cost</a:t>
            </a:r>
            <a:endParaRPr lang="en-US" sz="3000" b="1" kern="0" dirty="0" smtClean="0">
              <a:solidFill>
                <a:srgbClr val="FF0000"/>
              </a:solidFill>
            </a:endParaRPr>
          </a:p>
        </p:txBody>
      </p:sp>
    </p:spTree>
    <p:extLst>
      <p:ext uri="{BB962C8B-B14F-4D97-AF65-F5344CB8AC3E}">
        <p14:creationId xmlns:p14="http://schemas.microsoft.com/office/powerpoint/2010/main" val="1441457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High-memory instances in cloud</a:t>
            </a:r>
            <a:endParaRPr lang="en-US" dirty="0"/>
          </a:p>
        </p:txBody>
      </p:sp>
      <p:pic>
        <p:nvPicPr>
          <p:cNvPr id="6" name="Content Placeholder 5"/>
          <p:cNvPicPr>
            <a:picLocks noGrp="1" noChangeAspect="1"/>
          </p:cNvPicPr>
          <p:nvPr>
            <p:ph idx="1"/>
          </p:nvPr>
        </p:nvPicPr>
        <p:blipFill>
          <a:blip r:embed="rId2"/>
          <a:stretch>
            <a:fillRect/>
          </a:stretch>
        </p:blipFill>
        <p:spPr>
          <a:xfrm>
            <a:off x="4749458" y="1057366"/>
            <a:ext cx="6037425" cy="3396399"/>
          </a:xfrm>
          <a:prstGeom prst="rect">
            <a:avLst/>
          </a:prstGeom>
        </p:spPr>
      </p:pic>
      <p:sp>
        <p:nvSpPr>
          <p:cNvPr id="4" name="Slide Number Placeholder 3"/>
          <p:cNvSpPr>
            <a:spLocks noGrp="1"/>
          </p:cNvSpPr>
          <p:nvPr>
            <p:ph type="sldNum" sz="quarter" idx="4"/>
          </p:nvPr>
        </p:nvSpPr>
        <p:spPr/>
        <p:txBody>
          <a:bodyPr/>
          <a:lstStyle/>
          <a:p>
            <a:fld id="{24EAD923-3004-4A31-84C7-9B440B785588}" type="slidenum">
              <a:rPr lang="en-US" smtClean="0"/>
              <a:pPr/>
              <a:t>19</a:t>
            </a:fld>
            <a:endParaRPr lang="en-US" dirty="0"/>
          </a:p>
        </p:txBody>
      </p:sp>
      <p:pic>
        <p:nvPicPr>
          <p:cNvPr id="5" name="Picture 4"/>
          <p:cNvPicPr>
            <a:picLocks noChangeAspect="1"/>
          </p:cNvPicPr>
          <p:nvPr/>
        </p:nvPicPr>
        <p:blipFill>
          <a:blip r:embed="rId3"/>
          <a:stretch>
            <a:fillRect/>
          </a:stretch>
        </p:blipFill>
        <p:spPr>
          <a:xfrm>
            <a:off x="130854" y="1057366"/>
            <a:ext cx="4618604" cy="4064135"/>
          </a:xfrm>
          <a:prstGeom prst="rect">
            <a:avLst/>
          </a:prstGeom>
        </p:spPr>
      </p:pic>
      <p:sp>
        <p:nvSpPr>
          <p:cNvPr id="7" name="TextBox 6"/>
          <p:cNvSpPr txBox="1"/>
          <p:nvPr/>
        </p:nvSpPr>
        <p:spPr>
          <a:xfrm>
            <a:off x="8245365" y="4440440"/>
            <a:ext cx="2396359" cy="307777"/>
          </a:xfrm>
          <a:prstGeom prst="rect">
            <a:avLst/>
          </a:prstGeom>
          <a:noFill/>
        </p:spPr>
        <p:txBody>
          <a:bodyPr wrap="square" rtlCol="0">
            <a:spAutoFit/>
          </a:bodyPr>
          <a:lstStyle/>
          <a:p>
            <a:pPr algn="ctr"/>
            <a:r>
              <a:rPr lang="en-US" sz="1400" smtClean="0">
                <a:latin typeface="Calibri" charset="0"/>
                <a:ea typeface="Calibri" charset="0"/>
                <a:cs typeface="Calibri" charset="0"/>
              </a:rPr>
              <a:t>Online accessed: Feb 12, 2017</a:t>
            </a:r>
            <a:endParaRPr lang="en-US" sz="1400">
              <a:latin typeface="Calibri" charset="0"/>
              <a:ea typeface="Calibri" charset="0"/>
              <a:cs typeface="Calibri" charset="0"/>
            </a:endParaRPr>
          </a:p>
        </p:txBody>
      </p:sp>
      <p:sp>
        <p:nvSpPr>
          <p:cNvPr id="8" name="Content Placeholder 2"/>
          <p:cNvSpPr txBox="1">
            <a:spLocks/>
          </p:cNvSpPr>
          <p:nvPr/>
        </p:nvSpPr>
        <p:spPr>
          <a:xfrm>
            <a:off x="0" y="5443035"/>
            <a:ext cx="10972800" cy="454846"/>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2x-10x more expensive than standard instance</a:t>
            </a:r>
            <a:endParaRPr lang="en-US" sz="3000" b="1" kern="0" dirty="0" smtClean="0">
              <a:solidFill>
                <a:srgbClr val="FF0000"/>
              </a:solidFill>
            </a:endParaRPr>
          </a:p>
        </p:txBody>
      </p:sp>
    </p:spTree>
    <p:extLst>
      <p:ext uri="{BB962C8B-B14F-4D97-AF65-F5344CB8AC3E}">
        <p14:creationId xmlns:p14="http://schemas.microsoft.com/office/powerpoint/2010/main" val="910165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Heterogeneous </a:t>
            </a:r>
            <a:r>
              <a:rPr lang="en-US" dirty="0"/>
              <a:t>m</a:t>
            </a:r>
            <a:r>
              <a:rPr lang="en-US" dirty="0" smtClean="0"/>
              <a:t>emory </a:t>
            </a:r>
            <a:r>
              <a:rPr lang="en-US" dirty="0"/>
              <a:t>s</a:t>
            </a:r>
            <a:r>
              <a:rPr lang="en-US" dirty="0" smtClean="0"/>
              <a:t>ystems</a:t>
            </a:r>
            <a:endParaRPr lang="en-US" dirty="0"/>
          </a:p>
        </p:txBody>
      </p:sp>
      <p:sp>
        <p:nvSpPr>
          <p:cNvPr id="3" name="Content Placeholder 2"/>
          <p:cNvSpPr>
            <a:spLocks noGrp="1"/>
          </p:cNvSpPr>
          <p:nvPr>
            <p:ph idx="1"/>
          </p:nvPr>
        </p:nvSpPr>
        <p:spPr>
          <a:xfrm>
            <a:off x="480447" y="968642"/>
            <a:ext cx="10011906" cy="4843221"/>
          </a:xfrm>
        </p:spPr>
        <p:txBody>
          <a:bodyPr anchor="t"/>
          <a:lstStyle/>
          <a:p>
            <a:pPr marL="0" indent="0" algn="ctr">
              <a:buNone/>
            </a:pPr>
            <a:r>
              <a:rPr lang="en-US" dirty="0" smtClean="0"/>
              <a:t>Found everywhere: supercomputers, data-centers, cloud-services</a:t>
            </a:r>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en-US" sz="800" b="1" i="1" dirty="0" smtClean="0">
              <a:solidFill>
                <a:srgbClr val="FF0000"/>
              </a:solidFill>
            </a:endParaRPr>
          </a:p>
        </p:txBody>
      </p:sp>
      <p:sp>
        <p:nvSpPr>
          <p:cNvPr id="4" name="Slide Number Placeholder 3"/>
          <p:cNvSpPr>
            <a:spLocks noGrp="1"/>
          </p:cNvSpPr>
          <p:nvPr>
            <p:ph type="sldNum" sz="quarter" idx="4"/>
          </p:nvPr>
        </p:nvSpPr>
        <p:spPr/>
        <p:txBody>
          <a:bodyPr/>
          <a:lstStyle/>
          <a:p>
            <a:fld id="{24EAD923-3004-4A31-84C7-9B440B785588}" type="slidenum">
              <a:rPr lang="en-US" smtClean="0"/>
              <a:pPr/>
              <a:t>2</a:t>
            </a:fld>
            <a:endParaRPr lang="en-US" dirty="0"/>
          </a:p>
        </p:txBody>
      </p:sp>
      <p:grpSp>
        <p:nvGrpSpPr>
          <p:cNvPr id="20" name="Group 19"/>
          <p:cNvGrpSpPr/>
          <p:nvPr/>
        </p:nvGrpSpPr>
        <p:grpSpPr>
          <a:xfrm>
            <a:off x="2597991" y="1715637"/>
            <a:ext cx="1944128" cy="2310643"/>
            <a:chOff x="7833375" y="2181347"/>
            <a:chExt cx="2658978" cy="3160260"/>
          </a:xfrm>
        </p:grpSpPr>
        <p:pic>
          <p:nvPicPr>
            <p:cNvPr id="11" name="Picture 10"/>
            <p:cNvPicPr>
              <a:picLocks noChangeAspect="1"/>
            </p:cNvPicPr>
            <p:nvPr/>
          </p:nvPicPr>
          <p:blipFill>
            <a:blip r:embed="rId2"/>
            <a:stretch>
              <a:fillRect/>
            </a:stretch>
          </p:blipFill>
          <p:spPr>
            <a:xfrm>
              <a:off x="8097236" y="3929887"/>
              <a:ext cx="1912172" cy="1411720"/>
            </a:xfrm>
            <a:prstGeom prst="rect">
              <a:avLst/>
            </a:prstGeom>
          </p:spPr>
        </p:pic>
        <p:sp>
          <p:nvSpPr>
            <p:cNvPr id="12" name="TextBox 11"/>
            <p:cNvSpPr txBox="1"/>
            <p:nvPr/>
          </p:nvSpPr>
          <p:spPr>
            <a:xfrm>
              <a:off x="8790050" y="2986227"/>
              <a:ext cx="526544" cy="830996"/>
            </a:xfrm>
            <a:prstGeom prst="rect">
              <a:avLst/>
            </a:prstGeom>
            <a:noFill/>
          </p:spPr>
          <p:txBody>
            <a:bodyPr wrap="square" rtlCol="0">
              <a:spAutoFit/>
            </a:bodyPr>
            <a:lstStyle/>
            <a:p>
              <a:r>
                <a:rPr lang="en-US" sz="4800" b="1" dirty="0" smtClean="0"/>
                <a:t>+</a:t>
              </a:r>
              <a:endParaRPr lang="en-US" sz="4800" b="1" dirty="0"/>
            </a:p>
          </p:txBody>
        </p:sp>
        <p:pic>
          <p:nvPicPr>
            <p:cNvPr id="13" name="Picture 12"/>
            <p:cNvPicPr>
              <a:picLocks noChangeAspect="1"/>
            </p:cNvPicPr>
            <p:nvPr/>
          </p:nvPicPr>
          <p:blipFill>
            <a:blip r:embed="rId3"/>
            <a:stretch>
              <a:fillRect/>
            </a:stretch>
          </p:blipFill>
          <p:spPr>
            <a:xfrm>
              <a:off x="7833375" y="2181347"/>
              <a:ext cx="2658978" cy="1244319"/>
            </a:xfrm>
            <a:prstGeom prst="rect">
              <a:avLst/>
            </a:prstGeom>
          </p:spPr>
        </p:pic>
      </p:grpSp>
      <p:grpSp>
        <p:nvGrpSpPr>
          <p:cNvPr id="23" name="Group 22"/>
          <p:cNvGrpSpPr/>
          <p:nvPr/>
        </p:nvGrpSpPr>
        <p:grpSpPr>
          <a:xfrm>
            <a:off x="6072335" y="2334202"/>
            <a:ext cx="3718818" cy="2877559"/>
            <a:chOff x="480447" y="3865121"/>
            <a:chExt cx="3718818" cy="2877559"/>
          </a:xfrm>
        </p:grpSpPr>
        <p:pic>
          <p:nvPicPr>
            <p:cNvPr id="7" name="Picture 6"/>
            <p:cNvPicPr>
              <a:picLocks noChangeAspect="1"/>
            </p:cNvPicPr>
            <p:nvPr/>
          </p:nvPicPr>
          <p:blipFill>
            <a:blip r:embed="rId4"/>
            <a:stretch>
              <a:fillRect/>
            </a:stretch>
          </p:blipFill>
          <p:spPr>
            <a:xfrm>
              <a:off x="2134891" y="3865121"/>
              <a:ext cx="1927940" cy="722978"/>
            </a:xfrm>
            <a:prstGeom prst="rect">
              <a:avLst/>
            </a:prstGeom>
          </p:spPr>
        </p:pic>
        <p:pic>
          <p:nvPicPr>
            <p:cNvPr id="8" name="Picture 7"/>
            <p:cNvPicPr>
              <a:picLocks noChangeAspect="1"/>
            </p:cNvPicPr>
            <p:nvPr/>
          </p:nvPicPr>
          <p:blipFill>
            <a:blip r:embed="rId5"/>
            <a:stretch>
              <a:fillRect/>
            </a:stretch>
          </p:blipFill>
          <p:spPr>
            <a:xfrm>
              <a:off x="480447" y="4628331"/>
              <a:ext cx="2179065" cy="819328"/>
            </a:xfrm>
            <a:prstGeom prst="rect">
              <a:avLst/>
            </a:prstGeom>
          </p:spPr>
        </p:pic>
        <p:pic>
          <p:nvPicPr>
            <p:cNvPr id="18" name="Picture 17"/>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2644785" y="5188200"/>
              <a:ext cx="1554480" cy="1554480"/>
            </a:xfrm>
            <a:prstGeom prst="rect">
              <a:avLst/>
            </a:prstGeom>
          </p:spPr>
        </p:pic>
      </p:grpSp>
      <p:grpSp>
        <p:nvGrpSpPr>
          <p:cNvPr id="24" name="Group 23"/>
          <p:cNvGrpSpPr/>
          <p:nvPr/>
        </p:nvGrpSpPr>
        <p:grpSpPr>
          <a:xfrm>
            <a:off x="1707012" y="4293320"/>
            <a:ext cx="4268325" cy="1477639"/>
            <a:chOff x="6336162" y="4334224"/>
            <a:chExt cx="4268325" cy="1477639"/>
          </a:xfrm>
        </p:grpSpPr>
        <p:pic>
          <p:nvPicPr>
            <p:cNvPr id="21" name="Picture 20"/>
            <p:cNvPicPr>
              <a:picLocks noChangeAspect="1"/>
            </p:cNvPicPr>
            <p:nvPr/>
          </p:nvPicPr>
          <p:blipFill>
            <a:blip r:embed="rId8"/>
            <a:stretch>
              <a:fillRect/>
            </a:stretch>
          </p:blipFill>
          <p:spPr>
            <a:xfrm>
              <a:off x="6336162" y="4416605"/>
              <a:ext cx="1242779" cy="1242779"/>
            </a:xfrm>
            <a:prstGeom prst="rect">
              <a:avLst/>
            </a:prstGeom>
          </p:spPr>
        </p:pic>
        <p:pic>
          <p:nvPicPr>
            <p:cNvPr id="22" name="Picture 21"/>
            <p:cNvPicPr>
              <a:picLocks noChangeAspect="1"/>
            </p:cNvPicPr>
            <p:nvPr/>
          </p:nvPicPr>
          <p:blipFill>
            <a:blip r:embed="rId9"/>
            <a:stretch>
              <a:fillRect/>
            </a:stretch>
          </p:blipFill>
          <p:spPr>
            <a:xfrm>
              <a:off x="7739921" y="4334224"/>
              <a:ext cx="2864566" cy="1477639"/>
            </a:xfrm>
            <a:prstGeom prst="rect">
              <a:avLst/>
            </a:prstGeom>
          </p:spPr>
        </p:pic>
      </p:grpSp>
    </p:spTree>
    <p:extLst>
      <p:ext uri="{BB962C8B-B14F-4D97-AF65-F5344CB8AC3E}">
        <p14:creationId xmlns:p14="http://schemas.microsoft.com/office/powerpoint/2010/main" val="1351960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Cheaper memory technologies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20</a:t>
            </a:fld>
            <a:endParaRPr lang="en-US" dirty="0"/>
          </a:p>
        </p:txBody>
      </p:sp>
      <p:grpSp>
        <p:nvGrpSpPr>
          <p:cNvPr id="6" name="Group 5"/>
          <p:cNvGrpSpPr/>
          <p:nvPr/>
        </p:nvGrpSpPr>
        <p:grpSpPr>
          <a:xfrm>
            <a:off x="1830499" y="2433008"/>
            <a:ext cx="1844343" cy="2901939"/>
            <a:chOff x="1913629" y="2433008"/>
            <a:chExt cx="1844343" cy="2901939"/>
          </a:xfrm>
        </p:grpSpPr>
        <p:sp>
          <p:nvSpPr>
            <p:cNvPr id="36" name="Rounded Rectangle 35"/>
            <p:cNvSpPr/>
            <p:nvPr/>
          </p:nvSpPr>
          <p:spPr bwMode="auto">
            <a:xfrm>
              <a:off x="2416224" y="243300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37" name="Up-Down Arrow 36"/>
            <p:cNvSpPr/>
            <p:nvPr/>
          </p:nvSpPr>
          <p:spPr bwMode="auto">
            <a:xfrm>
              <a:off x="2789020" y="3502683"/>
              <a:ext cx="297774" cy="863013"/>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8" name="Group 37"/>
            <p:cNvGrpSpPr/>
            <p:nvPr/>
          </p:nvGrpSpPr>
          <p:grpSpPr>
            <a:xfrm>
              <a:off x="2485037" y="4358513"/>
              <a:ext cx="1272935" cy="976434"/>
              <a:chOff x="7081573" y="4587569"/>
              <a:chExt cx="1783266" cy="1079416"/>
            </a:xfrm>
            <a:solidFill>
              <a:srgbClr val="EBBAA4"/>
            </a:solidFill>
          </p:grpSpPr>
          <p:sp>
            <p:nvSpPr>
              <p:cNvPr id="39" name="Rounded Rectangle 38"/>
              <p:cNvSpPr/>
              <p:nvPr/>
            </p:nvSpPr>
            <p:spPr>
              <a:xfrm>
                <a:off x="7081573" y="4587569"/>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40" name="Rounded Rectangle 39"/>
              <p:cNvSpPr/>
              <p:nvPr/>
            </p:nvSpPr>
            <p:spPr>
              <a:xfrm>
                <a:off x="7221792" y="4710309"/>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41" name="Rounded Rectangle 40"/>
              <p:cNvSpPr/>
              <p:nvPr/>
            </p:nvSpPr>
            <p:spPr>
              <a:xfrm>
                <a:off x="7362011" y="4833050"/>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42" name="Rounded Rectangle 41"/>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a:t>
                </a:r>
                <a:endParaRPr lang="en-US" sz="2000" b="1" kern="0" dirty="0">
                  <a:solidFill>
                    <a:srgbClr val="000000"/>
                  </a:solidFill>
                  <a:latin typeface="Calibri"/>
                  <a:ea typeface="+mn-ea"/>
                </a:endParaRPr>
              </a:p>
            </p:txBody>
          </p:sp>
        </p:grpSp>
        <p:sp>
          <p:nvSpPr>
            <p:cNvPr id="48" name="Shape 181"/>
            <p:cNvSpPr txBox="1"/>
            <p:nvPr/>
          </p:nvSpPr>
          <p:spPr>
            <a:xfrm>
              <a:off x="1913629" y="3703092"/>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grpSp>
      <p:graphicFrame>
        <p:nvGraphicFramePr>
          <p:cNvPr id="55" name="Table 54"/>
          <p:cNvGraphicFramePr>
            <a:graphicFrameLocks noGrp="1"/>
          </p:cNvGraphicFramePr>
          <p:nvPr>
            <p:extLst>
              <p:ext uri="{D42A27DB-BD31-4B8C-83A1-F6EECF244321}">
                <p14:modId xmlns:p14="http://schemas.microsoft.com/office/powerpoint/2010/main" val="1732966655"/>
              </p:ext>
            </p:extLst>
          </p:nvPr>
        </p:nvGraphicFramePr>
        <p:xfrm>
          <a:off x="1414220" y="852408"/>
          <a:ext cx="8144359" cy="1493520"/>
        </p:xfrm>
        <a:graphic>
          <a:graphicData uri="http://schemas.openxmlformats.org/drawingml/2006/table">
            <a:tbl>
              <a:tblPr firstRow="1" bandRow="1">
                <a:tableStyleId>{3B4B98B0-60AC-42C2-AFA5-B58CD77FA1E5}</a:tableStyleId>
              </a:tblPr>
              <a:tblGrid>
                <a:gridCol w="1911910"/>
                <a:gridCol w="1851660"/>
                <a:gridCol w="1337310"/>
                <a:gridCol w="1414607"/>
                <a:gridCol w="1628872"/>
              </a:tblGrid>
              <a:tr h="370840">
                <a:tc>
                  <a:txBody>
                    <a:bodyPr/>
                    <a:lstStyle/>
                    <a:p>
                      <a:pPr algn="ctr"/>
                      <a:r>
                        <a:rPr lang="en-US" sz="2000" dirty="0" smtClean="0">
                          <a:latin typeface="Calibri" charset="0"/>
                          <a:ea typeface="Calibri" charset="0"/>
                          <a:cs typeface="Calibri" charset="0"/>
                        </a:rPr>
                        <a:t>Memory 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DDR</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3D </a:t>
                      </a:r>
                      <a:r>
                        <a:rPr lang="en-US" sz="2000" dirty="0" err="1" smtClean="0">
                          <a:latin typeface="Calibri" charset="0"/>
                          <a:ea typeface="Calibri" charset="0"/>
                          <a:cs typeface="Calibri" charset="0"/>
                        </a:rPr>
                        <a:t>XPoint</a:t>
                      </a:r>
                      <a:r>
                        <a:rPr lang="en-US" sz="2000" dirty="0" smtClean="0">
                          <a:latin typeface="Calibri" charset="0"/>
                          <a:ea typeface="Calibri" charset="0"/>
                          <a:cs typeface="Calibri" charset="0"/>
                        </a:rPr>
                        <a:t> </a:t>
                      </a:r>
                      <a:r>
                        <a:rPr lang="en-US" sz="1200" dirty="0" smtClean="0">
                          <a:latin typeface="Calibri" charset="0"/>
                          <a:ea typeface="Calibri" charset="0"/>
                          <a:cs typeface="Calibri" charset="0"/>
                        </a:rPr>
                        <a:t>(expected)</a:t>
                      </a:r>
                      <a:endParaRPr lang="en-US" sz="12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5x-10x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a:t>
                      </a:r>
                      <a:r>
                        <a:rPr lang="en-US" sz="2000" b="0" dirty="0" smtClean="0">
                          <a:latin typeface="Calibri" charset="0"/>
                          <a:ea typeface="Calibri" charset="0"/>
                          <a:cs typeface="Calibri" charset="0"/>
                        </a:rPr>
                        <a:t>–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bl>
          </a:graphicData>
        </a:graphic>
      </p:graphicFrame>
    </p:spTree>
    <p:extLst>
      <p:ext uri="{BB962C8B-B14F-4D97-AF65-F5344CB8AC3E}">
        <p14:creationId xmlns:p14="http://schemas.microsoft.com/office/powerpoint/2010/main" val="329691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Cheaper memory technologies</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21</a:t>
            </a:fld>
            <a:endParaRPr lang="en-US" dirty="0"/>
          </a:p>
        </p:txBody>
      </p:sp>
      <p:grpSp>
        <p:nvGrpSpPr>
          <p:cNvPr id="43" name="Shape 186"/>
          <p:cNvGrpSpPr/>
          <p:nvPr/>
        </p:nvGrpSpPr>
        <p:grpSpPr>
          <a:xfrm>
            <a:off x="3794629" y="4550730"/>
            <a:ext cx="3528703" cy="670055"/>
            <a:chOff x="53189" y="4922037"/>
            <a:chExt cx="3920781" cy="744503"/>
          </a:xfrm>
        </p:grpSpPr>
        <p:sp>
          <p:nvSpPr>
            <p:cNvPr id="44" name="Shape 187"/>
            <p:cNvSpPr/>
            <p:nvPr/>
          </p:nvSpPr>
          <p:spPr>
            <a:xfrm>
              <a:off x="53189" y="4939567"/>
              <a:ext cx="226500" cy="258600"/>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45" name="Shape 188"/>
            <p:cNvSpPr txBox="1"/>
            <p:nvPr/>
          </p:nvSpPr>
          <p:spPr>
            <a:xfrm>
              <a:off x="253548" y="4922037"/>
              <a:ext cx="3720422" cy="28896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a:latin typeface="Calibri"/>
                  <a:ea typeface="Calibri"/>
                  <a:cs typeface="Calibri"/>
                  <a:sym typeface="Calibri"/>
                </a:rPr>
                <a:t>hot </a:t>
              </a:r>
              <a:r>
                <a:rPr lang="en-US" smtClean="0">
                  <a:latin typeface="Calibri"/>
                  <a:ea typeface="Calibri"/>
                  <a:cs typeface="Calibri"/>
                  <a:sym typeface="Calibri"/>
                </a:rPr>
                <a:t>data </a:t>
              </a:r>
              <a:r>
                <a:rPr lang="en-US" smtClean="0">
                  <a:latin typeface="Calibri"/>
                  <a:ea typeface="Calibri"/>
                  <a:cs typeface="Calibri"/>
                  <a:sym typeface="Calibri"/>
                </a:rPr>
                <a:t>(frequently </a:t>
              </a:r>
              <a:r>
                <a:rPr lang="en-US" dirty="0" smtClean="0">
                  <a:latin typeface="Calibri"/>
                  <a:ea typeface="Calibri"/>
                  <a:cs typeface="Calibri"/>
                  <a:sym typeface="Calibri"/>
                </a:rPr>
                <a:t>accessed)</a:t>
              </a:r>
              <a:endParaRPr lang="en-US" dirty="0">
                <a:latin typeface="Calibri"/>
                <a:ea typeface="Calibri"/>
                <a:cs typeface="Calibri"/>
                <a:sym typeface="Calibri"/>
              </a:endParaRPr>
            </a:p>
          </p:txBody>
        </p:sp>
        <p:sp>
          <p:nvSpPr>
            <p:cNvPr id="46" name="Shape 189"/>
            <p:cNvSpPr/>
            <p:nvPr/>
          </p:nvSpPr>
          <p:spPr>
            <a:xfrm>
              <a:off x="53189" y="5367875"/>
              <a:ext cx="226500" cy="258600"/>
            </a:xfrm>
            <a:prstGeom prst="roundRect">
              <a:avLst>
                <a:gd name="adj" fmla="val 16667"/>
              </a:avLst>
            </a:prstGeom>
            <a:solidFill>
              <a:srgbClr val="F4CCCC"/>
            </a:solidFill>
            <a:ln>
              <a:noFill/>
            </a:ln>
          </p:spPr>
          <p:txBody>
            <a:bodyPr lIns="82283" tIns="82283" rIns="82283" bIns="82283" anchor="ctr" anchorCtr="0">
              <a:noAutofit/>
            </a:bodyPr>
            <a:lstStyle/>
            <a:p>
              <a:pPr>
                <a:spcBef>
                  <a:spcPts val="0"/>
                </a:spcBef>
              </a:pPr>
              <a:endParaRPr/>
            </a:p>
          </p:txBody>
        </p:sp>
        <p:sp>
          <p:nvSpPr>
            <p:cNvPr id="47" name="Shape 190"/>
            <p:cNvSpPr txBox="1"/>
            <p:nvPr/>
          </p:nvSpPr>
          <p:spPr>
            <a:xfrm>
              <a:off x="226783" y="5295851"/>
              <a:ext cx="3727156" cy="370689"/>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dirty="0">
                  <a:latin typeface="Calibri"/>
                  <a:ea typeface="Calibri"/>
                  <a:cs typeface="Calibri"/>
                  <a:sym typeface="Calibri"/>
                </a:rPr>
                <a:t>cold </a:t>
              </a:r>
              <a:r>
                <a:rPr lang="en-US" dirty="0" smtClean="0">
                  <a:latin typeface="Calibri"/>
                  <a:ea typeface="Calibri"/>
                  <a:cs typeface="Calibri"/>
                  <a:sym typeface="Calibri"/>
                </a:rPr>
                <a:t>data </a:t>
              </a:r>
              <a:r>
                <a:rPr lang="en-US" dirty="0" smtClean="0">
                  <a:latin typeface="Calibri"/>
                  <a:ea typeface="Calibri"/>
                  <a:cs typeface="Calibri"/>
                  <a:sym typeface="Calibri"/>
                </a:rPr>
                <a:t>(</a:t>
              </a:r>
              <a:r>
                <a:rPr lang="en-US" u="sng" dirty="0" smtClean="0">
                  <a:latin typeface="Calibri"/>
                  <a:ea typeface="Calibri"/>
                  <a:cs typeface="Calibri"/>
                  <a:sym typeface="Calibri"/>
                </a:rPr>
                <a:t>in</a:t>
              </a:r>
              <a:r>
                <a:rPr lang="en-US" dirty="0" smtClean="0">
                  <a:latin typeface="Calibri"/>
                  <a:ea typeface="Calibri"/>
                  <a:cs typeface="Calibri"/>
                  <a:sym typeface="Calibri"/>
                </a:rPr>
                <a:t>frequently accessed)</a:t>
              </a:r>
              <a:endParaRPr lang="en-US" dirty="0">
                <a:latin typeface="Calibri"/>
                <a:ea typeface="Calibri"/>
                <a:cs typeface="Calibri"/>
                <a:sym typeface="Calibri"/>
              </a:endParaRPr>
            </a:p>
          </p:txBody>
        </p:sp>
      </p:grpSp>
      <p:grpSp>
        <p:nvGrpSpPr>
          <p:cNvPr id="5" name="Group 4"/>
          <p:cNvGrpSpPr/>
          <p:nvPr/>
        </p:nvGrpSpPr>
        <p:grpSpPr>
          <a:xfrm>
            <a:off x="1830499" y="2433008"/>
            <a:ext cx="1844343" cy="2901939"/>
            <a:chOff x="533397" y="2981668"/>
            <a:chExt cx="1844343" cy="2901939"/>
          </a:xfrm>
        </p:grpSpPr>
        <p:sp>
          <p:nvSpPr>
            <p:cNvPr id="36" name="Rounded Rectangle 35"/>
            <p:cNvSpPr/>
            <p:nvPr/>
          </p:nvSpPr>
          <p:spPr bwMode="auto">
            <a:xfrm>
              <a:off x="1035992" y="298166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37" name="Up-Down Arrow 36"/>
            <p:cNvSpPr/>
            <p:nvPr/>
          </p:nvSpPr>
          <p:spPr bwMode="auto">
            <a:xfrm>
              <a:off x="1408788" y="4051343"/>
              <a:ext cx="297774" cy="863013"/>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38" name="Group 37"/>
            <p:cNvGrpSpPr/>
            <p:nvPr/>
          </p:nvGrpSpPr>
          <p:grpSpPr>
            <a:xfrm>
              <a:off x="1104805" y="4907173"/>
              <a:ext cx="1272935" cy="976434"/>
              <a:chOff x="7081573" y="4587569"/>
              <a:chExt cx="1783266" cy="1079416"/>
            </a:xfrm>
            <a:solidFill>
              <a:srgbClr val="EBBAA4"/>
            </a:solidFill>
          </p:grpSpPr>
          <p:sp>
            <p:nvSpPr>
              <p:cNvPr id="39" name="Rounded Rectangle 38"/>
              <p:cNvSpPr/>
              <p:nvPr/>
            </p:nvSpPr>
            <p:spPr>
              <a:xfrm>
                <a:off x="7081573" y="4587569"/>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0" name="Rounded Rectangle 39"/>
              <p:cNvSpPr/>
              <p:nvPr/>
            </p:nvSpPr>
            <p:spPr>
              <a:xfrm>
                <a:off x="7221792" y="4710309"/>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1" name="Rounded Rectangle 40"/>
              <p:cNvSpPr/>
              <p:nvPr/>
            </p:nvSpPr>
            <p:spPr>
              <a:xfrm>
                <a:off x="7362011" y="4833050"/>
                <a:ext cx="1224686" cy="6703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42" name="Rounded Rectangle 41"/>
              <p:cNvSpPr/>
              <p:nvPr/>
            </p:nvSpPr>
            <p:spPr>
              <a:xfrm>
                <a:off x="7500282" y="4955791"/>
                <a:ext cx="1364557" cy="711194"/>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a:latin typeface="Calibri" charset="0"/>
                    <a:ea typeface="Calibri" charset="0"/>
                    <a:cs typeface="Calibri" charset="0"/>
                  </a:rPr>
                  <a:t>DDR</a:t>
                </a:r>
                <a:endParaRPr lang="en-US" sz="2000" b="1" dirty="0">
                  <a:latin typeface="Calibri" charset="0"/>
                  <a:ea typeface="Calibri" charset="0"/>
                  <a:cs typeface="Calibri" charset="0"/>
                </a:endParaRPr>
              </a:p>
            </p:txBody>
          </p:sp>
        </p:grpSp>
        <p:sp>
          <p:nvSpPr>
            <p:cNvPr id="48" name="Shape 181"/>
            <p:cNvSpPr txBox="1"/>
            <p:nvPr/>
          </p:nvSpPr>
          <p:spPr>
            <a:xfrm>
              <a:off x="533397" y="4251752"/>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sp>
          <p:nvSpPr>
            <p:cNvPr id="49" name="Shape 184"/>
            <p:cNvSpPr/>
            <p:nvPr/>
          </p:nvSpPr>
          <p:spPr>
            <a:xfrm>
              <a:off x="1456606" y="5681781"/>
              <a:ext cx="738171" cy="146728"/>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0" name="Shape 185"/>
            <p:cNvSpPr/>
            <p:nvPr/>
          </p:nvSpPr>
          <p:spPr>
            <a:xfrm flipV="1">
              <a:off x="1172386" y="4951349"/>
              <a:ext cx="763217" cy="45719"/>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1" name="Shape 184"/>
            <p:cNvSpPr/>
            <p:nvPr/>
          </p:nvSpPr>
          <p:spPr>
            <a:xfrm>
              <a:off x="1443238" y="5268339"/>
              <a:ext cx="894907" cy="189543"/>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2" name="Shape 184"/>
            <p:cNvSpPr/>
            <p:nvPr/>
          </p:nvSpPr>
          <p:spPr>
            <a:xfrm rot="16200000">
              <a:off x="1135479" y="5364302"/>
              <a:ext cx="240974" cy="66880"/>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3" name="Shape 185"/>
            <p:cNvSpPr/>
            <p:nvPr/>
          </p:nvSpPr>
          <p:spPr>
            <a:xfrm flipV="1">
              <a:off x="1403689" y="5087999"/>
              <a:ext cx="648931" cy="53609"/>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54" name="Shape 184"/>
            <p:cNvSpPr/>
            <p:nvPr/>
          </p:nvSpPr>
          <p:spPr>
            <a:xfrm flipV="1">
              <a:off x="1791160" y="5156716"/>
              <a:ext cx="240974" cy="54561"/>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grpSp>
      <p:grpSp>
        <p:nvGrpSpPr>
          <p:cNvPr id="30" name="Group 29"/>
          <p:cNvGrpSpPr/>
          <p:nvPr/>
        </p:nvGrpSpPr>
        <p:grpSpPr>
          <a:xfrm>
            <a:off x="4670560" y="3271339"/>
            <a:ext cx="1463701" cy="769546"/>
            <a:chOff x="4670560" y="3728553"/>
            <a:chExt cx="1463701" cy="769546"/>
          </a:xfrm>
        </p:grpSpPr>
        <p:sp>
          <p:nvSpPr>
            <p:cNvPr id="7" name="Right Arrow 6"/>
            <p:cNvSpPr/>
            <p:nvPr/>
          </p:nvSpPr>
          <p:spPr bwMode="auto">
            <a:xfrm flipV="1">
              <a:off x="4959673" y="4125770"/>
              <a:ext cx="1170294" cy="372329"/>
            </a:xfrm>
            <a:prstGeom prst="rightArrow">
              <a:avLst>
                <a:gd name="adj1" fmla="val 50000"/>
                <a:gd name="adj2" fmla="val 8387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8" name="TextBox 7"/>
            <p:cNvSpPr txBox="1"/>
            <p:nvPr/>
          </p:nvSpPr>
          <p:spPr>
            <a:xfrm>
              <a:off x="4670560" y="3728553"/>
              <a:ext cx="1463701" cy="400110"/>
            </a:xfrm>
            <a:prstGeom prst="rect">
              <a:avLst/>
            </a:prstGeom>
            <a:noFill/>
          </p:spPr>
          <p:txBody>
            <a:bodyPr wrap="square" rtlCol="0">
              <a:spAutoFit/>
            </a:bodyPr>
            <a:lstStyle/>
            <a:p>
              <a:pPr algn="ctr"/>
              <a:r>
                <a:rPr lang="en-US" sz="2000" dirty="0" smtClean="0">
                  <a:latin typeface="Calibri" charset="0"/>
                  <a:ea typeface="Calibri" charset="0"/>
                  <a:cs typeface="Calibri" charset="0"/>
                </a:rPr>
                <a:t>Future</a:t>
              </a:r>
              <a:endParaRPr lang="en-US" sz="2000" dirty="0">
                <a:latin typeface="Calibri" charset="0"/>
                <a:ea typeface="Calibri" charset="0"/>
                <a:cs typeface="Calibri" charset="0"/>
              </a:endParaRPr>
            </a:p>
          </p:txBody>
        </p:sp>
      </p:grpSp>
      <p:grpSp>
        <p:nvGrpSpPr>
          <p:cNvPr id="33" name="Group 32"/>
          <p:cNvGrpSpPr/>
          <p:nvPr/>
        </p:nvGrpSpPr>
        <p:grpSpPr>
          <a:xfrm>
            <a:off x="6760944" y="2433007"/>
            <a:ext cx="3963334" cy="3069608"/>
            <a:chOff x="6760944" y="2433007"/>
            <a:chExt cx="3963334" cy="3069608"/>
          </a:xfrm>
        </p:grpSpPr>
        <p:sp>
          <p:nvSpPr>
            <p:cNvPr id="14" name="Rounded Rectangle 13"/>
            <p:cNvSpPr/>
            <p:nvPr/>
          </p:nvSpPr>
          <p:spPr bwMode="auto">
            <a:xfrm>
              <a:off x="7571052" y="2433007"/>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15" name="Up-Down Arrow 14"/>
            <p:cNvSpPr/>
            <p:nvPr/>
          </p:nvSpPr>
          <p:spPr bwMode="auto">
            <a:xfrm>
              <a:off x="7623091" y="3502683"/>
              <a:ext cx="312284" cy="887756"/>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16" name="Group 15"/>
            <p:cNvGrpSpPr/>
            <p:nvPr/>
          </p:nvGrpSpPr>
          <p:grpSpPr>
            <a:xfrm>
              <a:off x="7193801" y="4398306"/>
              <a:ext cx="1072752" cy="754373"/>
              <a:chOff x="7362011" y="4833050"/>
              <a:chExt cx="1502828" cy="833935"/>
            </a:xfrm>
          </p:grpSpPr>
          <p:sp>
            <p:nvSpPr>
              <p:cNvPr id="19" name="Rounded Rectangle 18"/>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20" name="Rounded Rectangle 19"/>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2000" b="1" dirty="0" smtClean="0">
                    <a:solidFill>
                      <a:schemeClr val="bg1"/>
                    </a:solidFill>
                    <a:latin typeface="Calibri" charset="0"/>
                    <a:ea typeface="Calibri" charset="0"/>
                    <a:cs typeface="Calibri" charset="0"/>
                  </a:rPr>
                  <a:t>DDR</a:t>
                </a:r>
                <a:endParaRPr lang="en-US" sz="2000" b="1" dirty="0">
                  <a:solidFill>
                    <a:schemeClr val="bg1"/>
                  </a:solidFill>
                  <a:latin typeface="Calibri" charset="0"/>
                  <a:ea typeface="Calibri" charset="0"/>
                  <a:cs typeface="Calibri" charset="0"/>
                </a:endParaRPr>
              </a:p>
            </p:txBody>
          </p:sp>
        </p:grpSp>
        <p:grpSp>
          <p:nvGrpSpPr>
            <p:cNvPr id="21" name="Group 20"/>
            <p:cNvGrpSpPr/>
            <p:nvPr/>
          </p:nvGrpSpPr>
          <p:grpSpPr>
            <a:xfrm>
              <a:off x="8387147" y="4388212"/>
              <a:ext cx="1087487" cy="764467"/>
              <a:chOff x="8591220" y="2343752"/>
              <a:chExt cx="1087487" cy="764467"/>
            </a:xfrm>
            <a:solidFill>
              <a:schemeClr val="accent1"/>
            </a:solidFill>
          </p:grpSpPr>
          <p:sp>
            <p:nvSpPr>
              <p:cNvPr id="26" name="Rounded Rectangle 25"/>
              <p:cNvSpPr/>
              <p:nvPr/>
            </p:nvSpPr>
            <p:spPr>
              <a:xfrm>
                <a:off x="8591220" y="2343752"/>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endParaRPr lang="en-US" dirty="0"/>
              </a:p>
            </p:txBody>
          </p:sp>
          <p:sp>
            <p:nvSpPr>
              <p:cNvPr id="29" name="Rounded Rectangle 28"/>
              <p:cNvSpPr/>
              <p:nvPr/>
            </p:nvSpPr>
            <p:spPr>
              <a:xfrm>
                <a:off x="8712370" y="2464877"/>
                <a:ext cx="966337" cy="64334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err="1" smtClean="0">
                    <a:latin typeface="Calibri" charset="0"/>
                    <a:ea typeface="Calibri" charset="0"/>
                    <a:cs typeface="Calibri" charset="0"/>
                  </a:rPr>
                  <a:t>XPoint</a:t>
                </a:r>
                <a:endParaRPr lang="en-US" sz="2000" b="1" dirty="0">
                  <a:latin typeface="Calibri" charset="0"/>
                  <a:ea typeface="Calibri" charset="0"/>
                  <a:cs typeface="Calibri" charset="0"/>
                </a:endParaRPr>
              </a:p>
            </p:txBody>
          </p:sp>
        </p:grpSp>
        <p:sp>
          <p:nvSpPr>
            <p:cNvPr id="34" name="Up-Down Arrow 33"/>
            <p:cNvSpPr/>
            <p:nvPr/>
          </p:nvSpPr>
          <p:spPr bwMode="auto">
            <a:xfrm>
              <a:off x="8334026" y="350587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 name="Shape 217"/>
            <p:cNvSpPr txBox="1"/>
            <p:nvPr/>
          </p:nvSpPr>
          <p:spPr>
            <a:xfrm>
              <a:off x="8631800" y="3640545"/>
              <a:ext cx="1309230" cy="442530"/>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sz="1620" b="1" dirty="0" smtClean="0">
                  <a:solidFill>
                    <a:srgbClr val="000000"/>
                  </a:solidFill>
                  <a:latin typeface="Calibri"/>
                  <a:ea typeface="Calibri"/>
                  <a:cs typeface="Calibri"/>
                  <a:sym typeface="Calibri"/>
                </a:rPr>
                <a:t>10x slower than </a:t>
              </a:r>
              <a:r>
                <a:rPr lang="en-US" sz="1620" b="1" dirty="0" smtClean="0">
                  <a:solidFill>
                    <a:srgbClr val="000000"/>
                  </a:solidFill>
                  <a:latin typeface="Calibri"/>
                  <a:ea typeface="Calibri"/>
                  <a:cs typeface="Calibri"/>
                  <a:sym typeface="Calibri"/>
                </a:rPr>
                <a:t>DDR</a:t>
              </a:r>
              <a:endParaRPr lang="en-US" sz="1620" b="1" dirty="0">
                <a:solidFill>
                  <a:srgbClr val="000000"/>
                </a:solidFill>
                <a:latin typeface="Calibri"/>
                <a:ea typeface="Calibri"/>
                <a:cs typeface="Calibri"/>
                <a:sym typeface="Calibri"/>
              </a:endParaRPr>
            </a:p>
          </p:txBody>
        </p:sp>
        <p:sp>
          <p:nvSpPr>
            <p:cNvPr id="57" name="Shape 181"/>
            <p:cNvSpPr txBox="1"/>
            <p:nvPr/>
          </p:nvSpPr>
          <p:spPr>
            <a:xfrm>
              <a:off x="6760944" y="3701685"/>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sp>
          <p:nvSpPr>
            <p:cNvPr id="58" name="TextBox 62"/>
            <p:cNvSpPr txBox="1">
              <a:spLocks noChangeArrowheads="1"/>
            </p:cNvSpPr>
            <p:nvPr/>
          </p:nvSpPr>
          <p:spPr bwMode="auto">
            <a:xfrm>
              <a:off x="7023648" y="5164061"/>
              <a:ext cx="13534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Fast memory</a:t>
              </a:r>
              <a:endParaRPr lang="en-US" altLang="en-US" sz="1600" b="1" dirty="0">
                <a:latin typeface="Calibri" charset="0"/>
                <a:ea typeface="Calibri" charset="0"/>
                <a:cs typeface="Calibri" charset="0"/>
              </a:endParaRPr>
            </a:p>
          </p:txBody>
        </p:sp>
        <p:sp>
          <p:nvSpPr>
            <p:cNvPr id="59" name="TextBox 62"/>
            <p:cNvSpPr txBox="1">
              <a:spLocks noChangeArrowheads="1"/>
            </p:cNvSpPr>
            <p:nvPr/>
          </p:nvSpPr>
          <p:spPr bwMode="auto">
            <a:xfrm>
              <a:off x="8248456" y="5155637"/>
              <a:ext cx="24758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smtClean="0">
                  <a:latin typeface="Calibri" charset="0"/>
                  <a:ea typeface="Calibri" charset="0"/>
                  <a:cs typeface="Calibri" charset="0"/>
                </a:rPr>
                <a:t>C</a:t>
              </a:r>
              <a:r>
                <a:rPr lang="en-US" altLang="en-US" sz="1600" b="1" smtClean="0">
                  <a:latin typeface="Calibri" charset="0"/>
                  <a:ea typeface="Calibri" charset="0"/>
                  <a:cs typeface="Calibri" charset="0"/>
                </a:rPr>
                <a:t>heaper/slower memory</a:t>
              </a:r>
              <a:endParaRPr lang="en-US" altLang="en-US" sz="1600" b="1" dirty="0">
                <a:latin typeface="Calibri" charset="0"/>
                <a:ea typeface="Calibri" charset="0"/>
                <a:cs typeface="Calibri" charset="0"/>
              </a:endParaRPr>
            </a:p>
          </p:txBody>
        </p:sp>
      </p:grpSp>
      <p:sp>
        <p:nvSpPr>
          <p:cNvPr id="60" name="Shape 265"/>
          <p:cNvSpPr txBox="1"/>
          <p:nvPr/>
        </p:nvSpPr>
        <p:spPr>
          <a:xfrm>
            <a:off x="-3369" y="5541387"/>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i="1" dirty="0">
                <a:solidFill>
                  <a:srgbClr val="FF0000"/>
                </a:solidFill>
                <a:latin typeface="Calibri"/>
                <a:ea typeface="Calibri"/>
                <a:cs typeface="Calibri"/>
                <a:sym typeface="Calibri"/>
              </a:rPr>
              <a:t>Mapping cold data to slow memory will free DRAM for other apps</a:t>
            </a:r>
          </a:p>
        </p:txBody>
      </p:sp>
      <p:graphicFrame>
        <p:nvGraphicFramePr>
          <p:cNvPr id="55" name="Table 54"/>
          <p:cNvGraphicFramePr>
            <a:graphicFrameLocks noGrp="1"/>
          </p:cNvGraphicFramePr>
          <p:nvPr>
            <p:extLst>
              <p:ext uri="{D42A27DB-BD31-4B8C-83A1-F6EECF244321}">
                <p14:modId xmlns:p14="http://schemas.microsoft.com/office/powerpoint/2010/main" val="669494671"/>
              </p:ext>
            </p:extLst>
          </p:nvPr>
        </p:nvGraphicFramePr>
        <p:xfrm>
          <a:off x="1414220" y="852408"/>
          <a:ext cx="8144359" cy="1493520"/>
        </p:xfrm>
        <a:graphic>
          <a:graphicData uri="http://schemas.openxmlformats.org/drawingml/2006/table">
            <a:tbl>
              <a:tblPr firstRow="1" bandRow="1">
                <a:tableStyleId>{3B4B98B0-60AC-42C2-AFA5-B58CD77FA1E5}</a:tableStyleId>
              </a:tblPr>
              <a:tblGrid>
                <a:gridCol w="1911910"/>
                <a:gridCol w="1851660"/>
                <a:gridCol w="1337310"/>
                <a:gridCol w="1414607"/>
                <a:gridCol w="1628872"/>
              </a:tblGrid>
              <a:tr h="370840">
                <a:tc>
                  <a:txBody>
                    <a:bodyPr/>
                    <a:lstStyle/>
                    <a:p>
                      <a:pPr algn="ctr"/>
                      <a:r>
                        <a:rPr lang="en-US" sz="2000" dirty="0" smtClean="0">
                          <a:latin typeface="Calibri" charset="0"/>
                          <a:ea typeface="Calibri" charset="0"/>
                          <a:cs typeface="Calibri" charset="0"/>
                        </a:rPr>
                        <a:t>Memory 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DDR</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3D </a:t>
                      </a:r>
                      <a:r>
                        <a:rPr lang="en-US" sz="2000" dirty="0" err="1" smtClean="0">
                          <a:latin typeface="Calibri" charset="0"/>
                          <a:ea typeface="Calibri" charset="0"/>
                          <a:cs typeface="Calibri" charset="0"/>
                        </a:rPr>
                        <a:t>XPoint</a:t>
                      </a:r>
                      <a:r>
                        <a:rPr lang="en-US" sz="2000" dirty="0" smtClean="0">
                          <a:latin typeface="Calibri" charset="0"/>
                          <a:ea typeface="Calibri" charset="0"/>
                          <a:cs typeface="Calibri" charset="0"/>
                        </a:rPr>
                        <a:t> </a:t>
                      </a:r>
                      <a:r>
                        <a:rPr lang="en-US" sz="1200" dirty="0" smtClean="0">
                          <a:latin typeface="Calibri" charset="0"/>
                          <a:ea typeface="Calibri" charset="0"/>
                          <a:cs typeface="Calibri" charset="0"/>
                        </a:rPr>
                        <a:t>(expected)</a:t>
                      </a:r>
                      <a:endParaRPr lang="en-US" sz="12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5x-10x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a:t>
                      </a:r>
                      <a:r>
                        <a:rPr lang="en-US" sz="2000" b="0" dirty="0" smtClean="0">
                          <a:latin typeface="Calibri" charset="0"/>
                          <a:ea typeface="Calibri" charset="0"/>
                          <a:cs typeface="Calibri" charset="0"/>
                        </a:rPr>
                        <a:t>–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bl>
          </a:graphicData>
        </a:graphic>
      </p:graphicFrame>
    </p:spTree>
    <p:extLst>
      <p:ext uri="{BB962C8B-B14F-4D97-AF65-F5344CB8AC3E}">
        <p14:creationId xmlns:p14="http://schemas.microsoft.com/office/powerpoint/2010/main" val="503067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3"/>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slowdown is tolerable?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22</a:t>
            </a:fld>
            <a:endParaRPr lang="en-US" dirty="0"/>
          </a:p>
        </p:txBody>
      </p:sp>
      <p:sp>
        <p:nvSpPr>
          <p:cNvPr id="34" name="TextBox 33"/>
          <p:cNvSpPr txBox="1"/>
          <p:nvPr/>
        </p:nvSpPr>
        <p:spPr>
          <a:xfrm>
            <a:off x="0" y="721149"/>
            <a:ext cx="10964661" cy="1077218"/>
          </a:xfrm>
          <a:prstGeom prst="rect">
            <a:avLst/>
          </a:prstGeom>
          <a:noFill/>
        </p:spPr>
        <p:txBody>
          <a:bodyPr wrap="square" rtlCol="0">
            <a:spAutoFit/>
          </a:bodyPr>
          <a:lstStyle/>
          <a:p>
            <a:pPr algn="ctr"/>
            <a:r>
              <a:rPr lang="en-US" sz="3200" b="1" u="sng" dirty="0" smtClean="0">
                <a:latin typeface="Calibri" charset="0"/>
                <a:ea typeface="Calibri" charset="0"/>
                <a:cs typeface="Calibri" charset="0"/>
              </a:rPr>
              <a:t>Trade-off</a:t>
            </a:r>
            <a:r>
              <a:rPr lang="en-US" sz="3200" b="1" dirty="0" smtClean="0">
                <a:latin typeface="Calibri" charset="0"/>
                <a:ea typeface="Calibri" charset="0"/>
                <a:cs typeface="Calibri" charset="0"/>
              </a:rPr>
              <a:t>: </a:t>
            </a:r>
          </a:p>
          <a:p>
            <a:pPr algn="ctr"/>
            <a:r>
              <a:rPr lang="en-US" sz="3200" dirty="0" smtClean="0">
                <a:latin typeface="Calibri" charset="0"/>
                <a:ea typeface="Calibri" charset="0"/>
                <a:cs typeface="Calibri" charset="0"/>
              </a:rPr>
              <a:t>Perf loss from slow memory </a:t>
            </a:r>
            <a:r>
              <a:rPr lang="en-US" sz="3200" i="1" dirty="0" smtClean="0">
                <a:latin typeface="Calibri" charset="0"/>
                <a:ea typeface="Calibri" charset="0"/>
                <a:cs typeface="Calibri" charset="0"/>
              </a:rPr>
              <a:t>vs. </a:t>
            </a:r>
            <a:r>
              <a:rPr lang="en-US" sz="3200" dirty="0" smtClean="0">
                <a:latin typeface="Calibri" charset="0"/>
                <a:ea typeface="Calibri" charset="0"/>
                <a:cs typeface="Calibri" charset="0"/>
              </a:rPr>
              <a:t>more machines for same perf</a:t>
            </a:r>
          </a:p>
        </p:txBody>
      </p:sp>
      <p:sp>
        <p:nvSpPr>
          <p:cNvPr id="36" name="Right Arrow 35"/>
          <p:cNvSpPr/>
          <p:nvPr/>
        </p:nvSpPr>
        <p:spPr bwMode="auto">
          <a:xfrm flipV="1">
            <a:off x="1953638" y="3559092"/>
            <a:ext cx="1170294" cy="372329"/>
          </a:xfrm>
          <a:prstGeom prst="rightArrow">
            <a:avLst>
              <a:gd name="adj1" fmla="val 50000"/>
              <a:gd name="adj2" fmla="val 8387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nvGrpSpPr>
          <p:cNvPr id="83" name="Group 82"/>
          <p:cNvGrpSpPr/>
          <p:nvPr/>
        </p:nvGrpSpPr>
        <p:grpSpPr>
          <a:xfrm>
            <a:off x="7486265" y="1853442"/>
            <a:ext cx="1324505" cy="1424617"/>
            <a:chOff x="7943466" y="2328419"/>
            <a:chExt cx="1324505" cy="1424617"/>
          </a:xfrm>
        </p:grpSpPr>
        <p:sp>
          <p:nvSpPr>
            <p:cNvPr id="39" name="Rounded Rectangle 38"/>
            <p:cNvSpPr/>
            <p:nvPr/>
          </p:nvSpPr>
          <p:spPr bwMode="auto">
            <a:xfrm>
              <a:off x="8163979" y="2328419"/>
              <a:ext cx="620035" cy="625254"/>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smtClean="0">
                  <a:solidFill>
                    <a:schemeClr val="bg1"/>
                  </a:solidFill>
                </a:rPr>
                <a:t>CPU</a:t>
              </a:r>
              <a:endParaRPr lang="en-US" sz="1200" b="1" dirty="0">
                <a:solidFill>
                  <a:schemeClr val="bg1"/>
                </a:solidFill>
              </a:endParaRPr>
            </a:p>
          </p:txBody>
        </p:sp>
        <p:sp>
          <p:nvSpPr>
            <p:cNvPr id="40" name="Up-Down Arrow 39"/>
            <p:cNvSpPr/>
            <p:nvPr/>
          </p:nvSpPr>
          <p:spPr bwMode="auto">
            <a:xfrm>
              <a:off x="8226961" y="2953674"/>
              <a:ext cx="149974" cy="344634"/>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nvGrpSpPr>
            <p:cNvPr id="41" name="Group 40"/>
            <p:cNvGrpSpPr/>
            <p:nvPr/>
          </p:nvGrpSpPr>
          <p:grpSpPr>
            <a:xfrm>
              <a:off x="7943466" y="3312088"/>
              <a:ext cx="627052" cy="440948"/>
              <a:chOff x="7362011" y="4833054"/>
              <a:chExt cx="1502828" cy="833931"/>
            </a:xfrm>
          </p:grpSpPr>
          <p:sp>
            <p:nvSpPr>
              <p:cNvPr id="52" name="Rounded Rectangle 51"/>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53" name="Rounded Rectangle 52"/>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1000" b="1" dirty="0" smtClean="0">
                    <a:solidFill>
                      <a:schemeClr val="bg1"/>
                    </a:solidFill>
                    <a:latin typeface="Calibri" charset="0"/>
                    <a:ea typeface="Calibri" charset="0"/>
                    <a:cs typeface="Calibri" charset="0"/>
                  </a:rPr>
                  <a:t>DDR</a:t>
                </a:r>
                <a:endParaRPr lang="en-US" sz="1000" b="1" dirty="0">
                  <a:solidFill>
                    <a:schemeClr val="bg1"/>
                  </a:solidFill>
                  <a:latin typeface="Calibri" charset="0"/>
                  <a:ea typeface="Calibri" charset="0"/>
                  <a:cs typeface="Calibri" charset="0"/>
                </a:endParaRPr>
              </a:p>
            </p:txBody>
          </p:sp>
        </p:grpSp>
        <p:grpSp>
          <p:nvGrpSpPr>
            <p:cNvPr id="42" name="Group 41"/>
            <p:cNvGrpSpPr/>
            <p:nvPr/>
          </p:nvGrpSpPr>
          <p:grpSpPr>
            <a:xfrm>
              <a:off x="8641007" y="3306185"/>
              <a:ext cx="626964" cy="430592"/>
              <a:chOff x="8591220" y="2343752"/>
              <a:chExt cx="1072602" cy="736653"/>
            </a:xfrm>
            <a:solidFill>
              <a:schemeClr val="accent1"/>
            </a:solidFill>
          </p:grpSpPr>
          <p:sp>
            <p:nvSpPr>
              <p:cNvPr id="48" name="Rounded Rectangle 47"/>
              <p:cNvSpPr/>
              <p:nvPr/>
            </p:nvSpPr>
            <p:spPr>
              <a:xfrm>
                <a:off x="8591220" y="2343752"/>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51" name="Rounded Rectangle 50"/>
              <p:cNvSpPr/>
              <p:nvPr/>
            </p:nvSpPr>
            <p:spPr>
              <a:xfrm>
                <a:off x="8697486" y="2437062"/>
                <a:ext cx="966336" cy="643343"/>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1000" b="1" dirty="0" err="1" smtClean="0">
                    <a:latin typeface="Calibri" charset="0"/>
                    <a:ea typeface="Calibri" charset="0"/>
                    <a:cs typeface="Calibri" charset="0"/>
                  </a:rPr>
                  <a:t>XPoint</a:t>
                </a:r>
                <a:endParaRPr lang="en-US" sz="1000" b="1" dirty="0">
                  <a:latin typeface="Calibri" charset="0"/>
                  <a:ea typeface="Calibri" charset="0"/>
                  <a:cs typeface="Calibri" charset="0"/>
                </a:endParaRPr>
              </a:p>
            </p:txBody>
          </p:sp>
        </p:grpSp>
        <p:sp>
          <p:nvSpPr>
            <p:cNvPr id="43" name="Up-Down Arrow 42"/>
            <p:cNvSpPr/>
            <p:nvPr/>
          </p:nvSpPr>
          <p:spPr bwMode="auto">
            <a:xfrm>
              <a:off x="8641008" y="2955541"/>
              <a:ext cx="143006" cy="346460"/>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grpSp>
        <p:nvGrpSpPr>
          <p:cNvPr id="54" name="Group 53"/>
          <p:cNvGrpSpPr/>
          <p:nvPr/>
        </p:nvGrpSpPr>
        <p:grpSpPr>
          <a:xfrm>
            <a:off x="111201" y="1826688"/>
            <a:ext cx="1844343" cy="2901939"/>
            <a:chOff x="1913629" y="2433008"/>
            <a:chExt cx="1844343" cy="2901939"/>
          </a:xfrm>
        </p:grpSpPr>
        <p:sp>
          <p:nvSpPr>
            <p:cNvPr id="55" name="Rounded Rectangle 54"/>
            <p:cNvSpPr/>
            <p:nvPr/>
          </p:nvSpPr>
          <p:spPr bwMode="auto">
            <a:xfrm>
              <a:off x="2416224" y="243300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56" name="Up-Down Arrow 55"/>
            <p:cNvSpPr/>
            <p:nvPr/>
          </p:nvSpPr>
          <p:spPr bwMode="auto">
            <a:xfrm>
              <a:off x="2789020" y="3502683"/>
              <a:ext cx="297774" cy="863013"/>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57" name="Group 56"/>
            <p:cNvGrpSpPr/>
            <p:nvPr/>
          </p:nvGrpSpPr>
          <p:grpSpPr>
            <a:xfrm>
              <a:off x="2485037" y="4358513"/>
              <a:ext cx="1272935" cy="976434"/>
              <a:chOff x="7081573" y="4587569"/>
              <a:chExt cx="1783266" cy="1079416"/>
            </a:xfrm>
            <a:solidFill>
              <a:srgbClr val="EBBAA4"/>
            </a:solidFill>
          </p:grpSpPr>
          <p:sp>
            <p:nvSpPr>
              <p:cNvPr id="59" name="Rounded Rectangle 58"/>
              <p:cNvSpPr/>
              <p:nvPr/>
            </p:nvSpPr>
            <p:spPr>
              <a:xfrm>
                <a:off x="7081573" y="4587569"/>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60" name="Rounded Rectangle 59"/>
              <p:cNvSpPr/>
              <p:nvPr/>
            </p:nvSpPr>
            <p:spPr>
              <a:xfrm>
                <a:off x="7221792" y="4710309"/>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61" name="Rounded Rectangle 60"/>
              <p:cNvSpPr/>
              <p:nvPr/>
            </p:nvSpPr>
            <p:spPr>
              <a:xfrm>
                <a:off x="7362011" y="4833050"/>
                <a:ext cx="1224686" cy="670356"/>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DDR4</a:t>
                </a:r>
              </a:p>
            </p:txBody>
          </p:sp>
          <p:sp>
            <p:nvSpPr>
              <p:cNvPr id="62" name="Rounded Rectangle 61"/>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pPr>
                <a:r>
                  <a:rPr lang="en-US" sz="2000" b="1" kern="0" dirty="0">
                    <a:solidFill>
                      <a:srgbClr val="000000"/>
                    </a:solidFill>
                    <a:latin typeface="Calibri"/>
                    <a:ea typeface="+mn-ea"/>
                  </a:rPr>
                  <a:t>DDR</a:t>
                </a:r>
                <a:endParaRPr lang="en-US" sz="2000" b="1" kern="0" dirty="0">
                  <a:solidFill>
                    <a:srgbClr val="000000"/>
                  </a:solidFill>
                  <a:latin typeface="Calibri"/>
                  <a:ea typeface="+mn-ea"/>
                </a:endParaRPr>
              </a:p>
            </p:txBody>
          </p:sp>
        </p:grpSp>
        <p:sp>
          <p:nvSpPr>
            <p:cNvPr id="58" name="Shape 181"/>
            <p:cNvSpPr txBox="1"/>
            <p:nvPr/>
          </p:nvSpPr>
          <p:spPr>
            <a:xfrm>
              <a:off x="1913629" y="3703092"/>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grpSp>
      <p:grpSp>
        <p:nvGrpSpPr>
          <p:cNvPr id="82" name="Group 81"/>
          <p:cNvGrpSpPr/>
          <p:nvPr/>
        </p:nvGrpSpPr>
        <p:grpSpPr>
          <a:xfrm>
            <a:off x="2648769" y="5040571"/>
            <a:ext cx="4465349" cy="474365"/>
            <a:chOff x="2566457" y="5337428"/>
            <a:chExt cx="4728872" cy="474365"/>
          </a:xfrm>
        </p:grpSpPr>
        <p:sp>
          <p:nvSpPr>
            <p:cNvPr id="77" name="TextBox 76"/>
            <p:cNvSpPr txBox="1"/>
            <p:nvPr/>
          </p:nvSpPr>
          <p:spPr>
            <a:xfrm>
              <a:off x="2566457" y="5343573"/>
              <a:ext cx="3608726" cy="461665"/>
            </a:xfrm>
            <a:prstGeom prst="rect">
              <a:avLst/>
            </a:prstGeom>
            <a:noFill/>
          </p:spPr>
          <p:txBody>
            <a:bodyPr wrap="square" rtlCol="0">
              <a:spAutoFit/>
            </a:bodyPr>
            <a:lstStyle/>
            <a:p>
              <a:r>
                <a:rPr lang="en-US" sz="2200" dirty="0" smtClean="0">
                  <a:latin typeface="Calibri" charset="0"/>
                  <a:ea typeface="Calibri" charset="0"/>
                  <a:cs typeface="Calibri" charset="0"/>
                </a:rPr>
                <a:t>             Savings  </a:t>
              </a:r>
              <a:r>
                <a:rPr lang="en-US" sz="2400" dirty="0" smtClean="0">
                  <a:latin typeface="Calibri" charset="0"/>
                  <a:ea typeface="Calibri" charset="0"/>
                  <a:cs typeface="Calibri" charset="0"/>
                </a:rPr>
                <a:t>=</a:t>
              </a:r>
              <a:r>
                <a:rPr lang="en-US" sz="2200" dirty="0" smtClean="0">
                  <a:latin typeface="Calibri" charset="0"/>
                  <a:ea typeface="Calibri" charset="0"/>
                  <a:cs typeface="Calibri" charset="0"/>
                </a:rPr>
                <a:t>   30% * </a:t>
              </a:r>
            </a:p>
          </p:txBody>
        </p:sp>
        <p:grpSp>
          <p:nvGrpSpPr>
            <p:cNvPr id="78" name="Group 77"/>
            <p:cNvGrpSpPr/>
            <p:nvPr/>
          </p:nvGrpSpPr>
          <p:grpSpPr>
            <a:xfrm>
              <a:off x="5616698" y="5337428"/>
              <a:ext cx="1678631" cy="474365"/>
              <a:chOff x="4902414" y="1345462"/>
              <a:chExt cx="1678631" cy="474365"/>
            </a:xfrm>
          </p:grpSpPr>
          <p:sp>
            <p:nvSpPr>
              <p:cNvPr id="79" name="Rounded Rectangle 78"/>
              <p:cNvSpPr/>
              <p:nvPr/>
            </p:nvSpPr>
            <p:spPr>
              <a:xfrm>
                <a:off x="5271160" y="1437634"/>
                <a:ext cx="966337" cy="32266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err="1" smtClean="0">
                    <a:latin typeface="Calibri" charset="0"/>
                    <a:ea typeface="Calibri" charset="0"/>
                    <a:cs typeface="Calibri" charset="0"/>
                  </a:rPr>
                  <a:t>XPoint</a:t>
                </a:r>
                <a:endParaRPr lang="en-US" sz="2000" b="1" dirty="0">
                  <a:latin typeface="Calibri" charset="0"/>
                  <a:ea typeface="Calibri" charset="0"/>
                  <a:cs typeface="Calibri" charset="0"/>
                </a:endParaRPr>
              </a:p>
            </p:txBody>
          </p:sp>
          <p:sp>
            <p:nvSpPr>
              <p:cNvPr id="80" name="TextBox 79"/>
              <p:cNvSpPr txBox="1"/>
              <p:nvPr/>
            </p:nvSpPr>
            <p:spPr>
              <a:xfrm>
                <a:off x="4902414" y="1358162"/>
                <a:ext cx="862765" cy="461665"/>
              </a:xfrm>
              <a:prstGeom prst="rect">
                <a:avLst/>
              </a:prstGeom>
              <a:noFill/>
            </p:spPr>
            <p:txBody>
              <a:bodyPr wrap="square" rtlCol="0">
                <a:spAutoFit/>
              </a:bodyPr>
              <a:lstStyle/>
              <a:p>
                <a:r>
                  <a:rPr lang="en-US" sz="2400" dirty="0" smtClean="0">
                    <a:latin typeface="Calibri" charset="0"/>
                    <a:ea typeface="Calibri" charset="0"/>
                    <a:cs typeface="Calibri" charset="0"/>
                  </a:rPr>
                  <a:t>$(</a:t>
                </a:r>
                <a:endParaRPr lang="en-US" sz="2400" dirty="0">
                  <a:latin typeface="Calibri" charset="0"/>
                  <a:ea typeface="Calibri" charset="0"/>
                  <a:cs typeface="Calibri" charset="0"/>
                </a:endParaRPr>
              </a:p>
            </p:txBody>
          </p:sp>
          <p:sp>
            <p:nvSpPr>
              <p:cNvPr id="81" name="TextBox 80"/>
              <p:cNvSpPr txBox="1"/>
              <p:nvPr/>
            </p:nvSpPr>
            <p:spPr>
              <a:xfrm>
                <a:off x="6174380" y="1345462"/>
                <a:ext cx="406665" cy="461665"/>
              </a:xfrm>
              <a:prstGeom prst="rect">
                <a:avLst/>
              </a:prstGeom>
              <a:noFill/>
            </p:spPr>
            <p:txBody>
              <a:bodyPr wrap="square" rtlCol="0">
                <a:spAutoFit/>
              </a:bodyPr>
              <a:lstStyle/>
              <a:p>
                <a:r>
                  <a:rPr lang="en-US" sz="2400" dirty="0">
                    <a:latin typeface="Calibri" charset="0"/>
                    <a:ea typeface="Calibri" charset="0"/>
                    <a:cs typeface="Calibri" charset="0"/>
                  </a:rPr>
                  <a:t>)</a:t>
                </a:r>
              </a:p>
            </p:txBody>
          </p:sp>
        </p:grpSp>
      </p:grpSp>
      <p:sp>
        <p:nvSpPr>
          <p:cNvPr id="109" name="Shape 265"/>
          <p:cNvSpPr txBox="1"/>
          <p:nvPr/>
        </p:nvSpPr>
        <p:spPr>
          <a:xfrm>
            <a:off x="-3369" y="5655687"/>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000" b="1" i="1" dirty="0" smtClean="0">
                <a:solidFill>
                  <a:srgbClr val="FF0000"/>
                </a:solidFill>
                <a:latin typeface="Calibri"/>
                <a:ea typeface="Calibri"/>
                <a:cs typeface="Calibri"/>
                <a:sym typeface="Calibri"/>
              </a:rPr>
              <a:t>Tight slowdow</a:t>
            </a:r>
            <a:r>
              <a:rPr lang="en-US" sz="3000" b="1" i="1" dirty="0" smtClean="0">
                <a:solidFill>
                  <a:srgbClr val="FF0000"/>
                </a:solidFill>
                <a:latin typeface="Calibri"/>
                <a:ea typeface="Calibri"/>
                <a:cs typeface="Calibri"/>
                <a:sym typeface="Calibri"/>
              </a:rPr>
              <a:t>n budget, we </a:t>
            </a:r>
            <a:r>
              <a:rPr lang="en-US" sz="3000" b="1" i="1" dirty="0" smtClean="0">
                <a:solidFill>
                  <a:srgbClr val="FF0000"/>
                </a:solidFill>
                <a:latin typeface="Calibri"/>
                <a:ea typeface="Calibri"/>
                <a:cs typeface="Calibri"/>
                <a:sym typeface="Calibri"/>
              </a:rPr>
              <a:t>configure tolerable slowdown to 3%</a:t>
            </a:r>
            <a:endParaRPr lang="en-US" sz="3000" b="1" i="1" dirty="0">
              <a:solidFill>
                <a:srgbClr val="FF0000"/>
              </a:solidFill>
              <a:latin typeface="Calibri"/>
              <a:ea typeface="Calibri"/>
              <a:cs typeface="Calibri"/>
              <a:sym typeface="Calibri"/>
            </a:endParaRPr>
          </a:p>
        </p:txBody>
      </p:sp>
      <p:sp>
        <p:nvSpPr>
          <p:cNvPr id="110" name="TextBox 109"/>
          <p:cNvSpPr txBox="1"/>
          <p:nvPr/>
        </p:nvSpPr>
        <p:spPr>
          <a:xfrm>
            <a:off x="7266616" y="5102138"/>
            <a:ext cx="3812346" cy="430887"/>
          </a:xfrm>
          <a:prstGeom prst="rect">
            <a:avLst/>
          </a:prstGeom>
          <a:noFill/>
        </p:spPr>
        <p:txBody>
          <a:bodyPr wrap="square" rtlCol="0">
            <a:spAutoFit/>
          </a:bodyPr>
          <a:lstStyle/>
          <a:p>
            <a:pPr algn="ctr"/>
            <a:r>
              <a:rPr lang="en-US" sz="2200" dirty="0">
                <a:latin typeface="Calibri" charset="0"/>
                <a:ea typeface="Calibri" charset="0"/>
                <a:cs typeface="Calibri" charset="0"/>
              </a:rPr>
              <a:t>T</a:t>
            </a:r>
            <a:r>
              <a:rPr lang="en-US" sz="2200" dirty="0" smtClean="0">
                <a:latin typeface="Calibri" charset="0"/>
                <a:ea typeface="Calibri" charset="0"/>
                <a:cs typeface="Calibri" charset="0"/>
              </a:rPr>
              <a:t>o make up </a:t>
            </a:r>
            <a:r>
              <a:rPr lang="en-US" sz="2200" smtClean="0">
                <a:latin typeface="Calibri" charset="0"/>
                <a:ea typeface="Calibri" charset="0"/>
                <a:cs typeface="Calibri" charset="0"/>
              </a:rPr>
              <a:t>for perf. </a:t>
            </a:r>
            <a:r>
              <a:rPr lang="en-US" sz="2200" dirty="0" smtClean="0">
                <a:latin typeface="Calibri" charset="0"/>
                <a:ea typeface="Calibri" charset="0"/>
                <a:cs typeface="Calibri" charset="0"/>
              </a:rPr>
              <a:t>loss</a:t>
            </a:r>
          </a:p>
        </p:txBody>
      </p:sp>
      <p:sp>
        <p:nvSpPr>
          <p:cNvPr id="111" name="TextBox 110"/>
          <p:cNvSpPr txBox="1"/>
          <p:nvPr/>
        </p:nvSpPr>
        <p:spPr>
          <a:xfrm>
            <a:off x="6617056" y="2891224"/>
            <a:ext cx="423214" cy="707886"/>
          </a:xfrm>
          <a:prstGeom prst="rect">
            <a:avLst/>
          </a:prstGeom>
          <a:noFill/>
        </p:spPr>
        <p:txBody>
          <a:bodyPr wrap="square" rtlCol="0">
            <a:spAutoFit/>
          </a:bodyPr>
          <a:lstStyle/>
          <a:p>
            <a:r>
              <a:rPr lang="en-US" sz="4000" smtClean="0">
                <a:latin typeface="Calibri" charset="0"/>
                <a:ea typeface="Calibri" charset="0"/>
                <a:cs typeface="Calibri" charset="0"/>
              </a:rPr>
              <a:t>+</a:t>
            </a:r>
            <a:endParaRPr lang="en-US" sz="4000" dirty="0" smtClean="0">
              <a:latin typeface="Calibri" charset="0"/>
              <a:ea typeface="Calibri" charset="0"/>
              <a:cs typeface="Calibri" charset="0"/>
            </a:endParaRPr>
          </a:p>
        </p:txBody>
      </p:sp>
      <p:grpSp>
        <p:nvGrpSpPr>
          <p:cNvPr id="120" name="Group 119"/>
          <p:cNvGrpSpPr/>
          <p:nvPr/>
        </p:nvGrpSpPr>
        <p:grpSpPr>
          <a:xfrm>
            <a:off x="3255241" y="1823455"/>
            <a:ext cx="3925234" cy="3031508"/>
            <a:chOff x="3255241" y="1823455"/>
            <a:chExt cx="3925234" cy="3031508"/>
          </a:xfrm>
        </p:grpSpPr>
        <p:grpSp>
          <p:nvGrpSpPr>
            <p:cNvPr id="5" name="Group 4"/>
            <p:cNvGrpSpPr/>
            <p:nvPr/>
          </p:nvGrpSpPr>
          <p:grpSpPr>
            <a:xfrm>
              <a:off x="3255241" y="1823455"/>
              <a:ext cx="3925234" cy="3031508"/>
              <a:chOff x="6760944" y="2433007"/>
              <a:chExt cx="3925234" cy="3031508"/>
            </a:xfrm>
          </p:grpSpPr>
          <p:sp>
            <p:nvSpPr>
              <p:cNvPr id="6" name="Rounded Rectangle 5"/>
              <p:cNvSpPr/>
              <p:nvPr/>
            </p:nvSpPr>
            <p:spPr bwMode="auto">
              <a:xfrm>
                <a:off x="7571052" y="2433007"/>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7" name="Up-Down Arrow 6"/>
              <p:cNvSpPr/>
              <p:nvPr/>
            </p:nvSpPr>
            <p:spPr bwMode="auto">
              <a:xfrm>
                <a:off x="7623091" y="3502683"/>
                <a:ext cx="312284" cy="887756"/>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8" name="Group 7"/>
              <p:cNvGrpSpPr/>
              <p:nvPr/>
            </p:nvGrpSpPr>
            <p:grpSpPr>
              <a:xfrm>
                <a:off x="7193801" y="4398306"/>
                <a:ext cx="1072752" cy="754373"/>
                <a:chOff x="7362011" y="4833050"/>
                <a:chExt cx="1502828" cy="833935"/>
              </a:xfrm>
            </p:grpSpPr>
            <p:sp>
              <p:nvSpPr>
                <p:cNvPr id="19" name="Rounded Rectangle 18"/>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20" name="Rounded Rectangle 19"/>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2000" b="1" dirty="0" smtClean="0">
                      <a:solidFill>
                        <a:schemeClr val="bg1"/>
                      </a:solidFill>
                      <a:latin typeface="Calibri" charset="0"/>
                      <a:ea typeface="Calibri" charset="0"/>
                      <a:cs typeface="Calibri" charset="0"/>
                    </a:rPr>
                    <a:t>DDR</a:t>
                  </a:r>
                  <a:endParaRPr lang="en-US" sz="2000" b="1" dirty="0">
                    <a:solidFill>
                      <a:schemeClr val="bg1"/>
                    </a:solidFill>
                    <a:latin typeface="Calibri" charset="0"/>
                    <a:ea typeface="Calibri" charset="0"/>
                    <a:cs typeface="Calibri" charset="0"/>
                  </a:endParaRPr>
                </a:p>
              </p:txBody>
            </p:sp>
          </p:grpSp>
          <p:sp>
            <p:nvSpPr>
              <p:cNvPr id="10" name="Up-Down Arrow 9"/>
              <p:cNvSpPr/>
              <p:nvPr/>
            </p:nvSpPr>
            <p:spPr bwMode="auto">
              <a:xfrm>
                <a:off x="8334026" y="350587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Shape 217"/>
              <p:cNvSpPr txBox="1"/>
              <p:nvPr/>
            </p:nvSpPr>
            <p:spPr>
              <a:xfrm>
                <a:off x="8631800" y="3640545"/>
                <a:ext cx="1309230" cy="442530"/>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sz="1620" b="1" dirty="0" smtClean="0">
                    <a:solidFill>
                      <a:srgbClr val="000000"/>
                    </a:solidFill>
                    <a:latin typeface="Calibri"/>
                    <a:ea typeface="Calibri"/>
                    <a:cs typeface="Calibri"/>
                    <a:sym typeface="Calibri"/>
                  </a:rPr>
                  <a:t>10x slower than </a:t>
                </a:r>
                <a:r>
                  <a:rPr lang="en-US" sz="1620" b="1" dirty="0" smtClean="0">
                    <a:solidFill>
                      <a:srgbClr val="000000"/>
                    </a:solidFill>
                    <a:latin typeface="Calibri"/>
                    <a:ea typeface="Calibri"/>
                    <a:cs typeface="Calibri"/>
                    <a:sym typeface="Calibri"/>
                  </a:rPr>
                  <a:t>DDR</a:t>
                </a:r>
                <a:endParaRPr lang="en-US" sz="1620" b="1" dirty="0">
                  <a:solidFill>
                    <a:srgbClr val="000000"/>
                  </a:solidFill>
                  <a:latin typeface="Calibri"/>
                  <a:ea typeface="Calibri"/>
                  <a:cs typeface="Calibri"/>
                  <a:sym typeface="Calibri"/>
                </a:endParaRPr>
              </a:p>
            </p:txBody>
          </p:sp>
          <p:sp>
            <p:nvSpPr>
              <p:cNvPr id="12" name="Shape 181"/>
              <p:cNvSpPr txBox="1"/>
              <p:nvPr/>
            </p:nvSpPr>
            <p:spPr>
              <a:xfrm>
                <a:off x="6760944" y="3701685"/>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dirty="0">
                    <a:solidFill>
                      <a:srgbClr val="000000"/>
                    </a:solidFill>
                    <a:latin typeface="Calibri"/>
                    <a:ea typeface="Calibri"/>
                    <a:cs typeface="Calibri"/>
                    <a:sym typeface="Calibri"/>
                  </a:rPr>
                  <a:t>50-100ns</a:t>
                </a:r>
              </a:p>
            </p:txBody>
          </p:sp>
          <p:sp>
            <p:nvSpPr>
              <p:cNvPr id="13" name="TextBox 62"/>
              <p:cNvSpPr txBox="1">
                <a:spLocks noChangeArrowheads="1"/>
              </p:cNvSpPr>
              <p:nvPr/>
            </p:nvSpPr>
            <p:spPr bwMode="auto">
              <a:xfrm>
                <a:off x="6985548" y="5125961"/>
                <a:ext cx="13534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Fast memory</a:t>
                </a:r>
                <a:endParaRPr lang="en-US" altLang="en-US" sz="1600" b="1" dirty="0">
                  <a:latin typeface="Calibri" charset="0"/>
                  <a:ea typeface="Calibri" charset="0"/>
                  <a:cs typeface="Calibri" charset="0"/>
                </a:endParaRPr>
              </a:p>
            </p:txBody>
          </p:sp>
          <p:sp>
            <p:nvSpPr>
              <p:cNvPr id="14" name="TextBox 62"/>
              <p:cNvSpPr txBox="1">
                <a:spLocks noChangeArrowheads="1"/>
              </p:cNvSpPr>
              <p:nvPr/>
            </p:nvSpPr>
            <p:spPr bwMode="auto">
              <a:xfrm>
                <a:off x="8210356" y="5117537"/>
                <a:ext cx="24758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C</a:t>
                </a:r>
                <a:r>
                  <a:rPr lang="en-US" altLang="en-US" sz="1600" b="1" dirty="0" smtClean="0">
                    <a:latin typeface="Calibri" charset="0"/>
                    <a:ea typeface="Calibri" charset="0"/>
                    <a:cs typeface="Calibri" charset="0"/>
                  </a:rPr>
                  <a:t>heaper/slower memory</a:t>
                </a:r>
                <a:endParaRPr lang="en-US" altLang="en-US" sz="1600" b="1" dirty="0">
                  <a:latin typeface="Calibri" charset="0"/>
                  <a:ea typeface="Calibri" charset="0"/>
                  <a:cs typeface="Calibri" charset="0"/>
                </a:endParaRPr>
              </a:p>
            </p:txBody>
          </p:sp>
        </p:grpSp>
        <p:grpSp>
          <p:nvGrpSpPr>
            <p:cNvPr id="119" name="Group 118"/>
            <p:cNvGrpSpPr/>
            <p:nvPr/>
          </p:nvGrpSpPr>
          <p:grpSpPr>
            <a:xfrm>
              <a:off x="4834037" y="3795715"/>
              <a:ext cx="1087487" cy="764467"/>
              <a:chOff x="4834037" y="3795715"/>
              <a:chExt cx="1087487" cy="764467"/>
            </a:xfrm>
          </p:grpSpPr>
          <p:sp>
            <p:nvSpPr>
              <p:cNvPr id="112" name="Rounded Rectangle 111"/>
              <p:cNvSpPr/>
              <p:nvPr/>
            </p:nvSpPr>
            <p:spPr>
              <a:xfrm>
                <a:off x="4834037" y="3795715"/>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endParaRPr lang="en-US" dirty="0"/>
              </a:p>
            </p:txBody>
          </p:sp>
          <p:sp>
            <p:nvSpPr>
              <p:cNvPr id="113" name="Rounded Rectangle 112"/>
              <p:cNvSpPr/>
              <p:nvPr/>
            </p:nvSpPr>
            <p:spPr>
              <a:xfrm>
                <a:off x="4955187" y="3916840"/>
                <a:ext cx="966337" cy="64334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err="1" smtClean="0">
                    <a:latin typeface="Calibri" charset="0"/>
                    <a:ea typeface="Calibri" charset="0"/>
                    <a:cs typeface="Calibri" charset="0"/>
                  </a:rPr>
                  <a:t>XPoint</a:t>
                </a:r>
                <a:endParaRPr lang="en-US" sz="2000" b="1" dirty="0">
                  <a:latin typeface="Calibri" charset="0"/>
                  <a:ea typeface="Calibri" charset="0"/>
                  <a:cs typeface="Calibri" charset="0"/>
                </a:endParaRPr>
              </a:p>
            </p:txBody>
          </p:sp>
        </p:grpSp>
      </p:grpSp>
      <p:grpSp>
        <p:nvGrpSpPr>
          <p:cNvPr id="121" name="Group 120"/>
          <p:cNvGrpSpPr/>
          <p:nvPr/>
        </p:nvGrpSpPr>
        <p:grpSpPr>
          <a:xfrm>
            <a:off x="9098908" y="1848011"/>
            <a:ext cx="1325252" cy="1424617"/>
            <a:chOff x="9098908" y="1848011"/>
            <a:chExt cx="1325252" cy="1424617"/>
          </a:xfrm>
        </p:grpSpPr>
        <p:grpSp>
          <p:nvGrpSpPr>
            <p:cNvPr id="84" name="Group 83"/>
            <p:cNvGrpSpPr/>
            <p:nvPr/>
          </p:nvGrpSpPr>
          <p:grpSpPr>
            <a:xfrm>
              <a:off x="9098908" y="1848011"/>
              <a:ext cx="840548" cy="1424617"/>
              <a:chOff x="7943466" y="2328419"/>
              <a:chExt cx="840548" cy="1424617"/>
            </a:xfrm>
          </p:grpSpPr>
          <p:sp>
            <p:nvSpPr>
              <p:cNvPr id="85" name="Rounded Rectangle 84"/>
              <p:cNvSpPr/>
              <p:nvPr/>
            </p:nvSpPr>
            <p:spPr bwMode="auto">
              <a:xfrm>
                <a:off x="8163979" y="2328419"/>
                <a:ext cx="620035" cy="625254"/>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smtClean="0">
                    <a:solidFill>
                      <a:schemeClr val="bg1"/>
                    </a:solidFill>
                  </a:rPr>
                  <a:t>CPU</a:t>
                </a:r>
                <a:endParaRPr lang="en-US" sz="1200" b="1" dirty="0">
                  <a:solidFill>
                    <a:schemeClr val="bg1"/>
                  </a:solidFill>
                </a:endParaRPr>
              </a:p>
            </p:txBody>
          </p:sp>
          <p:sp>
            <p:nvSpPr>
              <p:cNvPr id="86" name="Up-Down Arrow 85"/>
              <p:cNvSpPr/>
              <p:nvPr/>
            </p:nvSpPr>
            <p:spPr bwMode="auto">
              <a:xfrm>
                <a:off x="8226961" y="2953674"/>
                <a:ext cx="149974" cy="344634"/>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nvGrpSpPr>
              <p:cNvPr id="87" name="Group 86"/>
              <p:cNvGrpSpPr/>
              <p:nvPr/>
            </p:nvGrpSpPr>
            <p:grpSpPr>
              <a:xfrm>
                <a:off x="7943466" y="3312088"/>
                <a:ext cx="627052" cy="440948"/>
                <a:chOff x="7362011" y="4833054"/>
                <a:chExt cx="1502828" cy="833931"/>
              </a:xfrm>
            </p:grpSpPr>
            <p:sp>
              <p:nvSpPr>
                <p:cNvPr id="94" name="Rounded Rectangle 93"/>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95" name="Rounded Rectangle 94"/>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1000" b="1" dirty="0" smtClean="0">
                      <a:solidFill>
                        <a:schemeClr val="bg1"/>
                      </a:solidFill>
                      <a:latin typeface="Calibri" charset="0"/>
                      <a:ea typeface="Calibri" charset="0"/>
                      <a:cs typeface="Calibri" charset="0"/>
                    </a:rPr>
                    <a:t>DDR</a:t>
                  </a:r>
                  <a:endParaRPr lang="en-US" sz="1000" b="1" dirty="0">
                    <a:solidFill>
                      <a:schemeClr val="bg1"/>
                    </a:solidFill>
                    <a:latin typeface="Calibri" charset="0"/>
                    <a:ea typeface="Calibri" charset="0"/>
                    <a:cs typeface="Calibri" charset="0"/>
                  </a:endParaRPr>
                </a:p>
              </p:txBody>
            </p:sp>
          </p:grpSp>
          <p:sp>
            <p:nvSpPr>
              <p:cNvPr id="89" name="Up-Down Arrow 88"/>
              <p:cNvSpPr/>
              <p:nvPr/>
            </p:nvSpPr>
            <p:spPr bwMode="auto">
              <a:xfrm>
                <a:off x="8641008" y="2955541"/>
                <a:ext cx="143006" cy="346460"/>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grpSp>
          <p:nvGrpSpPr>
            <p:cNvPr id="116" name="Group 115"/>
            <p:cNvGrpSpPr/>
            <p:nvPr/>
          </p:nvGrpSpPr>
          <p:grpSpPr>
            <a:xfrm>
              <a:off x="9797196" y="2836554"/>
              <a:ext cx="626964" cy="430592"/>
              <a:chOff x="10165006" y="3692678"/>
              <a:chExt cx="626964" cy="430592"/>
            </a:xfrm>
          </p:grpSpPr>
          <p:sp>
            <p:nvSpPr>
              <p:cNvPr id="114" name="Rounded Rectangle 113"/>
              <p:cNvSpPr/>
              <p:nvPr/>
            </p:nvSpPr>
            <p:spPr>
              <a:xfrm>
                <a:off x="10165006" y="3692678"/>
                <a:ext cx="510998" cy="3544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115" name="Rounded Rectangle 114"/>
              <p:cNvSpPr/>
              <p:nvPr/>
            </p:nvSpPr>
            <p:spPr>
              <a:xfrm>
                <a:off x="10227121" y="3747220"/>
                <a:ext cx="564849" cy="376050"/>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1000" b="1" dirty="0" err="1" smtClean="0">
                    <a:latin typeface="Calibri" charset="0"/>
                    <a:ea typeface="Calibri" charset="0"/>
                    <a:cs typeface="Calibri" charset="0"/>
                  </a:rPr>
                  <a:t>XPoint</a:t>
                </a:r>
                <a:endParaRPr lang="en-US" sz="1000" b="1" dirty="0">
                  <a:latin typeface="Calibri" charset="0"/>
                  <a:ea typeface="Calibri" charset="0"/>
                  <a:cs typeface="Calibri" charset="0"/>
                </a:endParaRPr>
              </a:p>
            </p:txBody>
          </p:sp>
        </p:grpSp>
      </p:grpSp>
      <p:grpSp>
        <p:nvGrpSpPr>
          <p:cNvPr id="122" name="Group 121"/>
          <p:cNvGrpSpPr/>
          <p:nvPr/>
        </p:nvGrpSpPr>
        <p:grpSpPr>
          <a:xfrm>
            <a:off x="8356351" y="3544080"/>
            <a:ext cx="1353014" cy="1424617"/>
            <a:chOff x="8356351" y="3544080"/>
            <a:chExt cx="1353014" cy="1424617"/>
          </a:xfrm>
        </p:grpSpPr>
        <p:grpSp>
          <p:nvGrpSpPr>
            <p:cNvPr id="96" name="Group 95"/>
            <p:cNvGrpSpPr/>
            <p:nvPr/>
          </p:nvGrpSpPr>
          <p:grpSpPr>
            <a:xfrm>
              <a:off x="8356351" y="3544080"/>
              <a:ext cx="840548" cy="1424617"/>
              <a:chOff x="7943466" y="2328419"/>
              <a:chExt cx="840548" cy="1424617"/>
            </a:xfrm>
          </p:grpSpPr>
          <p:sp>
            <p:nvSpPr>
              <p:cNvPr id="97" name="Rounded Rectangle 96"/>
              <p:cNvSpPr/>
              <p:nvPr/>
            </p:nvSpPr>
            <p:spPr bwMode="auto">
              <a:xfrm>
                <a:off x="8163979" y="2328419"/>
                <a:ext cx="620035" cy="625254"/>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smtClean="0">
                    <a:solidFill>
                      <a:schemeClr val="bg1"/>
                    </a:solidFill>
                  </a:rPr>
                  <a:t>CPU</a:t>
                </a:r>
                <a:endParaRPr lang="en-US" sz="1200" b="1" dirty="0">
                  <a:solidFill>
                    <a:schemeClr val="bg1"/>
                  </a:solidFill>
                </a:endParaRPr>
              </a:p>
            </p:txBody>
          </p:sp>
          <p:sp>
            <p:nvSpPr>
              <p:cNvPr id="98" name="Up-Down Arrow 97"/>
              <p:cNvSpPr/>
              <p:nvPr/>
            </p:nvSpPr>
            <p:spPr bwMode="auto">
              <a:xfrm>
                <a:off x="8226961" y="2953674"/>
                <a:ext cx="149974" cy="344634"/>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nvGrpSpPr>
              <p:cNvPr id="99" name="Group 98"/>
              <p:cNvGrpSpPr/>
              <p:nvPr/>
            </p:nvGrpSpPr>
            <p:grpSpPr>
              <a:xfrm>
                <a:off x="7943466" y="3312088"/>
                <a:ext cx="627052" cy="440948"/>
                <a:chOff x="7362011" y="4833054"/>
                <a:chExt cx="1502828" cy="833931"/>
              </a:xfrm>
            </p:grpSpPr>
            <p:sp>
              <p:nvSpPr>
                <p:cNvPr id="106" name="Rounded Rectangle 105"/>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107" name="Rounded Rectangle 106"/>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1000" b="1" dirty="0" smtClean="0">
                      <a:solidFill>
                        <a:schemeClr val="bg1"/>
                      </a:solidFill>
                      <a:latin typeface="Calibri" charset="0"/>
                      <a:ea typeface="Calibri" charset="0"/>
                      <a:cs typeface="Calibri" charset="0"/>
                    </a:rPr>
                    <a:t>DDR</a:t>
                  </a:r>
                  <a:endParaRPr lang="en-US" sz="1000" b="1" dirty="0">
                    <a:solidFill>
                      <a:schemeClr val="bg1"/>
                    </a:solidFill>
                    <a:latin typeface="Calibri" charset="0"/>
                    <a:ea typeface="Calibri" charset="0"/>
                    <a:cs typeface="Calibri" charset="0"/>
                  </a:endParaRPr>
                </a:p>
              </p:txBody>
            </p:sp>
          </p:grpSp>
          <p:sp>
            <p:nvSpPr>
              <p:cNvPr id="101" name="Up-Down Arrow 100"/>
              <p:cNvSpPr/>
              <p:nvPr/>
            </p:nvSpPr>
            <p:spPr bwMode="auto">
              <a:xfrm>
                <a:off x="8641008" y="2955541"/>
                <a:ext cx="143006" cy="346460"/>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a:p>
            </p:txBody>
          </p:sp>
        </p:grpSp>
        <p:sp>
          <p:nvSpPr>
            <p:cNvPr id="117" name="Rounded Rectangle 116"/>
            <p:cNvSpPr/>
            <p:nvPr/>
          </p:nvSpPr>
          <p:spPr>
            <a:xfrm>
              <a:off x="9082401" y="4523716"/>
              <a:ext cx="510998" cy="354456"/>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endParaRPr lang="en-US" sz="1000" dirty="0"/>
            </a:p>
          </p:txBody>
        </p:sp>
        <p:sp>
          <p:nvSpPr>
            <p:cNvPr id="118" name="Rounded Rectangle 117"/>
            <p:cNvSpPr/>
            <p:nvPr/>
          </p:nvSpPr>
          <p:spPr>
            <a:xfrm>
              <a:off x="9144516" y="4578258"/>
              <a:ext cx="564849" cy="376050"/>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1000" b="1" dirty="0" err="1" smtClean="0">
                  <a:latin typeface="Calibri" charset="0"/>
                  <a:ea typeface="Calibri" charset="0"/>
                  <a:cs typeface="Calibri" charset="0"/>
                </a:rPr>
                <a:t>XPoint</a:t>
              </a:r>
              <a:endParaRPr lang="en-US" sz="1000" b="1" dirty="0">
                <a:latin typeface="Calibri" charset="0"/>
                <a:ea typeface="Calibri" charset="0"/>
                <a:cs typeface="Calibri" charset="0"/>
              </a:endParaRPr>
            </a:p>
          </p:txBody>
        </p:sp>
      </p:grpSp>
      <p:sp>
        <p:nvSpPr>
          <p:cNvPr id="108" name="Shape 181"/>
          <p:cNvSpPr txBox="1"/>
          <p:nvPr/>
        </p:nvSpPr>
        <p:spPr>
          <a:xfrm>
            <a:off x="6846422" y="1869184"/>
            <a:ext cx="3742748" cy="3448397"/>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30000" b="1" smtClean="0">
                <a:solidFill>
                  <a:srgbClr val="000000"/>
                </a:solidFill>
                <a:latin typeface="Calibri"/>
                <a:ea typeface="Calibri"/>
                <a:cs typeface="Calibri"/>
                <a:sym typeface="Calibri"/>
              </a:rPr>
              <a:t>✕</a:t>
            </a:r>
            <a:endParaRPr lang="en-US" sz="30000" b="1"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533838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09" grpId="0"/>
      <p:bldP spid="110" grpId="0"/>
      <p:bldP spid="111" grpId="0"/>
      <p:bldP spid="10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Existing proposals: 2-tier memory</a:t>
            </a:r>
            <a:endParaRPr lang="en-US" dirty="0"/>
          </a:p>
        </p:txBody>
      </p:sp>
      <p:sp>
        <p:nvSpPr>
          <p:cNvPr id="3" name="Content Placeholder 2"/>
          <p:cNvSpPr>
            <a:spLocks noGrp="1"/>
          </p:cNvSpPr>
          <p:nvPr>
            <p:ph idx="1"/>
          </p:nvPr>
        </p:nvSpPr>
        <p:spPr>
          <a:xfrm>
            <a:off x="381965" y="852408"/>
            <a:ext cx="10208870" cy="4661142"/>
          </a:xfrm>
        </p:spPr>
        <p:txBody>
          <a:bodyPr/>
          <a:lstStyle/>
          <a:p>
            <a:r>
              <a:rPr lang="en-US" dirty="0" smtClean="0"/>
              <a:t>Application guided two-tier memory</a:t>
            </a:r>
            <a:r>
              <a:rPr lang="en-US" sz="1800" dirty="0" smtClean="0"/>
              <a:t> </a:t>
            </a:r>
            <a:r>
              <a:rPr lang="en-US" sz="1600" dirty="0"/>
              <a:t>[</a:t>
            </a:r>
            <a:r>
              <a:rPr lang="en-US" sz="1600" dirty="0" err="1"/>
              <a:t>Dullor</a:t>
            </a:r>
            <a:r>
              <a:rPr lang="en-US" sz="1600" dirty="0"/>
              <a:t> EuroSys’16]</a:t>
            </a:r>
          </a:p>
          <a:p>
            <a:endParaRPr lang="en-US" sz="1000" dirty="0" smtClean="0"/>
          </a:p>
          <a:p>
            <a:r>
              <a:rPr lang="en-US" dirty="0" smtClean="0"/>
              <a:t>SW-managed two-tier memory </a:t>
            </a:r>
            <a:r>
              <a:rPr lang="en-US" sz="1600" dirty="0" smtClean="0"/>
              <a:t>[Lim HPCA’12, </a:t>
            </a:r>
            <a:r>
              <a:rPr lang="en-US" sz="1600" dirty="0" err="1" smtClean="0"/>
              <a:t>AutoNUMA</a:t>
            </a:r>
            <a:r>
              <a:rPr lang="en-US" sz="1600" dirty="0" smtClean="0"/>
              <a:t>]</a:t>
            </a:r>
          </a:p>
          <a:p>
            <a:pPr lvl="1"/>
            <a:endParaRPr lang="en-US" sz="1000" dirty="0" smtClean="0"/>
          </a:p>
          <a:p>
            <a:r>
              <a:rPr lang="en-US" sz="2800" dirty="0" smtClean="0"/>
              <a:t>HW-managed two-tier memory </a:t>
            </a:r>
            <a:r>
              <a:rPr lang="en-US" sz="1600" dirty="0" smtClean="0"/>
              <a:t>[Ekman IPDPS’05, Qureshi MICRO’09, Sim MICRO’12, </a:t>
            </a:r>
            <a:r>
              <a:rPr lang="en-US" sz="1600" dirty="0" err="1" smtClean="0"/>
              <a:t>Jevdjic</a:t>
            </a:r>
            <a:r>
              <a:rPr lang="en-US" sz="1600" dirty="0" smtClean="0"/>
              <a:t> MICRO’14] </a:t>
            </a:r>
          </a:p>
        </p:txBody>
      </p:sp>
      <p:sp>
        <p:nvSpPr>
          <p:cNvPr id="4" name="Slide Number Placeholder 3"/>
          <p:cNvSpPr>
            <a:spLocks noGrp="1"/>
          </p:cNvSpPr>
          <p:nvPr>
            <p:ph type="sldNum" sz="quarter" idx="4"/>
          </p:nvPr>
        </p:nvSpPr>
        <p:spPr/>
        <p:txBody>
          <a:bodyPr/>
          <a:lstStyle/>
          <a:p>
            <a:fld id="{24EAD923-3004-4A31-84C7-9B440B785588}" type="slidenum">
              <a:rPr lang="en-US" smtClean="0"/>
              <a:pPr/>
              <a:t>23</a:t>
            </a:fld>
            <a:endParaRPr lang="en-US" dirty="0"/>
          </a:p>
        </p:txBody>
      </p:sp>
      <p:sp>
        <p:nvSpPr>
          <p:cNvPr id="5" name="Shape 265"/>
          <p:cNvSpPr txBox="1"/>
          <p:nvPr/>
        </p:nvSpPr>
        <p:spPr>
          <a:xfrm>
            <a:off x="0" y="5047242"/>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000" b="1" dirty="0" smtClean="0">
                <a:solidFill>
                  <a:srgbClr val="FF0000"/>
                </a:solidFill>
                <a:latin typeface="Calibri"/>
                <a:ea typeface="Calibri"/>
                <a:cs typeface="Calibri"/>
                <a:sym typeface="Calibri"/>
              </a:rPr>
              <a:t>Not governed by application performance requirements</a:t>
            </a:r>
          </a:p>
          <a:p>
            <a:pPr algn="ctr">
              <a:spcBef>
                <a:spcPts val="0"/>
              </a:spcBef>
              <a:spcAft>
                <a:spcPts val="0"/>
              </a:spcAft>
              <a:buClr>
                <a:srgbClr val="FF0000"/>
              </a:buClr>
              <a:buSzPct val="25000"/>
            </a:pPr>
            <a:r>
              <a:rPr lang="en-US" sz="3000" b="1" dirty="0" smtClean="0">
                <a:solidFill>
                  <a:srgbClr val="FF0000"/>
                </a:solidFill>
                <a:latin typeface="Calibri"/>
                <a:ea typeface="Calibri"/>
                <a:cs typeface="Calibri"/>
                <a:sym typeface="Calibri"/>
              </a:rPr>
              <a:t>No support for huge pages</a:t>
            </a:r>
            <a:endParaRPr lang="en-US" sz="3000" b="1" dirty="0">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958642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huge pages?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24</a:t>
            </a:fld>
            <a:endParaRPr lang="en-US" dirty="0"/>
          </a:p>
        </p:txBody>
      </p:sp>
      <p:sp>
        <p:nvSpPr>
          <p:cNvPr id="5" name="TextBox 4"/>
          <p:cNvSpPr txBox="1"/>
          <p:nvPr/>
        </p:nvSpPr>
        <p:spPr>
          <a:xfrm>
            <a:off x="-205685" y="1210645"/>
            <a:ext cx="3715989" cy="480131"/>
          </a:xfrm>
          <a:prstGeom prst="rect">
            <a:avLst/>
          </a:prstGeom>
          <a:noFill/>
        </p:spPr>
        <p:txBody>
          <a:bodyPr wrap="square" rtlCol="0">
            <a:spAutoFit/>
          </a:bodyPr>
          <a:lstStyle/>
          <a:p>
            <a:pPr algn="ctr"/>
            <a:r>
              <a:rPr lang="en-US" sz="2520" dirty="0">
                <a:latin typeface="Wingdings 2" charset="2"/>
                <a:ea typeface="Wingdings 2" charset="2"/>
                <a:cs typeface="Wingdings 2" charset="2"/>
              </a:rPr>
              <a:t>u</a:t>
            </a:r>
            <a:r>
              <a:rPr lang="en-US" sz="2520" dirty="0">
                <a:latin typeface="Helvetica" charset="0"/>
                <a:ea typeface="Helvetica" charset="0"/>
                <a:cs typeface="Helvetica" charset="0"/>
              </a:rPr>
              <a:t> </a:t>
            </a:r>
            <a:r>
              <a:rPr lang="en-US" sz="2520" dirty="0">
                <a:latin typeface="Calibri" charset="0"/>
                <a:ea typeface="Calibri" charset="0"/>
                <a:cs typeface="Calibri" charset="0"/>
              </a:rPr>
              <a:t>Fewer TLB misses</a:t>
            </a:r>
            <a:endParaRPr lang="en-US" sz="2520" dirty="0">
              <a:latin typeface="Calibri" charset="0"/>
              <a:ea typeface="Calibri" charset="0"/>
              <a:cs typeface="Calibri" charset="0"/>
            </a:endParaRPr>
          </a:p>
        </p:txBody>
      </p:sp>
      <p:grpSp>
        <p:nvGrpSpPr>
          <p:cNvPr id="7" name="Group 6"/>
          <p:cNvGrpSpPr/>
          <p:nvPr/>
        </p:nvGrpSpPr>
        <p:grpSpPr>
          <a:xfrm>
            <a:off x="430311" y="2428163"/>
            <a:ext cx="959956" cy="1549845"/>
            <a:chOff x="3606316" y="3360434"/>
            <a:chExt cx="1066618" cy="1722050"/>
          </a:xfrm>
        </p:grpSpPr>
        <p:grpSp>
          <p:nvGrpSpPr>
            <p:cNvPr id="30" name="Group 29"/>
            <p:cNvGrpSpPr/>
            <p:nvPr/>
          </p:nvGrpSpPr>
          <p:grpSpPr>
            <a:xfrm rot="5400000">
              <a:off x="3488995" y="3477756"/>
              <a:ext cx="1301261" cy="1066617"/>
              <a:chOff x="2039815" y="4205652"/>
              <a:chExt cx="7455880" cy="401517"/>
            </a:xfrm>
          </p:grpSpPr>
          <p:sp>
            <p:nvSpPr>
              <p:cNvPr id="32" name="Rectangle 31"/>
              <p:cNvSpPr/>
              <p:nvPr/>
            </p:nvSpPr>
            <p:spPr>
              <a:xfrm>
                <a:off x="2039815" y="4205654"/>
                <a:ext cx="1863970" cy="4015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a:off x="3903785" y="4205654"/>
                <a:ext cx="1863970" cy="401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a:off x="5767755" y="4205653"/>
                <a:ext cx="1863970" cy="40151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7631725" y="4205652"/>
                <a:ext cx="1863970" cy="4015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1" name="TextBox 30"/>
            <p:cNvSpPr txBox="1"/>
            <p:nvPr/>
          </p:nvSpPr>
          <p:spPr>
            <a:xfrm>
              <a:off x="3606316" y="4672115"/>
              <a:ext cx="1066614" cy="410369"/>
            </a:xfrm>
            <a:prstGeom prst="rect">
              <a:avLst/>
            </a:prstGeom>
            <a:noFill/>
            <a:ln>
              <a:noFill/>
            </a:ln>
          </p:spPr>
          <p:txBody>
            <a:bodyPr wrap="square" rtlCol="0">
              <a:spAutoFit/>
            </a:bodyPr>
            <a:lstStyle/>
            <a:p>
              <a:pPr algn="ctr"/>
              <a:r>
                <a:rPr lang="en-US" smtClean="0">
                  <a:latin typeface="Calibri" charset="0"/>
                  <a:ea typeface="Calibri" charset="0"/>
                  <a:cs typeface="Calibri" charset="0"/>
                </a:rPr>
                <a:t>TLB</a:t>
              </a:r>
              <a:endParaRPr lang="en-US" dirty="0">
                <a:latin typeface="Calibri" charset="0"/>
                <a:ea typeface="Calibri" charset="0"/>
                <a:cs typeface="Calibri" charset="0"/>
              </a:endParaRPr>
            </a:p>
          </p:txBody>
        </p:sp>
      </p:grpSp>
      <p:grpSp>
        <p:nvGrpSpPr>
          <p:cNvPr id="53" name="Group 52"/>
          <p:cNvGrpSpPr/>
          <p:nvPr/>
        </p:nvGrpSpPr>
        <p:grpSpPr>
          <a:xfrm>
            <a:off x="1802923" y="1471700"/>
            <a:ext cx="5166625" cy="4563340"/>
            <a:chOff x="2044182" y="1471700"/>
            <a:chExt cx="5166625" cy="4563340"/>
          </a:xfrm>
        </p:grpSpPr>
        <p:sp>
          <p:nvSpPr>
            <p:cNvPr id="8" name="TextBox 7"/>
            <p:cNvSpPr txBox="1"/>
            <p:nvPr/>
          </p:nvSpPr>
          <p:spPr>
            <a:xfrm>
              <a:off x="2044182" y="5388709"/>
              <a:ext cx="3087972" cy="646331"/>
            </a:xfrm>
            <a:prstGeom prst="rect">
              <a:avLst/>
            </a:prstGeom>
            <a:noFill/>
          </p:spPr>
          <p:txBody>
            <a:bodyPr wrap="square" rtlCol="0">
              <a:spAutoFit/>
            </a:bodyPr>
            <a:lstStyle/>
            <a:p>
              <a:pPr algn="ctr"/>
              <a:r>
                <a:rPr lang="en-US" dirty="0" smtClean="0">
                  <a:latin typeface="Calibri" charset="0"/>
                  <a:ea typeface="Calibri" charset="0"/>
                  <a:cs typeface="Calibri" charset="0"/>
                </a:rPr>
                <a:t>Application </a:t>
              </a:r>
              <a:r>
                <a:rPr lang="en-US" dirty="0">
                  <a:latin typeface="Calibri" charset="0"/>
                  <a:ea typeface="Calibri" charset="0"/>
                  <a:cs typeface="Calibri" charset="0"/>
                </a:rPr>
                <a:t>w</a:t>
              </a:r>
              <a:r>
                <a:rPr lang="en-US" dirty="0" smtClean="0">
                  <a:latin typeface="Calibri" charset="0"/>
                  <a:ea typeface="Calibri" charset="0"/>
                  <a:cs typeface="Calibri" charset="0"/>
                </a:rPr>
                <a:t>orking </a:t>
              </a:r>
              <a:r>
                <a:rPr lang="en-US" dirty="0">
                  <a:latin typeface="Calibri" charset="0"/>
                  <a:ea typeface="Calibri" charset="0"/>
                  <a:cs typeface="Calibri" charset="0"/>
                </a:rPr>
                <a:t>s</a:t>
              </a:r>
              <a:r>
                <a:rPr lang="en-US" dirty="0" smtClean="0">
                  <a:latin typeface="Calibri" charset="0"/>
                  <a:ea typeface="Calibri" charset="0"/>
                  <a:cs typeface="Calibri" charset="0"/>
                </a:rPr>
                <a:t>et</a:t>
              </a:r>
            </a:p>
            <a:p>
              <a:pPr algn="ctr"/>
              <a:r>
                <a:rPr lang="en-US" dirty="0" smtClean="0">
                  <a:latin typeface="Calibri" charset="0"/>
                  <a:ea typeface="Calibri" charset="0"/>
                  <a:cs typeface="Calibri" charset="0"/>
                </a:rPr>
                <a:t>mapped on </a:t>
              </a:r>
              <a:r>
                <a:rPr lang="en-US" u="sng" dirty="0" smtClean="0">
                  <a:latin typeface="Calibri" charset="0"/>
                  <a:ea typeface="Calibri" charset="0"/>
                  <a:cs typeface="Calibri" charset="0"/>
                </a:rPr>
                <a:t>small</a:t>
              </a:r>
              <a:r>
                <a:rPr lang="en-US" dirty="0" smtClean="0">
                  <a:latin typeface="Calibri" charset="0"/>
                  <a:ea typeface="Calibri" charset="0"/>
                  <a:cs typeface="Calibri" charset="0"/>
                </a:rPr>
                <a:t> pages</a:t>
              </a:r>
              <a:endParaRPr lang="en-US" dirty="0">
                <a:latin typeface="Calibri" charset="0"/>
                <a:ea typeface="Calibri" charset="0"/>
                <a:cs typeface="Calibri" charset="0"/>
              </a:endParaRPr>
            </a:p>
          </p:txBody>
        </p:sp>
        <p:grpSp>
          <p:nvGrpSpPr>
            <p:cNvPr id="9" name="Group 8"/>
            <p:cNvGrpSpPr/>
            <p:nvPr/>
          </p:nvGrpSpPr>
          <p:grpSpPr>
            <a:xfrm>
              <a:off x="2951165" y="1471700"/>
              <a:ext cx="4189434" cy="2224752"/>
              <a:chOff x="6411396" y="2740437"/>
              <a:chExt cx="4654928" cy="2471946"/>
            </a:xfrm>
          </p:grpSpPr>
          <p:grpSp>
            <p:nvGrpSpPr>
              <p:cNvPr id="18" name="Group 17"/>
              <p:cNvGrpSpPr/>
              <p:nvPr/>
            </p:nvGrpSpPr>
            <p:grpSpPr>
              <a:xfrm rot="5400000">
                <a:off x="6104045" y="3272282"/>
                <a:ext cx="2030263" cy="1415562"/>
                <a:chOff x="4097215" y="4906108"/>
                <a:chExt cx="3341080" cy="1415562"/>
              </a:xfrm>
            </p:grpSpPr>
            <p:sp>
              <p:nvSpPr>
                <p:cNvPr id="26" name="Rectangle 25"/>
                <p:cNvSpPr/>
                <p:nvPr/>
              </p:nvSpPr>
              <p:spPr>
                <a:xfrm>
                  <a:off x="4097215" y="4906108"/>
                  <a:ext cx="835270" cy="1415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932485" y="4906108"/>
                  <a:ext cx="835270" cy="14155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767755" y="4906108"/>
                  <a:ext cx="835270" cy="141556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603025" y="4906108"/>
                  <a:ext cx="835270" cy="141556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p:cNvSpPr txBox="1"/>
              <p:nvPr/>
            </p:nvSpPr>
            <p:spPr>
              <a:xfrm>
                <a:off x="7826956" y="2740437"/>
                <a:ext cx="1488141" cy="348813"/>
              </a:xfrm>
              <a:prstGeom prst="rect">
                <a:avLst/>
              </a:prstGeom>
              <a:noFill/>
            </p:spPr>
            <p:txBody>
              <a:bodyPr wrap="square" rtlCol="0">
                <a:spAutoFit/>
              </a:bodyPr>
              <a:lstStyle/>
              <a:p>
                <a:r>
                  <a:rPr lang="en-US" sz="1440" dirty="0">
                    <a:latin typeface="Courier" charset="0"/>
                    <a:ea typeface="Courier" charset="0"/>
                    <a:cs typeface="Courier" charset="0"/>
                  </a:rPr>
                  <a:t>0</a:t>
                </a:r>
                <a:endParaRPr lang="en-US" sz="1440" dirty="0">
                  <a:latin typeface="Courier" charset="0"/>
                  <a:ea typeface="Courier" charset="0"/>
                  <a:cs typeface="Courier" charset="0"/>
                </a:endParaRPr>
              </a:p>
            </p:txBody>
          </p:sp>
          <p:sp>
            <p:nvSpPr>
              <p:cNvPr id="20" name="TextBox 19"/>
              <p:cNvSpPr txBox="1"/>
              <p:nvPr/>
            </p:nvSpPr>
            <p:spPr>
              <a:xfrm>
                <a:off x="7826956" y="3278217"/>
                <a:ext cx="1488141" cy="348813"/>
              </a:xfrm>
              <a:prstGeom prst="rect">
                <a:avLst/>
              </a:prstGeom>
              <a:noFill/>
            </p:spPr>
            <p:txBody>
              <a:bodyPr wrap="square" rtlCol="0">
                <a:spAutoFit/>
              </a:bodyPr>
              <a:lstStyle/>
              <a:p>
                <a:r>
                  <a:rPr lang="en-US" sz="1440" dirty="0">
                    <a:latin typeface="Courier" charset="0"/>
                    <a:ea typeface="Courier" charset="0"/>
                    <a:cs typeface="Courier" charset="0"/>
                  </a:rPr>
                  <a:t>4KB</a:t>
                </a:r>
                <a:endParaRPr lang="en-US" sz="1440" dirty="0">
                  <a:latin typeface="Courier" charset="0"/>
                  <a:ea typeface="Courier" charset="0"/>
                  <a:cs typeface="Courier" charset="0"/>
                </a:endParaRPr>
              </a:p>
            </p:txBody>
          </p:sp>
          <p:sp>
            <p:nvSpPr>
              <p:cNvPr id="21" name="TextBox 20"/>
              <p:cNvSpPr txBox="1"/>
              <p:nvPr/>
            </p:nvSpPr>
            <p:spPr>
              <a:xfrm>
                <a:off x="7826957" y="3816978"/>
                <a:ext cx="1488141" cy="348813"/>
              </a:xfrm>
              <a:prstGeom prst="rect">
                <a:avLst/>
              </a:prstGeom>
              <a:noFill/>
            </p:spPr>
            <p:txBody>
              <a:bodyPr wrap="square" rtlCol="0">
                <a:spAutoFit/>
              </a:bodyPr>
              <a:lstStyle/>
              <a:p>
                <a:r>
                  <a:rPr lang="en-US" sz="1440" dirty="0">
                    <a:latin typeface="Courier" charset="0"/>
                    <a:ea typeface="Courier" charset="0"/>
                    <a:cs typeface="Courier" charset="0"/>
                  </a:rPr>
                  <a:t>8KB</a:t>
                </a:r>
                <a:endParaRPr lang="en-US" sz="1440" dirty="0">
                  <a:latin typeface="Courier" charset="0"/>
                  <a:ea typeface="Courier" charset="0"/>
                  <a:cs typeface="Courier" charset="0"/>
                </a:endParaRPr>
              </a:p>
            </p:txBody>
          </p:sp>
          <p:sp>
            <p:nvSpPr>
              <p:cNvPr id="22" name="TextBox 21"/>
              <p:cNvSpPr txBox="1"/>
              <p:nvPr/>
            </p:nvSpPr>
            <p:spPr>
              <a:xfrm>
                <a:off x="7826964" y="4349547"/>
                <a:ext cx="1488141" cy="348813"/>
              </a:xfrm>
              <a:prstGeom prst="rect">
                <a:avLst/>
              </a:prstGeom>
              <a:noFill/>
            </p:spPr>
            <p:txBody>
              <a:bodyPr wrap="square" rtlCol="0">
                <a:spAutoFit/>
              </a:bodyPr>
              <a:lstStyle/>
              <a:p>
                <a:r>
                  <a:rPr lang="en-US" sz="1440" dirty="0">
                    <a:latin typeface="Courier" charset="0"/>
                    <a:ea typeface="Courier" charset="0"/>
                    <a:cs typeface="Courier" charset="0"/>
                  </a:rPr>
                  <a:t>12KB</a:t>
                </a:r>
                <a:endParaRPr lang="en-US" sz="1440" dirty="0">
                  <a:latin typeface="Courier" charset="0"/>
                  <a:ea typeface="Courier" charset="0"/>
                  <a:cs typeface="Courier" charset="0"/>
                </a:endParaRPr>
              </a:p>
            </p:txBody>
          </p:sp>
          <p:sp>
            <p:nvSpPr>
              <p:cNvPr id="23" name="TextBox 22"/>
              <p:cNvSpPr txBox="1"/>
              <p:nvPr/>
            </p:nvSpPr>
            <p:spPr>
              <a:xfrm>
                <a:off x="7826958" y="4863570"/>
                <a:ext cx="1488141" cy="348813"/>
              </a:xfrm>
              <a:prstGeom prst="rect">
                <a:avLst/>
              </a:prstGeom>
              <a:noFill/>
            </p:spPr>
            <p:txBody>
              <a:bodyPr wrap="square" rtlCol="0">
                <a:spAutoFit/>
              </a:bodyPr>
              <a:lstStyle/>
              <a:p>
                <a:r>
                  <a:rPr lang="en-US" sz="1440" dirty="0">
                    <a:latin typeface="Courier" charset="0"/>
                    <a:ea typeface="Courier" charset="0"/>
                    <a:cs typeface="Courier" charset="0"/>
                  </a:rPr>
                  <a:t>16KB</a:t>
                </a:r>
                <a:endParaRPr lang="en-US" sz="1440" dirty="0">
                  <a:latin typeface="Courier" charset="0"/>
                  <a:ea typeface="Courier" charset="0"/>
                  <a:cs typeface="Courier" charset="0"/>
                </a:endParaRPr>
              </a:p>
            </p:txBody>
          </p:sp>
          <p:sp>
            <p:nvSpPr>
              <p:cNvPr id="24" name="Right Brace 23"/>
              <p:cNvSpPr/>
              <p:nvPr/>
            </p:nvSpPr>
            <p:spPr>
              <a:xfrm>
                <a:off x="8677835" y="2964931"/>
                <a:ext cx="313765" cy="2030264"/>
              </a:xfrm>
              <a:prstGeom prst="rightBrace">
                <a:avLst>
                  <a:gd name="adj1" fmla="val 66497"/>
                  <a:gd name="adj2" fmla="val 49696"/>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p:cNvSpPr txBox="1"/>
              <p:nvPr/>
            </p:nvSpPr>
            <p:spPr>
              <a:xfrm>
                <a:off x="8798683" y="3803016"/>
                <a:ext cx="2267641" cy="410369"/>
              </a:xfrm>
              <a:prstGeom prst="rect">
                <a:avLst/>
              </a:prstGeom>
              <a:noFill/>
            </p:spPr>
            <p:txBody>
              <a:bodyPr wrap="square" rtlCol="0">
                <a:spAutoFit/>
              </a:bodyPr>
              <a:lstStyle/>
              <a:p>
                <a:pPr algn="ctr"/>
                <a:r>
                  <a:rPr lang="en-US" b="1" dirty="0" smtClean="0">
                    <a:latin typeface="Calibri" charset="0"/>
                    <a:ea typeface="Calibri" charset="0"/>
                    <a:cs typeface="Calibri" charset="0"/>
                  </a:rPr>
                  <a:t>Reachable by TLB</a:t>
                </a:r>
                <a:endParaRPr lang="en-US" b="1" dirty="0">
                  <a:latin typeface="Calibri" charset="0"/>
                  <a:ea typeface="Calibri" charset="0"/>
                  <a:cs typeface="Calibri" charset="0"/>
                </a:endParaRPr>
              </a:p>
            </p:txBody>
          </p:sp>
        </p:grpSp>
        <p:sp>
          <p:nvSpPr>
            <p:cNvPr id="10" name="Rectangle 9"/>
            <p:cNvSpPr/>
            <p:nvPr/>
          </p:nvSpPr>
          <p:spPr>
            <a:xfrm rot="5400000">
              <a:off x="3359763" y="3092384"/>
              <a:ext cx="456809" cy="127400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5400000">
              <a:off x="3359762" y="3527327"/>
              <a:ext cx="456809" cy="127400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5400000">
              <a:off x="3359762" y="3982491"/>
              <a:ext cx="456809" cy="1274006"/>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rot="5400000">
              <a:off x="3359762" y="4424743"/>
              <a:ext cx="456809" cy="1274006"/>
            </a:xfrm>
            <a:prstGeom prst="rect">
              <a:avLst/>
            </a:prstGeom>
            <a:gradFill flip="none" rotWithShape="1">
              <a:gsLst>
                <a:gs pos="0">
                  <a:schemeClr val="bg2">
                    <a:lumMod val="75000"/>
                  </a:schemeClr>
                </a:gs>
                <a:gs pos="50000">
                  <a:schemeClr val="bg2">
                    <a:lumMod val="75000"/>
                    <a:tint val="44500"/>
                    <a:satMod val="160000"/>
                  </a:schemeClr>
                </a:gs>
                <a:gs pos="100000">
                  <a:schemeClr val="bg2">
                    <a:lumMod val="75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Brace 13"/>
            <p:cNvSpPr/>
            <p:nvPr/>
          </p:nvSpPr>
          <p:spPr>
            <a:xfrm>
              <a:off x="4990960" y="3519396"/>
              <a:ext cx="282389" cy="1827238"/>
            </a:xfrm>
            <a:prstGeom prst="rightBrace">
              <a:avLst>
                <a:gd name="adj1" fmla="val 66497"/>
                <a:gd name="adj2" fmla="val 49696"/>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4983974" y="4243665"/>
              <a:ext cx="2226833" cy="369332"/>
            </a:xfrm>
            <a:prstGeom prst="rect">
              <a:avLst/>
            </a:prstGeom>
            <a:noFill/>
          </p:spPr>
          <p:txBody>
            <a:bodyPr wrap="square" rtlCol="0">
              <a:spAutoFit/>
            </a:bodyPr>
            <a:lstStyle/>
            <a:p>
              <a:pPr algn="ctr"/>
              <a:r>
                <a:rPr lang="en-US" b="1" dirty="0" smtClean="0">
                  <a:solidFill>
                    <a:srgbClr val="FF0000"/>
                  </a:solidFill>
                  <a:latin typeface="Calibri" charset="0"/>
                  <a:ea typeface="Calibri" charset="0"/>
                  <a:cs typeface="Calibri" charset="0"/>
                </a:rPr>
                <a:t>Out of TLB reach</a:t>
              </a:r>
              <a:endParaRPr lang="en-US" b="1" dirty="0">
                <a:solidFill>
                  <a:srgbClr val="FF0000"/>
                </a:solidFill>
                <a:latin typeface="Calibri" charset="0"/>
                <a:ea typeface="Calibri" charset="0"/>
                <a:cs typeface="Calibri" charset="0"/>
              </a:endParaRPr>
            </a:p>
          </p:txBody>
        </p:sp>
        <p:sp>
          <p:nvSpPr>
            <p:cNvPr id="16" name="TextBox 15"/>
            <p:cNvSpPr txBox="1"/>
            <p:nvPr/>
          </p:nvSpPr>
          <p:spPr>
            <a:xfrm>
              <a:off x="4225168" y="3729387"/>
              <a:ext cx="1339327" cy="313932"/>
            </a:xfrm>
            <a:prstGeom prst="rect">
              <a:avLst/>
            </a:prstGeom>
            <a:noFill/>
          </p:spPr>
          <p:txBody>
            <a:bodyPr wrap="square" rtlCol="0">
              <a:spAutoFit/>
            </a:bodyPr>
            <a:lstStyle/>
            <a:p>
              <a:r>
                <a:rPr lang="en-US" sz="1440" dirty="0">
                  <a:latin typeface="Courier" charset="0"/>
                  <a:ea typeface="Courier" charset="0"/>
                  <a:cs typeface="Courier" charset="0"/>
                </a:rPr>
                <a:t>...</a:t>
              </a:r>
              <a:endParaRPr lang="en-US" sz="1440" dirty="0">
                <a:latin typeface="Courier" charset="0"/>
                <a:ea typeface="Courier" charset="0"/>
                <a:cs typeface="Courier" charset="0"/>
              </a:endParaRPr>
            </a:p>
          </p:txBody>
        </p:sp>
        <p:sp>
          <p:nvSpPr>
            <p:cNvPr id="17" name="TextBox 16"/>
            <p:cNvSpPr txBox="1"/>
            <p:nvPr/>
          </p:nvSpPr>
          <p:spPr>
            <a:xfrm>
              <a:off x="4225168" y="5046191"/>
              <a:ext cx="1339327" cy="313932"/>
            </a:xfrm>
            <a:prstGeom prst="rect">
              <a:avLst/>
            </a:prstGeom>
            <a:noFill/>
          </p:spPr>
          <p:txBody>
            <a:bodyPr wrap="square" rtlCol="0">
              <a:spAutoFit/>
            </a:bodyPr>
            <a:lstStyle/>
            <a:p>
              <a:r>
                <a:rPr lang="en-US" sz="1440" dirty="0">
                  <a:latin typeface="Courier" charset="0"/>
                  <a:ea typeface="Courier" charset="0"/>
                  <a:cs typeface="Courier" charset="0"/>
                </a:rPr>
                <a:t>8MB</a:t>
              </a:r>
              <a:endParaRPr lang="en-US" sz="1440" dirty="0">
                <a:latin typeface="Courier" charset="0"/>
                <a:ea typeface="Courier" charset="0"/>
                <a:cs typeface="Courier" charset="0"/>
              </a:endParaRPr>
            </a:p>
          </p:txBody>
        </p:sp>
      </p:grpSp>
      <p:grpSp>
        <p:nvGrpSpPr>
          <p:cNvPr id="3" name="Group 2"/>
          <p:cNvGrpSpPr/>
          <p:nvPr/>
        </p:nvGrpSpPr>
        <p:grpSpPr>
          <a:xfrm>
            <a:off x="6378542" y="1488523"/>
            <a:ext cx="4691139" cy="4563340"/>
            <a:chOff x="3854343" y="1580856"/>
            <a:chExt cx="4691139" cy="4563340"/>
          </a:xfrm>
        </p:grpSpPr>
        <p:sp>
          <p:nvSpPr>
            <p:cNvPr id="36" name="TextBox 35"/>
            <p:cNvSpPr txBox="1"/>
            <p:nvPr/>
          </p:nvSpPr>
          <p:spPr>
            <a:xfrm>
              <a:off x="3854343" y="5497865"/>
              <a:ext cx="2814758" cy="646331"/>
            </a:xfrm>
            <a:prstGeom prst="rect">
              <a:avLst/>
            </a:prstGeom>
            <a:noFill/>
          </p:spPr>
          <p:txBody>
            <a:bodyPr wrap="square" rtlCol="0">
              <a:spAutoFit/>
            </a:bodyPr>
            <a:lstStyle/>
            <a:p>
              <a:pPr algn="ctr"/>
              <a:r>
                <a:rPr lang="en-US" dirty="0" smtClean="0">
                  <a:latin typeface="Calibri" charset="0"/>
                  <a:ea typeface="Calibri" charset="0"/>
                  <a:cs typeface="Calibri" charset="0"/>
                </a:rPr>
                <a:t>Application </a:t>
              </a:r>
              <a:r>
                <a:rPr lang="en-US" dirty="0" smtClean="0">
                  <a:latin typeface="Calibri" charset="0"/>
                  <a:ea typeface="Calibri" charset="0"/>
                  <a:cs typeface="Calibri" charset="0"/>
                </a:rPr>
                <a:t>working </a:t>
              </a:r>
              <a:r>
                <a:rPr lang="en-US" dirty="0">
                  <a:latin typeface="Calibri" charset="0"/>
                  <a:ea typeface="Calibri" charset="0"/>
                  <a:cs typeface="Calibri" charset="0"/>
                </a:rPr>
                <a:t>s</a:t>
              </a:r>
              <a:r>
                <a:rPr lang="en-US" dirty="0" smtClean="0">
                  <a:latin typeface="Calibri" charset="0"/>
                  <a:ea typeface="Calibri" charset="0"/>
                  <a:cs typeface="Calibri" charset="0"/>
                </a:rPr>
                <a:t>et</a:t>
              </a:r>
            </a:p>
            <a:p>
              <a:pPr algn="ctr"/>
              <a:r>
                <a:rPr lang="en-US" dirty="0" smtClean="0">
                  <a:latin typeface="Calibri" charset="0"/>
                  <a:ea typeface="Calibri" charset="0"/>
                  <a:cs typeface="Calibri" charset="0"/>
                </a:rPr>
                <a:t>mapped on </a:t>
              </a:r>
              <a:r>
                <a:rPr lang="en-US" u="sng" dirty="0" smtClean="0">
                  <a:latin typeface="Calibri" charset="0"/>
                  <a:ea typeface="Calibri" charset="0"/>
                  <a:cs typeface="Calibri" charset="0"/>
                </a:rPr>
                <a:t>huge</a:t>
              </a:r>
              <a:r>
                <a:rPr lang="en-US" dirty="0" smtClean="0">
                  <a:latin typeface="Calibri" charset="0"/>
                  <a:ea typeface="Calibri" charset="0"/>
                  <a:cs typeface="Calibri" charset="0"/>
                </a:rPr>
                <a:t> pages</a:t>
              </a:r>
              <a:endParaRPr lang="en-US" dirty="0">
                <a:latin typeface="Calibri" charset="0"/>
                <a:ea typeface="Calibri" charset="0"/>
                <a:cs typeface="Calibri" charset="0"/>
              </a:endParaRPr>
            </a:p>
          </p:txBody>
        </p:sp>
        <p:grpSp>
          <p:nvGrpSpPr>
            <p:cNvPr id="37" name="Group 36"/>
            <p:cNvGrpSpPr/>
            <p:nvPr/>
          </p:nvGrpSpPr>
          <p:grpSpPr>
            <a:xfrm>
              <a:off x="4624719" y="1580856"/>
              <a:ext cx="3920763" cy="3818450"/>
              <a:chOff x="6411396" y="2740437"/>
              <a:chExt cx="4356408" cy="4242722"/>
            </a:xfrm>
          </p:grpSpPr>
          <p:grpSp>
            <p:nvGrpSpPr>
              <p:cNvPr id="38" name="Group 37"/>
              <p:cNvGrpSpPr/>
              <p:nvPr/>
            </p:nvGrpSpPr>
            <p:grpSpPr>
              <a:xfrm rot="5400000">
                <a:off x="6104045" y="3272282"/>
                <a:ext cx="2030263" cy="1415562"/>
                <a:chOff x="4097215" y="4906108"/>
                <a:chExt cx="3341080" cy="1415562"/>
              </a:xfrm>
            </p:grpSpPr>
            <p:sp>
              <p:nvSpPr>
                <p:cNvPr id="44" name="Rectangle 43"/>
                <p:cNvSpPr/>
                <p:nvPr/>
              </p:nvSpPr>
              <p:spPr>
                <a:xfrm>
                  <a:off x="4097215" y="4906108"/>
                  <a:ext cx="835270" cy="1415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932485" y="4906108"/>
                  <a:ext cx="835270" cy="1415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67755" y="4906108"/>
                  <a:ext cx="835270" cy="14155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603025" y="4906108"/>
                  <a:ext cx="835270" cy="14155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TextBox 38"/>
              <p:cNvSpPr txBox="1"/>
              <p:nvPr/>
            </p:nvSpPr>
            <p:spPr>
              <a:xfrm>
                <a:off x="7826956" y="2740437"/>
                <a:ext cx="1488141" cy="348813"/>
              </a:xfrm>
              <a:prstGeom prst="rect">
                <a:avLst/>
              </a:prstGeom>
              <a:noFill/>
            </p:spPr>
            <p:txBody>
              <a:bodyPr wrap="square" rtlCol="0">
                <a:spAutoFit/>
              </a:bodyPr>
              <a:lstStyle/>
              <a:p>
                <a:r>
                  <a:rPr lang="en-US" sz="1440" dirty="0">
                    <a:latin typeface="Courier" charset="0"/>
                    <a:ea typeface="Courier" charset="0"/>
                    <a:cs typeface="Courier" charset="0"/>
                  </a:rPr>
                  <a:t>0</a:t>
                </a:r>
                <a:endParaRPr lang="en-US" sz="1440" dirty="0">
                  <a:latin typeface="Courier" charset="0"/>
                  <a:ea typeface="Courier" charset="0"/>
                  <a:cs typeface="Courier" charset="0"/>
                </a:endParaRPr>
              </a:p>
            </p:txBody>
          </p:sp>
          <p:sp>
            <p:nvSpPr>
              <p:cNvPr id="40" name="TextBox 39"/>
              <p:cNvSpPr txBox="1"/>
              <p:nvPr/>
            </p:nvSpPr>
            <p:spPr>
              <a:xfrm>
                <a:off x="7826957" y="3816978"/>
                <a:ext cx="1488141" cy="348813"/>
              </a:xfrm>
              <a:prstGeom prst="rect">
                <a:avLst/>
              </a:prstGeom>
              <a:noFill/>
            </p:spPr>
            <p:txBody>
              <a:bodyPr wrap="square" rtlCol="0">
                <a:spAutoFit/>
              </a:bodyPr>
              <a:lstStyle/>
              <a:p>
                <a:r>
                  <a:rPr lang="en-US" sz="1440">
                    <a:latin typeface="Courier" charset="0"/>
                    <a:ea typeface="Courier" charset="0"/>
                    <a:cs typeface="Courier" charset="0"/>
                  </a:rPr>
                  <a:t>2MB</a:t>
                </a:r>
                <a:endParaRPr lang="en-US" sz="1440" dirty="0">
                  <a:latin typeface="Courier" charset="0"/>
                  <a:ea typeface="Courier" charset="0"/>
                  <a:cs typeface="Courier" charset="0"/>
                </a:endParaRPr>
              </a:p>
            </p:txBody>
          </p:sp>
          <p:sp>
            <p:nvSpPr>
              <p:cNvPr id="41" name="TextBox 40"/>
              <p:cNvSpPr txBox="1"/>
              <p:nvPr/>
            </p:nvSpPr>
            <p:spPr>
              <a:xfrm>
                <a:off x="7826958" y="4863570"/>
                <a:ext cx="1488141" cy="348813"/>
              </a:xfrm>
              <a:prstGeom prst="rect">
                <a:avLst/>
              </a:prstGeom>
              <a:noFill/>
            </p:spPr>
            <p:txBody>
              <a:bodyPr wrap="square" rtlCol="0">
                <a:spAutoFit/>
              </a:bodyPr>
              <a:lstStyle/>
              <a:p>
                <a:r>
                  <a:rPr lang="en-US" sz="1440">
                    <a:latin typeface="Courier" charset="0"/>
                    <a:ea typeface="Courier" charset="0"/>
                    <a:cs typeface="Courier" charset="0"/>
                  </a:rPr>
                  <a:t>4MB</a:t>
                </a:r>
                <a:endParaRPr lang="en-US" sz="1440" dirty="0">
                  <a:latin typeface="Courier" charset="0"/>
                  <a:ea typeface="Courier" charset="0"/>
                  <a:cs typeface="Courier" charset="0"/>
                </a:endParaRPr>
              </a:p>
            </p:txBody>
          </p:sp>
          <p:sp>
            <p:nvSpPr>
              <p:cNvPr id="42" name="Right Brace 41"/>
              <p:cNvSpPr/>
              <p:nvPr/>
            </p:nvSpPr>
            <p:spPr>
              <a:xfrm>
                <a:off x="8369169" y="2964931"/>
                <a:ext cx="313765" cy="4018228"/>
              </a:xfrm>
              <a:prstGeom prst="rightBrace">
                <a:avLst>
                  <a:gd name="adj1" fmla="val 66497"/>
                  <a:gd name="adj2" fmla="val 49696"/>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p:cNvSpPr txBox="1"/>
              <p:nvPr/>
            </p:nvSpPr>
            <p:spPr>
              <a:xfrm>
                <a:off x="8500162" y="4780690"/>
                <a:ext cx="2267642" cy="410369"/>
              </a:xfrm>
              <a:prstGeom prst="rect">
                <a:avLst/>
              </a:prstGeom>
              <a:noFill/>
            </p:spPr>
            <p:txBody>
              <a:bodyPr wrap="square" rtlCol="0">
                <a:spAutoFit/>
              </a:bodyPr>
              <a:lstStyle/>
              <a:p>
                <a:pPr algn="ctr"/>
                <a:r>
                  <a:rPr lang="en-US" b="1" dirty="0" smtClean="0">
                    <a:latin typeface="Calibri" charset="0"/>
                    <a:ea typeface="Calibri" charset="0"/>
                    <a:cs typeface="Calibri" charset="0"/>
                  </a:rPr>
                  <a:t>Reachable by TLB</a:t>
                </a:r>
                <a:endParaRPr lang="en-US" b="1" dirty="0">
                  <a:latin typeface="Calibri" charset="0"/>
                  <a:ea typeface="Calibri" charset="0"/>
                  <a:cs typeface="Calibri" charset="0"/>
                </a:endParaRPr>
              </a:p>
            </p:txBody>
          </p:sp>
        </p:grpSp>
        <p:sp>
          <p:nvSpPr>
            <p:cNvPr id="48" name="Rectangle 47"/>
            <p:cNvSpPr/>
            <p:nvPr/>
          </p:nvSpPr>
          <p:spPr>
            <a:xfrm rot="5400000">
              <a:off x="5033317" y="3201540"/>
              <a:ext cx="456809" cy="127400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rot="5400000">
              <a:off x="5033315" y="3636483"/>
              <a:ext cx="456809" cy="127400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rot="5400000">
              <a:off x="5033315" y="4091647"/>
              <a:ext cx="456809" cy="127400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rot="5400000">
              <a:off x="5033315" y="4533899"/>
              <a:ext cx="456809" cy="127400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5898722" y="5155347"/>
              <a:ext cx="1339327" cy="313932"/>
            </a:xfrm>
            <a:prstGeom prst="rect">
              <a:avLst/>
            </a:prstGeom>
            <a:noFill/>
          </p:spPr>
          <p:txBody>
            <a:bodyPr wrap="square" rtlCol="0">
              <a:spAutoFit/>
            </a:bodyPr>
            <a:lstStyle/>
            <a:p>
              <a:r>
                <a:rPr lang="en-US" sz="1440" dirty="0">
                  <a:latin typeface="Courier" charset="0"/>
                  <a:ea typeface="Courier" charset="0"/>
                  <a:cs typeface="Courier" charset="0"/>
                </a:rPr>
                <a:t>8MB</a:t>
              </a:r>
              <a:endParaRPr lang="en-US" sz="1440" dirty="0">
                <a:latin typeface="Courier" charset="0"/>
                <a:ea typeface="Courier" charset="0"/>
                <a:cs typeface="Courier" charset="0"/>
              </a:endParaRPr>
            </a:p>
          </p:txBody>
        </p:sp>
      </p:grpSp>
      <p:sp>
        <p:nvSpPr>
          <p:cNvPr id="56" name="TextBox 55"/>
          <p:cNvSpPr txBox="1"/>
          <p:nvPr/>
        </p:nvSpPr>
        <p:spPr>
          <a:xfrm>
            <a:off x="171274" y="4389433"/>
            <a:ext cx="1772840" cy="646331"/>
          </a:xfrm>
          <a:prstGeom prst="rect">
            <a:avLst/>
          </a:prstGeom>
          <a:noFill/>
        </p:spPr>
        <p:txBody>
          <a:bodyPr wrap="square" rtlCol="0">
            <a:spAutoFit/>
          </a:bodyPr>
          <a:lstStyle/>
          <a:p>
            <a:pPr algn="ctr"/>
            <a:r>
              <a:rPr lang="en-US" dirty="0" smtClean="0">
                <a:latin typeface="Calibri" charset="0"/>
                <a:ea typeface="Calibri" charset="0"/>
                <a:cs typeface="Calibri" charset="0"/>
              </a:rPr>
              <a:t>Small page: 4KB</a:t>
            </a:r>
          </a:p>
          <a:p>
            <a:pPr algn="ctr"/>
            <a:r>
              <a:rPr lang="en-US" dirty="0" smtClean="0">
                <a:latin typeface="Calibri" charset="0"/>
                <a:ea typeface="Calibri" charset="0"/>
                <a:cs typeface="Calibri" charset="0"/>
              </a:rPr>
              <a:t>Huge page: 2MB</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560691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749" y="1137510"/>
            <a:ext cx="5932170" cy="4229100"/>
          </a:xfrm>
          <a:prstGeom prst="rect">
            <a:avLst/>
          </a:prstGeom>
        </p:spPr>
      </p:pic>
      <p:sp>
        <p:nvSpPr>
          <p:cNvPr id="2" name="Title 1"/>
          <p:cNvSpPr>
            <a:spLocks noGrp="1"/>
          </p:cNvSpPr>
          <p:nvPr>
            <p:ph type="title"/>
          </p:nvPr>
        </p:nvSpPr>
        <p:spPr/>
        <p:txBody>
          <a:bodyPr/>
          <a:lstStyle/>
          <a:p>
            <a:r>
              <a:rPr lang="en-US" dirty="0" smtClean="0"/>
              <a:t>Huge </a:t>
            </a:r>
            <a:r>
              <a:rPr lang="en-US" dirty="0" smtClean="0"/>
              <a:t>pages </a:t>
            </a:r>
            <a:r>
              <a:rPr lang="en-US" dirty="0" smtClean="0"/>
              <a:t>– </a:t>
            </a:r>
            <a:r>
              <a:rPr lang="en-US" dirty="0" smtClean="0"/>
              <a:t>Advantages</a:t>
            </a:r>
            <a:endParaRPr lang="en-US" dirty="0"/>
          </a:p>
        </p:txBody>
      </p:sp>
      <p:sp>
        <p:nvSpPr>
          <p:cNvPr id="4" name="Slide Number Placeholder 3"/>
          <p:cNvSpPr>
            <a:spLocks noGrp="1"/>
          </p:cNvSpPr>
          <p:nvPr>
            <p:ph type="sldNum" sz="quarter" idx="4294967295"/>
          </p:nvPr>
        </p:nvSpPr>
        <p:spPr>
          <a:xfrm>
            <a:off x="10424160" y="5843588"/>
            <a:ext cx="548640" cy="328613"/>
          </a:xfrm>
          <a:prstGeom prst="rect">
            <a:avLst/>
          </a:prstGeom>
        </p:spPr>
        <p:txBody>
          <a:bodyPr/>
          <a:lstStyle/>
          <a:p>
            <a:fld id="{24EAD923-3004-4A31-84C7-9B440B785588}" type="slidenum">
              <a:rPr lang="en-US" smtClean="0"/>
              <a:pPr/>
              <a:t>25</a:t>
            </a:fld>
            <a:endParaRPr lang="en-US" dirty="0"/>
          </a:p>
        </p:txBody>
      </p:sp>
      <p:sp>
        <p:nvSpPr>
          <p:cNvPr id="50" name="TextBox 49"/>
          <p:cNvSpPr txBox="1"/>
          <p:nvPr/>
        </p:nvSpPr>
        <p:spPr>
          <a:xfrm>
            <a:off x="-205685" y="1210645"/>
            <a:ext cx="3715989" cy="480131"/>
          </a:xfrm>
          <a:prstGeom prst="rect">
            <a:avLst/>
          </a:prstGeom>
          <a:noFill/>
        </p:spPr>
        <p:txBody>
          <a:bodyPr wrap="square" rtlCol="0">
            <a:spAutoFit/>
          </a:bodyPr>
          <a:lstStyle/>
          <a:p>
            <a:pPr algn="ctr"/>
            <a:r>
              <a:rPr lang="en-US" sz="2520" dirty="0">
                <a:latin typeface="Wingdings 2" charset="2"/>
                <a:ea typeface="Wingdings 2" charset="2"/>
                <a:cs typeface="Wingdings 2" charset="2"/>
              </a:rPr>
              <a:t>u</a:t>
            </a:r>
            <a:r>
              <a:rPr lang="en-US" sz="2520" dirty="0">
                <a:latin typeface="Helvetica" charset="0"/>
                <a:ea typeface="Helvetica" charset="0"/>
                <a:cs typeface="Helvetica" charset="0"/>
              </a:rPr>
              <a:t> </a:t>
            </a:r>
            <a:r>
              <a:rPr lang="en-US" sz="2520" dirty="0">
                <a:latin typeface="Calibri" charset="0"/>
                <a:ea typeface="Calibri" charset="0"/>
                <a:cs typeface="Calibri" charset="0"/>
              </a:rPr>
              <a:t>Fewer TLB misses</a:t>
            </a:r>
            <a:endParaRPr lang="en-US" sz="2520" dirty="0">
              <a:latin typeface="Calibri" charset="0"/>
              <a:ea typeface="Calibri" charset="0"/>
              <a:cs typeface="Calibri" charset="0"/>
            </a:endParaRPr>
          </a:p>
        </p:txBody>
      </p:sp>
      <p:sp>
        <p:nvSpPr>
          <p:cNvPr id="33" name="TextBox 32"/>
          <p:cNvSpPr txBox="1"/>
          <p:nvPr/>
        </p:nvSpPr>
        <p:spPr>
          <a:xfrm>
            <a:off x="213360" y="2161581"/>
            <a:ext cx="5008880" cy="1255728"/>
          </a:xfrm>
          <a:prstGeom prst="rect">
            <a:avLst/>
          </a:prstGeom>
          <a:noFill/>
        </p:spPr>
        <p:txBody>
          <a:bodyPr wrap="square" rtlCol="0">
            <a:spAutoFit/>
          </a:bodyPr>
          <a:lstStyle/>
          <a:p>
            <a:pPr marL="411480" indent="-411480">
              <a:buFont typeface="Wingdings 2" charset="2"/>
              <a:buChar char="v"/>
            </a:pPr>
            <a:r>
              <a:rPr lang="en-US" sz="2520" dirty="0">
                <a:latin typeface="Calibri" charset="0"/>
                <a:ea typeface="Calibri" charset="0"/>
                <a:cs typeface="Calibri" charset="0"/>
              </a:rPr>
              <a:t>Faster TLB misses</a:t>
            </a:r>
          </a:p>
          <a:p>
            <a:pPr marL="822960" lvl="1" indent="-411480">
              <a:buFont typeface="Arial" charset="0"/>
              <a:buChar char="•"/>
            </a:pPr>
            <a:r>
              <a:rPr lang="en-US" sz="2520" dirty="0" smtClean="0">
                <a:latin typeface="Calibri" charset="0"/>
                <a:ea typeface="Calibri" charset="0"/>
                <a:cs typeface="Calibri" charset="0"/>
              </a:rPr>
              <a:t>3 instead </a:t>
            </a:r>
            <a:r>
              <a:rPr lang="en-US" sz="2520" dirty="0">
                <a:latin typeface="Calibri" charset="0"/>
                <a:ea typeface="Calibri" charset="0"/>
                <a:cs typeface="Calibri" charset="0"/>
              </a:rPr>
              <a:t>of </a:t>
            </a:r>
            <a:r>
              <a:rPr lang="en-US" sz="2520" dirty="0" smtClean="0">
                <a:latin typeface="Calibri" charset="0"/>
                <a:ea typeface="Calibri" charset="0"/>
                <a:cs typeface="Calibri" charset="0"/>
              </a:rPr>
              <a:t>4 level tree lookup</a:t>
            </a:r>
            <a:endParaRPr lang="en-US" sz="2520" dirty="0">
              <a:latin typeface="Calibri" charset="0"/>
              <a:ea typeface="Calibri" charset="0"/>
              <a:cs typeface="Calibri" charset="0"/>
            </a:endParaRPr>
          </a:p>
          <a:p>
            <a:pPr marL="822960" lvl="1" indent="-411480">
              <a:buFont typeface="Arial" charset="0"/>
              <a:buChar char="•"/>
            </a:pPr>
            <a:r>
              <a:rPr lang="en-US" sz="2520" dirty="0" smtClean="0">
                <a:latin typeface="Calibri" charset="0"/>
                <a:ea typeface="Calibri" charset="0"/>
                <a:cs typeface="Calibri" charset="0"/>
              </a:rPr>
              <a:t>Better </a:t>
            </a:r>
            <a:r>
              <a:rPr lang="en-US" sz="2520" dirty="0" err="1" smtClean="0">
                <a:latin typeface="Calibri" charset="0"/>
                <a:ea typeface="Calibri" charset="0"/>
                <a:cs typeface="Calibri" charset="0"/>
              </a:rPr>
              <a:t>cacheability</a:t>
            </a:r>
            <a:r>
              <a:rPr lang="en-US" sz="2520" dirty="0" smtClean="0">
                <a:latin typeface="Calibri" charset="0"/>
                <a:ea typeface="Calibri" charset="0"/>
                <a:cs typeface="Calibri" charset="0"/>
              </a:rPr>
              <a:t> of PTEs</a:t>
            </a:r>
            <a:endParaRPr lang="en-US" sz="2520" dirty="0">
              <a:latin typeface="Calibri" charset="0"/>
              <a:ea typeface="Calibri" charset="0"/>
              <a:cs typeface="Calibri" charset="0"/>
            </a:endParaRPr>
          </a:p>
        </p:txBody>
      </p:sp>
      <p:sp>
        <p:nvSpPr>
          <p:cNvPr id="7" name="Shape 275"/>
          <p:cNvSpPr txBox="1"/>
          <p:nvPr/>
        </p:nvSpPr>
        <p:spPr>
          <a:xfrm>
            <a:off x="318263" y="5327430"/>
            <a:ext cx="1029834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a:solidFill>
                  <a:srgbClr val="FF0000"/>
                </a:solidFill>
                <a:latin typeface="Calibri"/>
                <a:ea typeface="Calibri"/>
                <a:cs typeface="Calibri"/>
                <a:sym typeface="Calibri"/>
              </a:rPr>
              <a:t>Performance benefit up to 30% under virtualization</a:t>
            </a:r>
          </a:p>
        </p:txBody>
      </p:sp>
      <p:sp>
        <p:nvSpPr>
          <p:cNvPr id="8" name="TextBox 7"/>
          <p:cNvSpPr txBox="1"/>
          <p:nvPr/>
        </p:nvSpPr>
        <p:spPr>
          <a:xfrm>
            <a:off x="233680" y="3798843"/>
            <a:ext cx="6027420" cy="1255728"/>
          </a:xfrm>
          <a:prstGeom prst="rect">
            <a:avLst/>
          </a:prstGeom>
          <a:noFill/>
        </p:spPr>
        <p:txBody>
          <a:bodyPr wrap="square" rtlCol="0">
            <a:spAutoFit/>
          </a:bodyPr>
          <a:lstStyle/>
          <a:p>
            <a:r>
              <a:rPr lang="en-US" sz="2520" dirty="0" smtClean="0">
                <a:solidFill>
                  <a:schemeClr val="dk1"/>
                </a:solidFill>
                <a:latin typeface="Calibri"/>
                <a:ea typeface="Calibri"/>
                <a:cs typeface="Calibri"/>
                <a:sym typeface="Calibri"/>
              </a:rPr>
              <a:t>Cloud platforms benefit significantly</a:t>
            </a:r>
          </a:p>
          <a:p>
            <a:pPr marL="914400" lvl="1" indent="-457200">
              <a:buFont typeface="Arial" charset="0"/>
              <a:buChar char="•"/>
            </a:pPr>
            <a:r>
              <a:rPr lang="en-US" sz="2520" dirty="0" smtClean="0">
                <a:solidFill>
                  <a:schemeClr val="dk1"/>
                </a:solidFill>
                <a:latin typeface="Calibri"/>
                <a:ea typeface="Calibri"/>
                <a:cs typeface="Calibri"/>
                <a:sym typeface="Calibri"/>
              </a:rPr>
              <a:t>Virtualization page walks:</a:t>
            </a:r>
          </a:p>
          <a:p>
            <a:pPr lvl="1"/>
            <a:r>
              <a:rPr lang="en-US" sz="2520" dirty="0" smtClean="0">
                <a:solidFill>
                  <a:schemeClr val="dk1"/>
                </a:solidFill>
                <a:latin typeface="Calibri"/>
                <a:ea typeface="Calibri"/>
                <a:cs typeface="Calibri"/>
                <a:sym typeface="Calibri"/>
              </a:rPr>
              <a:t>	24 (4KB) ➤ 16 (2MB)</a:t>
            </a:r>
            <a:endParaRPr lang="en-US" sz="252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769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we need to be solve</a:t>
            </a:r>
            <a:endParaRPr lang="en-US" dirty="0"/>
          </a:p>
        </p:txBody>
      </p:sp>
      <p:sp>
        <p:nvSpPr>
          <p:cNvPr id="3" name="Content Placeholder 2"/>
          <p:cNvSpPr>
            <a:spLocks noGrp="1"/>
          </p:cNvSpPr>
          <p:nvPr>
            <p:ph idx="1"/>
          </p:nvPr>
        </p:nvSpPr>
        <p:spPr>
          <a:xfrm>
            <a:off x="548640" y="992108"/>
            <a:ext cx="9875520" cy="4661142"/>
          </a:xfrm>
        </p:spPr>
        <p:txBody>
          <a:bodyPr anchor="t"/>
          <a:lstStyle/>
          <a:p>
            <a:r>
              <a:rPr lang="en-US" dirty="0" smtClean="0"/>
              <a:t>Low-overhead cold page detection mechanism</a:t>
            </a:r>
          </a:p>
          <a:p>
            <a:pPr lvl="1"/>
            <a:r>
              <a:rPr lang="en-US" dirty="0" smtClean="0"/>
              <a:t>Very tight performance slowdown budget</a:t>
            </a:r>
          </a:p>
          <a:p>
            <a:endParaRPr lang="en-US" dirty="0"/>
          </a:p>
          <a:p>
            <a:r>
              <a:rPr lang="en-US" dirty="0" smtClean="0"/>
              <a:t>Support for huge pages</a:t>
            </a:r>
          </a:p>
          <a:p>
            <a:pPr lvl="1"/>
            <a:r>
              <a:rPr lang="en-US" dirty="0" smtClean="0"/>
              <a:t>Huge pages are critical to application performance</a:t>
            </a:r>
          </a:p>
          <a:p>
            <a:endParaRPr lang="en-US" dirty="0" smtClean="0"/>
          </a:p>
          <a:p>
            <a:r>
              <a:rPr lang="en-US" dirty="0" smtClean="0"/>
              <a:t>Application-transparent mechanism</a:t>
            </a:r>
          </a:p>
          <a:p>
            <a:pPr lvl="1"/>
            <a:r>
              <a:rPr lang="en-US" dirty="0" smtClean="0"/>
              <a:t>Source code of cloud applications may not be available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26</a:t>
            </a:fld>
            <a:endParaRPr lang="en-US" dirty="0"/>
          </a:p>
        </p:txBody>
      </p:sp>
      <p:sp>
        <p:nvSpPr>
          <p:cNvPr id="5" name="Rectangle 4"/>
          <p:cNvSpPr/>
          <p:nvPr/>
        </p:nvSpPr>
        <p:spPr>
          <a:xfrm>
            <a:off x="0" y="5218093"/>
            <a:ext cx="10972800" cy="954107"/>
          </a:xfrm>
          <a:prstGeom prst="rect">
            <a:avLst/>
          </a:prstGeom>
        </p:spPr>
        <p:txBody>
          <a:bodyPr wrap="square">
            <a:spAutoFit/>
          </a:bodyPr>
          <a:lstStyle/>
          <a:p>
            <a:pPr algn="ctr">
              <a:spcBef>
                <a:spcPts val="0"/>
              </a:spcBef>
              <a:spcAft>
                <a:spcPts val="0"/>
              </a:spcAft>
              <a:buClr>
                <a:srgbClr val="FF0000"/>
              </a:buClr>
              <a:buSzPct val="25000"/>
            </a:pPr>
            <a:r>
              <a:rPr lang="en-US" sz="2800" b="1" u="sng" dirty="0" smtClean="0">
                <a:solidFill>
                  <a:srgbClr val="FF0000"/>
                </a:solidFill>
                <a:latin typeface="Calibri"/>
                <a:ea typeface="Calibri"/>
                <a:cs typeface="Calibri"/>
                <a:sym typeface="Calibri"/>
              </a:rPr>
              <a:t>Thermostat</a:t>
            </a:r>
            <a:r>
              <a:rPr lang="en-US" sz="2800" b="1" dirty="0" smtClean="0">
                <a:solidFill>
                  <a:srgbClr val="FF0000"/>
                </a:solidFill>
                <a:latin typeface="Calibri"/>
                <a:ea typeface="Calibri"/>
                <a:cs typeface="Calibri"/>
                <a:sym typeface="Calibri"/>
              </a:rPr>
              <a:t>: Places </a:t>
            </a:r>
            <a:r>
              <a:rPr lang="en-US" sz="2800" b="1" dirty="0">
                <a:solidFill>
                  <a:srgbClr val="FF0000"/>
                </a:solidFill>
                <a:latin typeface="Calibri"/>
                <a:ea typeface="Calibri"/>
                <a:cs typeface="Calibri"/>
                <a:sym typeface="Calibri"/>
              </a:rPr>
              <a:t>up to 50% of application footprint in cheaper/slower memory while satisfying 3% tolerable slowdown</a:t>
            </a:r>
            <a:endParaRPr lang="en-US" sz="2800" b="1" dirty="0">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1199997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Cold data -&gt; slow memory</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27</a:t>
            </a:fld>
            <a:endParaRPr lang="en-US" dirty="0"/>
          </a:p>
        </p:txBody>
      </p:sp>
      <p:cxnSp>
        <p:nvCxnSpPr>
          <p:cNvPr id="8" name="Straight Arrow Connector 7"/>
          <p:cNvCxnSpPr/>
          <p:nvPr/>
        </p:nvCxnSpPr>
        <p:spPr bwMode="auto">
          <a:xfrm>
            <a:off x="698500" y="1495949"/>
            <a:ext cx="9359900" cy="0"/>
          </a:xfrm>
          <a:prstGeom prst="straightConnector1">
            <a:avLst/>
          </a:prstGeom>
          <a:solidFill>
            <a:schemeClr val="accent1"/>
          </a:solidFill>
          <a:ln w="44450" cap="flat" cmpd="sng" algn="ctr">
            <a:solidFill>
              <a:schemeClr val="tx1"/>
            </a:solidFill>
            <a:prstDash val="solid"/>
            <a:round/>
            <a:headEnd type="none" w="med" len="med"/>
            <a:tailEnd type="triangle" w="lg" len="lg"/>
          </a:ln>
          <a:effectLst/>
        </p:spPr>
      </p:cxnSp>
      <p:sp>
        <p:nvSpPr>
          <p:cNvPr id="9" name="Shape 190"/>
          <p:cNvSpPr txBox="1"/>
          <p:nvPr/>
        </p:nvSpPr>
        <p:spPr>
          <a:xfrm>
            <a:off x="9668572" y="1631288"/>
            <a:ext cx="749259"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smtClean="0">
                <a:latin typeface="Calibri"/>
                <a:ea typeface="Calibri"/>
                <a:cs typeface="Calibri"/>
                <a:sym typeface="Calibri"/>
              </a:rPr>
              <a:t>T</a:t>
            </a:r>
            <a:r>
              <a:rPr lang="en-US" sz="2000" smtClean="0">
                <a:latin typeface="Calibri"/>
                <a:ea typeface="Calibri"/>
                <a:cs typeface="Calibri"/>
                <a:sym typeface="Calibri"/>
              </a:rPr>
              <a:t>ime</a:t>
            </a:r>
            <a:endParaRPr lang="en-US" sz="2000" dirty="0">
              <a:latin typeface="Calibri"/>
              <a:ea typeface="Calibri"/>
              <a:cs typeface="Calibri"/>
              <a:sym typeface="Calibri"/>
            </a:endParaRPr>
          </a:p>
        </p:txBody>
      </p:sp>
      <p:cxnSp>
        <p:nvCxnSpPr>
          <p:cNvPr id="11" name="Straight Connector 10"/>
          <p:cNvCxnSpPr/>
          <p:nvPr/>
        </p:nvCxnSpPr>
        <p:spPr bwMode="auto">
          <a:xfrm>
            <a:off x="698500" y="1193800"/>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7632700" y="1206603"/>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4" name="Shape 190"/>
          <p:cNvSpPr txBox="1"/>
          <p:nvPr/>
        </p:nvSpPr>
        <p:spPr>
          <a:xfrm>
            <a:off x="387370" y="875027"/>
            <a:ext cx="749259"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dirty="0" smtClean="0">
                <a:latin typeface="Calibri"/>
                <a:ea typeface="Calibri"/>
                <a:cs typeface="Calibri"/>
                <a:sym typeface="Calibri"/>
              </a:rPr>
              <a:t>0s</a:t>
            </a:r>
            <a:endParaRPr lang="en-US" sz="2000" dirty="0">
              <a:latin typeface="Calibri"/>
              <a:ea typeface="Calibri"/>
              <a:cs typeface="Calibri"/>
              <a:sym typeface="Calibri"/>
            </a:endParaRPr>
          </a:p>
        </p:txBody>
      </p:sp>
      <p:sp>
        <p:nvSpPr>
          <p:cNvPr id="15" name="Shape 190"/>
          <p:cNvSpPr txBox="1"/>
          <p:nvPr/>
        </p:nvSpPr>
        <p:spPr>
          <a:xfrm>
            <a:off x="7454899" y="875027"/>
            <a:ext cx="406402"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dirty="0" smtClean="0">
                <a:latin typeface="Calibri"/>
                <a:ea typeface="Calibri"/>
                <a:cs typeface="Calibri"/>
                <a:sym typeface="Calibri"/>
              </a:rPr>
              <a:t>1s</a:t>
            </a:r>
            <a:endParaRPr lang="en-US" sz="2000" dirty="0">
              <a:latin typeface="Calibri"/>
              <a:ea typeface="Calibri"/>
              <a:cs typeface="Calibri"/>
              <a:sym typeface="Calibri"/>
            </a:endParaRPr>
          </a:p>
        </p:txBody>
      </p:sp>
      <p:cxnSp>
        <p:nvCxnSpPr>
          <p:cNvPr id="16" name="Straight Connector 15"/>
          <p:cNvCxnSpPr/>
          <p:nvPr/>
        </p:nvCxnSpPr>
        <p:spPr bwMode="auto">
          <a:xfrm>
            <a:off x="8020029" y="1219303"/>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8" name="Shape 190"/>
          <p:cNvSpPr txBox="1"/>
          <p:nvPr/>
        </p:nvSpPr>
        <p:spPr>
          <a:xfrm>
            <a:off x="7851764" y="875027"/>
            <a:ext cx="746136"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smtClean="0">
                <a:latin typeface="Calibri"/>
                <a:ea typeface="Calibri"/>
                <a:cs typeface="Calibri"/>
                <a:sym typeface="Calibri"/>
              </a:rPr>
              <a:t>1.03s</a:t>
            </a:r>
            <a:endParaRPr lang="en-US" sz="2000" dirty="0">
              <a:latin typeface="Calibri"/>
              <a:ea typeface="Calibri"/>
              <a:cs typeface="Calibri"/>
              <a:sym typeface="Calibri"/>
            </a:endParaRPr>
          </a:p>
        </p:txBody>
      </p:sp>
      <p:cxnSp>
        <p:nvCxnSpPr>
          <p:cNvPr id="20" name="Straight Connector 19"/>
          <p:cNvCxnSpPr/>
          <p:nvPr/>
        </p:nvCxnSpPr>
        <p:spPr bwMode="auto">
          <a:xfrm flipH="1">
            <a:off x="3973086" y="1631288"/>
            <a:ext cx="3659614" cy="132781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8020028" y="1631288"/>
            <a:ext cx="923740" cy="13150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Straight Arrow Connector 25"/>
          <p:cNvCxnSpPr/>
          <p:nvPr/>
        </p:nvCxnSpPr>
        <p:spPr bwMode="auto">
          <a:xfrm>
            <a:off x="3985786" y="2959100"/>
            <a:ext cx="4970682" cy="0"/>
          </a:xfrm>
          <a:prstGeom prst="straightConnector1">
            <a:avLst/>
          </a:prstGeom>
          <a:solidFill>
            <a:schemeClr val="accent1"/>
          </a:solidFill>
          <a:ln w="44450" cap="flat" cmpd="sng" algn="ctr">
            <a:solidFill>
              <a:schemeClr val="tx1"/>
            </a:solidFill>
            <a:prstDash val="solid"/>
            <a:round/>
            <a:headEnd type="none" w="med" len="med"/>
            <a:tailEnd type="triangle" w="lg" len="lg"/>
          </a:ln>
          <a:effectLst/>
        </p:spPr>
      </p:cxnSp>
      <p:sp>
        <p:nvSpPr>
          <p:cNvPr id="32" name="Shape 190"/>
          <p:cNvSpPr txBox="1"/>
          <p:nvPr/>
        </p:nvSpPr>
        <p:spPr>
          <a:xfrm>
            <a:off x="8919313" y="2779487"/>
            <a:ext cx="2053487"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dirty="0" smtClean="0">
                <a:latin typeface="Calibri"/>
                <a:ea typeface="Calibri"/>
                <a:cs typeface="Calibri"/>
                <a:sym typeface="Calibri"/>
              </a:rPr>
              <a:t>Extra time per sec</a:t>
            </a:r>
            <a:endParaRPr lang="en-US" sz="2000" dirty="0">
              <a:latin typeface="Calibri"/>
              <a:ea typeface="Calibri"/>
              <a:cs typeface="Calibri"/>
              <a:sym typeface="Calibri"/>
            </a:endParaRPr>
          </a:p>
        </p:txBody>
      </p:sp>
      <p:cxnSp>
        <p:nvCxnSpPr>
          <p:cNvPr id="33" name="Straight Connector 32"/>
          <p:cNvCxnSpPr/>
          <p:nvPr/>
        </p:nvCxnSpPr>
        <p:spPr bwMode="auto">
          <a:xfrm>
            <a:off x="5410200" y="2647950"/>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Straight Connector 33"/>
          <p:cNvCxnSpPr/>
          <p:nvPr/>
        </p:nvCxnSpPr>
        <p:spPr bwMode="auto">
          <a:xfrm>
            <a:off x="5594329" y="2647950"/>
            <a:ext cx="0" cy="5969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Straight Arrow Connector 34"/>
          <p:cNvCxnSpPr/>
          <p:nvPr/>
        </p:nvCxnSpPr>
        <p:spPr bwMode="auto">
          <a:xfrm>
            <a:off x="4721432" y="3151413"/>
            <a:ext cx="688768" cy="0"/>
          </a:xfrm>
          <a:prstGeom prst="straightConnector1">
            <a:avLst/>
          </a:prstGeom>
          <a:solidFill>
            <a:schemeClr val="accent1"/>
          </a:solidFill>
          <a:ln w="44450" cap="flat" cmpd="sng" algn="ctr">
            <a:solidFill>
              <a:schemeClr val="tx1"/>
            </a:solidFill>
            <a:prstDash val="solid"/>
            <a:round/>
            <a:headEnd type="none" w="med" len="med"/>
            <a:tailEnd type="triangle" w="lg" len="lg"/>
          </a:ln>
          <a:effectLst/>
        </p:spPr>
      </p:cxnSp>
      <p:cxnSp>
        <p:nvCxnSpPr>
          <p:cNvPr id="37" name="Straight Arrow Connector 36"/>
          <p:cNvCxnSpPr/>
          <p:nvPr/>
        </p:nvCxnSpPr>
        <p:spPr bwMode="auto">
          <a:xfrm flipH="1">
            <a:off x="5594329" y="3145063"/>
            <a:ext cx="797132" cy="6350"/>
          </a:xfrm>
          <a:prstGeom prst="straightConnector1">
            <a:avLst/>
          </a:prstGeom>
          <a:solidFill>
            <a:schemeClr val="accent1"/>
          </a:solidFill>
          <a:ln w="44450" cap="flat" cmpd="sng" algn="ctr">
            <a:solidFill>
              <a:schemeClr val="tx1"/>
            </a:solidFill>
            <a:prstDash val="solid"/>
            <a:round/>
            <a:headEnd type="none" w="med" len="med"/>
            <a:tailEnd type="triangle" w="lg" len="lg"/>
          </a:ln>
          <a:effectLst/>
        </p:spPr>
      </p:cxnSp>
      <p:sp>
        <p:nvSpPr>
          <p:cNvPr id="39" name="Shape 190"/>
          <p:cNvSpPr txBox="1"/>
          <p:nvPr/>
        </p:nvSpPr>
        <p:spPr>
          <a:xfrm>
            <a:off x="5258811" y="3220914"/>
            <a:ext cx="544082"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dirty="0" smtClean="0">
                <a:latin typeface="Calibri"/>
                <a:ea typeface="Calibri"/>
                <a:cs typeface="Calibri"/>
                <a:sym typeface="Calibri"/>
              </a:rPr>
              <a:t>1us</a:t>
            </a:r>
            <a:endParaRPr lang="en-US" sz="2000" dirty="0">
              <a:latin typeface="Calibri"/>
              <a:ea typeface="Calibri"/>
              <a:cs typeface="Calibri"/>
              <a:sym typeface="Calibri"/>
            </a:endParaRPr>
          </a:p>
        </p:txBody>
      </p:sp>
      <p:sp>
        <p:nvSpPr>
          <p:cNvPr id="40" name="Shape 190"/>
          <p:cNvSpPr txBox="1"/>
          <p:nvPr/>
        </p:nvSpPr>
        <p:spPr>
          <a:xfrm>
            <a:off x="0" y="3643086"/>
            <a:ext cx="10972800" cy="2237014"/>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dirty="0" smtClean="0">
                <a:latin typeface="Calibri"/>
                <a:ea typeface="Calibri"/>
                <a:cs typeface="Calibri"/>
                <a:sym typeface="Calibri"/>
              </a:rPr>
              <a:t>0.03 sec = number of request to slow memory * slow memory access latency for 1 request</a:t>
            </a:r>
          </a:p>
          <a:p>
            <a:pPr algn="ctr">
              <a:spcBef>
                <a:spcPts val="0"/>
              </a:spcBef>
              <a:spcAft>
                <a:spcPts val="0"/>
              </a:spcAft>
              <a:buClr>
                <a:srgbClr val="000000"/>
              </a:buClr>
              <a:buSzPct val="25000"/>
            </a:pPr>
            <a:r>
              <a:rPr lang="en-US" sz="2000" dirty="0" smtClean="0">
                <a:latin typeface="Calibri"/>
                <a:ea typeface="Calibri"/>
                <a:cs typeface="Calibri"/>
                <a:sym typeface="Calibri"/>
              </a:rPr>
              <a:t>0.03s = n * 1us</a:t>
            </a:r>
          </a:p>
          <a:p>
            <a:pPr algn="ctr">
              <a:spcBef>
                <a:spcPts val="0"/>
              </a:spcBef>
              <a:spcAft>
                <a:spcPts val="0"/>
              </a:spcAft>
              <a:buClr>
                <a:srgbClr val="000000"/>
              </a:buClr>
              <a:buSzPct val="25000"/>
            </a:pPr>
            <a:r>
              <a:rPr lang="en-US" sz="2000" dirty="0" smtClean="0">
                <a:latin typeface="Calibri"/>
                <a:ea typeface="Calibri"/>
                <a:cs typeface="Calibri"/>
                <a:sym typeface="Calibri"/>
              </a:rPr>
              <a:t>n = 30K accesses</a:t>
            </a:r>
          </a:p>
          <a:p>
            <a:pPr algn="ctr">
              <a:spcBef>
                <a:spcPts val="0"/>
              </a:spcBef>
              <a:spcAft>
                <a:spcPts val="0"/>
              </a:spcAft>
              <a:buClr>
                <a:srgbClr val="000000"/>
              </a:buClr>
              <a:buSzPct val="25000"/>
            </a:pPr>
            <a:r>
              <a:rPr lang="en-US" sz="2000" dirty="0" smtClean="0">
                <a:latin typeface="Calibri"/>
                <a:ea typeface="Calibri"/>
                <a:cs typeface="Calibri"/>
                <a:sym typeface="Calibri"/>
              </a:rPr>
              <a:t>3% slowdown in application =&gt; we can have 30K accesses/sec from slow memory of 1us latency</a:t>
            </a:r>
          </a:p>
          <a:p>
            <a:pPr algn="ctr">
              <a:spcBef>
                <a:spcPts val="0"/>
              </a:spcBef>
              <a:spcAft>
                <a:spcPts val="0"/>
              </a:spcAft>
              <a:buClr>
                <a:srgbClr val="000000"/>
              </a:buClr>
              <a:buSzPct val="25000"/>
            </a:pPr>
            <a:r>
              <a:rPr lang="en-US" sz="2000" dirty="0" smtClean="0">
                <a:latin typeface="Calibri"/>
                <a:ea typeface="Calibri"/>
                <a:cs typeface="Calibri"/>
                <a:sym typeface="Calibri"/>
              </a:rPr>
              <a:t>We will call pages that in aggregate have 30K accesses/sec as </a:t>
            </a:r>
            <a:r>
              <a:rPr lang="en-US" sz="2000" b="1" dirty="0" smtClean="0">
                <a:latin typeface="Calibri"/>
                <a:ea typeface="Calibri"/>
                <a:cs typeface="Calibri"/>
                <a:sym typeface="Calibri"/>
              </a:rPr>
              <a:t>cold pages</a:t>
            </a:r>
          </a:p>
          <a:p>
            <a:pPr algn="ctr">
              <a:spcBef>
                <a:spcPts val="0"/>
              </a:spcBef>
              <a:spcAft>
                <a:spcPts val="0"/>
              </a:spcAft>
              <a:buClr>
                <a:srgbClr val="000000"/>
              </a:buClr>
              <a:buSzPct val="25000"/>
            </a:pPr>
            <a:r>
              <a:rPr lang="en-US" sz="2000" dirty="0" smtClean="0">
                <a:latin typeface="Calibri"/>
                <a:ea typeface="Calibri"/>
                <a:cs typeface="Calibri"/>
                <a:sym typeface="Calibri"/>
              </a:rPr>
              <a:t>Those are the pages we want to map to slow memory </a:t>
            </a:r>
            <a:r>
              <a:rPr lang="en-US" sz="2000" dirty="0" err="1" smtClean="0">
                <a:latin typeface="Calibri"/>
                <a:ea typeface="Calibri"/>
                <a:cs typeface="Calibri"/>
                <a:sym typeface="Calibri"/>
              </a:rPr>
              <a:t>ie</a:t>
            </a:r>
            <a:r>
              <a:rPr lang="en-US" sz="2000" dirty="0" smtClean="0">
                <a:latin typeface="Calibri"/>
                <a:ea typeface="Calibri"/>
                <a:cs typeface="Calibri"/>
                <a:sym typeface="Calibri"/>
              </a:rPr>
              <a:t>., cold data -&gt; slow memory</a:t>
            </a:r>
          </a:p>
          <a:p>
            <a:pPr algn="ctr">
              <a:spcBef>
                <a:spcPts val="0"/>
              </a:spcBef>
              <a:spcAft>
                <a:spcPts val="0"/>
              </a:spcAft>
              <a:buClr>
                <a:srgbClr val="000000"/>
              </a:buClr>
              <a:buSzPct val="25000"/>
            </a:pPr>
            <a:endParaRPr lang="en-US" sz="2000" dirty="0">
              <a:latin typeface="Calibri"/>
              <a:ea typeface="Calibri"/>
              <a:cs typeface="Calibri"/>
              <a:sym typeface="Calibri"/>
            </a:endParaRPr>
          </a:p>
        </p:txBody>
      </p:sp>
      <p:sp>
        <p:nvSpPr>
          <p:cNvPr id="41" name="Shape 302"/>
          <p:cNvSpPr txBox="1"/>
          <p:nvPr/>
        </p:nvSpPr>
        <p:spPr>
          <a:xfrm>
            <a:off x="0" y="5584350"/>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i="1" dirty="0" smtClean="0">
                <a:solidFill>
                  <a:srgbClr val="FF0000"/>
                </a:solidFill>
                <a:latin typeface="Calibri"/>
                <a:ea typeface="Calibri"/>
                <a:cs typeface="Calibri"/>
                <a:sym typeface="Calibri"/>
              </a:rPr>
              <a:t>How do we detect cold pages at runtime?</a:t>
            </a:r>
            <a:endParaRPr lang="en-US" sz="2880" b="1" i="1" dirty="0">
              <a:solidFill>
                <a:srgbClr val="FF0000"/>
              </a:solidFill>
              <a:latin typeface="Calibri"/>
              <a:ea typeface="Calibri"/>
              <a:cs typeface="Calibri"/>
              <a:sym typeface="Calibri"/>
            </a:endParaRPr>
          </a:p>
        </p:txBody>
      </p:sp>
      <p:grpSp>
        <p:nvGrpSpPr>
          <p:cNvPr id="42" name="Shape 186"/>
          <p:cNvGrpSpPr/>
          <p:nvPr/>
        </p:nvGrpSpPr>
        <p:grpSpPr>
          <a:xfrm>
            <a:off x="834958" y="6423390"/>
            <a:ext cx="3528703" cy="670055"/>
            <a:chOff x="53189" y="4922037"/>
            <a:chExt cx="3920781" cy="744503"/>
          </a:xfrm>
        </p:grpSpPr>
        <p:sp>
          <p:nvSpPr>
            <p:cNvPr id="43" name="Shape 187"/>
            <p:cNvSpPr/>
            <p:nvPr/>
          </p:nvSpPr>
          <p:spPr>
            <a:xfrm>
              <a:off x="53189" y="4939567"/>
              <a:ext cx="226500" cy="258600"/>
            </a:xfrm>
            <a:prstGeom prst="roundRect">
              <a:avLst>
                <a:gd name="adj" fmla="val 16667"/>
              </a:avLst>
            </a:prstGeom>
            <a:solidFill>
              <a:srgbClr val="CC0000"/>
            </a:solidFill>
            <a:ln>
              <a:noFill/>
            </a:ln>
          </p:spPr>
          <p:txBody>
            <a:bodyPr lIns="82283" tIns="82283" rIns="82283" bIns="82283" anchor="ctr" anchorCtr="0">
              <a:noAutofit/>
            </a:bodyPr>
            <a:lstStyle/>
            <a:p>
              <a:pPr>
                <a:spcBef>
                  <a:spcPts val="0"/>
                </a:spcBef>
              </a:pPr>
              <a:endParaRPr/>
            </a:p>
          </p:txBody>
        </p:sp>
        <p:sp>
          <p:nvSpPr>
            <p:cNvPr id="44" name="Shape 188"/>
            <p:cNvSpPr txBox="1"/>
            <p:nvPr/>
          </p:nvSpPr>
          <p:spPr>
            <a:xfrm>
              <a:off x="253548" y="4922037"/>
              <a:ext cx="3720422" cy="28896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a:latin typeface="Calibri"/>
                  <a:ea typeface="Calibri"/>
                  <a:cs typeface="Calibri"/>
                  <a:sym typeface="Calibri"/>
                </a:rPr>
                <a:t>hot </a:t>
              </a:r>
              <a:r>
                <a:rPr lang="en-US" smtClean="0">
                  <a:latin typeface="Calibri"/>
                  <a:ea typeface="Calibri"/>
                  <a:cs typeface="Calibri"/>
                  <a:sym typeface="Calibri"/>
                </a:rPr>
                <a:t>data </a:t>
              </a:r>
              <a:r>
                <a:rPr lang="en-US" smtClean="0">
                  <a:latin typeface="Calibri"/>
                  <a:ea typeface="Calibri"/>
                  <a:cs typeface="Calibri"/>
                  <a:sym typeface="Calibri"/>
                </a:rPr>
                <a:t>(frequently </a:t>
              </a:r>
              <a:r>
                <a:rPr lang="en-US" dirty="0" smtClean="0">
                  <a:latin typeface="Calibri"/>
                  <a:ea typeface="Calibri"/>
                  <a:cs typeface="Calibri"/>
                  <a:sym typeface="Calibri"/>
                </a:rPr>
                <a:t>accessed)</a:t>
              </a:r>
              <a:endParaRPr lang="en-US" dirty="0">
                <a:latin typeface="Calibri"/>
                <a:ea typeface="Calibri"/>
                <a:cs typeface="Calibri"/>
                <a:sym typeface="Calibri"/>
              </a:endParaRPr>
            </a:p>
          </p:txBody>
        </p:sp>
        <p:sp>
          <p:nvSpPr>
            <p:cNvPr id="45" name="Shape 189"/>
            <p:cNvSpPr/>
            <p:nvPr/>
          </p:nvSpPr>
          <p:spPr>
            <a:xfrm>
              <a:off x="53189" y="5367875"/>
              <a:ext cx="226500" cy="258600"/>
            </a:xfrm>
            <a:prstGeom prst="roundRect">
              <a:avLst>
                <a:gd name="adj" fmla="val 16667"/>
              </a:avLst>
            </a:prstGeom>
            <a:solidFill>
              <a:srgbClr val="F4CCCC"/>
            </a:solidFill>
            <a:ln>
              <a:noFill/>
            </a:ln>
          </p:spPr>
          <p:txBody>
            <a:bodyPr lIns="82283" tIns="82283" rIns="82283" bIns="82283" anchor="ctr" anchorCtr="0">
              <a:noAutofit/>
            </a:bodyPr>
            <a:lstStyle/>
            <a:p>
              <a:pPr>
                <a:spcBef>
                  <a:spcPts val="0"/>
                </a:spcBef>
              </a:pPr>
              <a:endParaRPr/>
            </a:p>
          </p:txBody>
        </p:sp>
        <p:sp>
          <p:nvSpPr>
            <p:cNvPr id="46" name="Shape 190"/>
            <p:cNvSpPr txBox="1"/>
            <p:nvPr/>
          </p:nvSpPr>
          <p:spPr>
            <a:xfrm>
              <a:off x="226783" y="5295851"/>
              <a:ext cx="3727156" cy="370689"/>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dirty="0">
                  <a:latin typeface="Calibri"/>
                  <a:ea typeface="Calibri"/>
                  <a:cs typeface="Calibri"/>
                  <a:sym typeface="Calibri"/>
                </a:rPr>
                <a:t>cold </a:t>
              </a:r>
              <a:r>
                <a:rPr lang="en-US" dirty="0" smtClean="0">
                  <a:latin typeface="Calibri"/>
                  <a:ea typeface="Calibri"/>
                  <a:cs typeface="Calibri"/>
                  <a:sym typeface="Calibri"/>
                </a:rPr>
                <a:t>data </a:t>
              </a:r>
              <a:r>
                <a:rPr lang="en-US" dirty="0" smtClean="0">
                  <a:latin typeface="Calibri"/>
                  <a:ea typeface="Calibri"/>
                  <a:cs typeface="Calibri"/>
                  <a:sym typeface="Calibri"/>
                </a:rPr>
                <a:t>(</a:t>
              </a:r>
              <a:r>
                <a:rPr lang="en-US" u="sng" dirty="0" smtClean="0">
                  <a:latin typeface="Calibri"/>
                  <a:ea typeface="Calibri"/>
                  <a:cs typeface="Calibri"/>
                  <a:sym typeface="Calibri"/>
                </a:rPr>
                <a:t>in</a:t>
              </a:r>
              <a:r>
                <a:rPr lang="en-US" dirty="0" smtClean="0">
                  <a:latin typeface="Calibri"/>
                  <a:ea typeface="Calibri"/>
                  <a:cs typeface="Calibri"/>
                  <a:sym typeface="Calibri"/>
                </a:rPr>
                <a:t>frequently accessed)</a:t>
              </a:r>
              <a:endParaRPr lang="en-US" dirty="0">
                <a:latin typeface="Calibri"/>
                <a:ea typeface="Calibri"/>
                <a:cs typeface="Calibri"/>
                <a:sym typeface="Calibri"/>
              </a:endParaRPr>
            </a:p>
          </p:txBody>
        </p:sp>
      </p:grpSp>
      <p:grpSp>
        <p:nvGrpSpPr>
          <p:cNvPr id="47" name="Group 46"/>
          <p:cNvGrpSpPr/>
          <p:nvPr/>
        </p:nvGrpSpPr>
        <p:grpSpPr>
          <a:xfrm>
            <a:off x="-2436306" y="4363076"/>
            <a:ext cx="3963334" cy="3069608"/>
            <a:chOff x="6760944" y="2433007"/>
            <a:chExt cx="3963334" cy="3069608"/>
          </a:xfrm>
        </p:grpSpPr>
        <p:sp>
          <p:nvSpPr>
            <p:cNvPr id="48" name="Rounded Rectangle 47"/>
            <p:cNvSpPr/>
            <p:nvPr/>
          </p:nvSpPr>
          <p:spPr bwMode="auto">
            <a:xfrm>
              <a:off x="7571052" y="2433007"/>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49" name="Up-Down Arrow 48"/>
            <p:cNvSpPr/>
            <p:nvPr/>
          </p:nvSpPr>
          <p:spPr bwMode="auto">
            <a:xfrm>
              <a:off x="7623091" y="349797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50" name="Group 49"/>
            <p:cNvGrpSpPr/>
            <p:nvPr/>
          </p:nvGrpSpPr>
          <p:grpSpPr>
            <a:xfrm>
              <a:off x="7193801" y="4398306"/>
              <a:ext cx="1072752" cy="754373"/>
              <a:chOff x="7362011" y="4833050"/>
              <a:chExt cx="1502828" cy="833935"/>
            </a:xfrm>
          </p:grpSpPr>
          <p:sp>
            <p:nvSpPr>
              <p:cNvPr id="61" name="Rounded Rectangle 60"/>
              <p:cNvSpPr/>
              <p:nvPr/>
            </p:nvSpPr>
            <p:spPr>
              <a:xfrm>
                <a:off x="7362011" y="4833050"/>
                <a:ext cx="1224686" cy="670356"/>
              </a:xfrm>
              <a:prstGeom prst="roundRect">
                <a:avLst/>
              </a:prstGeom>
              <a:solidFill>
                <a:srgbClr val="CC0000"/>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62" name="Rounded Rectangle 61"/>
              <p:cNvSpPr/>
              <p:nvPr/>
            </p:nvSpPr>
            <p:spPr>
              <a:xfrm>
                <a:off x="7500282" y="4955791"/>
                <a:ext cx="1364557" cy="711194"/>
              </a:xfrm>
              <a:prstGeom prst="roundRect">
                <a:avLst/>
              </a:prstGeom>
              <a:solidFill>
                <a:srgbClr val="CC0000"/>
              </a:solidFill>
              <a:ln>
                <a:solidFill>
                  <a:schemeClr val="tx1"/>
                </a:solidFill>
              </a:ln>
            </p:spPr>
            <p:txBody>
              <a:bodyPr lIns="82283" tIns="82283" rIns="82283" bIns="82283" anchor="ctr" anchorCtr="0">
                <a:noAutofit/>
              </a:bodyPr>
              <a:lstStyle/>
              <a:p>
                <a:pPr algn="ctr">
                  <a:spcBef>
                    <a:spcPts val="0"/>
                  </a:spcBef>
                </a:pPr>
                <a:r>
                  <a:rPr lang="en-US" sz="2000" b="1" dirty="0" smtClean="0">
                    <a:solidFill>
                      <a:schemeClr val="bg1"/>
                    </a:solidFill>
                    <a:latin typeface="Calibri" charset="0"/>
                    <a:ea typeface="Calibri" charset="0"/>
                    <a:cs typeface="Calibri" charset="0"/>
                  </a:rPr>
                  <a:t>DDR</a:t>
                </a:r>
                <a:endParaRPr lang="en-US" sz="2000" b="1" dirty="0">
                  <a:solidFill>
                    <a:schemeClr val="bg1"/>
                  </a:solidFill>
                  <a:latin typeface="Calibri" charset="0"/>
                  <a:ea typeface="Calibri" charset="0"/>
                  <a:cs typeface="Calibri" charset="0"/>
                </a:endParaRPr>
              </a:p>
            </p:txBody>
          </p:sp>
        </p:grpSp>
        <p:grpSp>
          <p:nvGrpSpPr>
            <p:cNvPr id="51" name="Group 50"/>
            <p:cNvGrpSpPr/>
            <p:nvPr/>
          </p:nvGrpSpPr>
          <p:grpSpPr>
            <a:xfrm>
              <a:off x="8387147" y="4388212"/>
              <a:ext cx="1121373" cy="787191"/>
              <a:chOff x="8591220" y="2343752"/>
              <a:chExt cx="1121373" cy="787191"/>
            </a:xfrm>
            <a:solidFill>
              <a:schemeClr val="accent1"/>
            </a:solidFill>
          </p:grpSpPr>
          <p:sp>
            <p:nvSpPr>
              <p:cNvPr id="57" name="Rounded Rectangle 56"/>
              <p:cNvSpPr/>
              <p:nvPr/>
            </p:nvSpPr>
            <p:spPr>
              <a:xfrm>
                <a:off x="8591220" y="2343752"/>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58" name="Rounded Rectangle 57"/>
              <p:cNvSpPr/>
              <p:nvPr/>
            </p:nvSpPr>
            <p:spPr>
              <a:xfrm>
                <a:off x="8636854" y="2386036"/>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59" name="Rounded Rectangle 58"/>
              <p:cNvSpPr/>
              <p:nvPr/>
            </p:nvSpPr>
            <p:spPr>
              <a:xfrm>
                <a:off x="8697682" y="2446350"/>
                <a:ext cx="874208" cy="606400"/>
              </a:xfrm>
              <a:prstGeom prst="roundRect">
                <a:avLst/>
              </a:prstGeom>
              <a:solidFill>
                <a:srgbClr val="F4CCCC"/>
              </a:solidFill>
              <a:ln>
                <a:solidFill>
                  <a:schemeClr val="tx1"/>
                </a:solidFill>
              </a:ln>
            </p:spPr>
            <p:txBody>
              <a:bodyPr lIns="82283" tIns="82283" rIns="82283" bIns="82283" anchor="ctr" anchorCtr="0">
                <a:noAutofit/>
              </a:bodyPr>
              <a:lstStyle/>
              <a:p>
                <a:pPr>
                  <a:spcBef>
                    <a:spcPts val="0"/>
                  </a:spcBef>
                </a:pPr>
                <a:r>
                  <a:rPr lang="en-US" dirty="0"/>
                  <a:t>DDR4</a:t>
                </a:r>
              </a:p>
            </p:txBody>
          </p:sp>
          <p:sp>
            <p:nvSpPr>
              <p:cNvPr id="60" name="Rounded Rectangle 59"/>
              <p:cNvSpPr/>
              <p:nvPr/>
            </p:nvSpPr>
            <p:spPr>
              <a:xfrm>
                <a:off x="8746256" y="2487601"/>
                <a:ext cx="966337" cy="643342"/>
              </a:xfrm>
              <a:prstGeom prst="roundRect">
                <a:avLst/>
              </a:prstGeom>
              <a:solidFill>
                <a:srgbClr val="F4CCCC"/>
              </a:solidFill>
              <a:ln>
                <a:solidFill>
                  <a:schemeClr val="tx1"/>
                </a:solidFill>
              </a:ln>
            </p:spPr>
            <p:txBody>
              <a:bodyPr lIns="82283" tIns="82283" rIns="82283" bIns="82283" anchor="ctr" anchorCtr="0">
                <a:noAutofit/>
              </a:bodyPr>
              <a:lstStyle/>
              <a:p>
                <a:pPr algn="ctr">
                  <a:spcBef>
                    <a:spcPts val="0"/>
                  </a:spcBef>
                </a:pPr>
                <a:r>
                  <a:rPr lang="en-US" sz="2000" b="1" dirty="0" err="1" smtClean="0">
                    <a:latin typeface="Calibri" charset="0"/>
                    <a:ea typeface="Calibri" charset="0"/>
                    <a:cs typeface="Calibri" charset="0"/>
                  </a:rPr>
                  <a:t>XPoint</a:t>
                </a:r>
                <a:endParaRPr lang="en-US" sz="2000" b="1" dirty="0">
                  <a:latin typeface="Calibri" charset="0"/>
                  <a:ea typeface="Calibri" charset="0"/>
                  <a:cs typeface="Calibri" charset="0"/>
                </a:endParaRPr>
              </a:p>
            </p:txBody>
          </p:sp>
        </p:grpSp>
        <p:sp>
          <p:nvSpPr>
            <p:cNvPr id="52" name="Up-Down Arrow 51"/>
            <p:cNvSpPr/>
            <p:nvPr/>
          </p:nvSpPr>
          <p:spPr bwMode="auto">
            <a:xfrm>
              <a:off x="8334026" y="3505877"/>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3" name="Shape 217"/>
            <p:cNvSpPr txBox="1"/>
            <p:nvPr/>
          </p:nvSpPr>
          <p:spPr>
            <a:xfrm>
              <a:off x="8631800" y="3640545"/>
              <a:ext cx="1309230" cy="442530"/>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sz="1620" b="1" dirty="0" smtClean="0">
                  <a:solidFill>
                    <a:srgbClr val="000000"/>
                  </a:solidFill>
                  <a:latin typeface="Calibri"/>
                  <a:ea typeface="Calibri"/>
                  <a:cs typeface="Calibri"/>
                  <a:sym typeface="Calibri"/>
                </a:rPr>
                <a:t>10x slower than </a:t>
              </a:r>
              <a:r>
                <a:rPr lang="en-US" sz="1620" b="1" dirty="0" smtClean="0">
                  <a:solidFill>
                    <a:srgbClr val="000000"/>
                  </a:solidFill>
                  <a:latin typeface="Calibri"/>
                  <a:ea typeface="Calibri"/>
                  <a:cs typeface="Calibri"/>
                  <a:sym typeface="Calibri"/>
                </a:rPr>
                <a:t>DDR</a:t>
              </a:r>
              <a:endParaRPr lang="en-US" sz="1620" b="1" dirty="0">
                <a:solidFill>
                  <a:srgbClr val="000000"/>
                </a:solidFill>
                <a:latin typeface="Calibri"/>
                <a:ea typeface="Calibri"/>
                <a:cs typeface="Calibri"/>
                <a:sym typeface="Calibri"/>
              </a:endParaRPr>
            </a:p>
          </p:txBody>
        </p:sp>
        <p:sp>
          <p:nvSpPr>
            <p:cNvPr id="54" name="Shape 181"/>
            <p:cNvSpPr txBox="1"/>
            <p:nvPr/>
          </p:nvSpPr>
          <p:spPr>
            <a:xfrm>
              <a:off x="6760944" y="3701685"/>
              <a:ext cx="1121310" cy="509220"/>
            </a:xfrm>
            <a:prstGeom prst="rect">
              <a:avLst/>
            </a:prstGeom>
            <a:noFill/>
            <a:ln>
              <a:noFill/>
            </a:ln>
          </p:spPr>
          <p:txBody>
            <a:bodyPr lIns="82283" tIns="82283" rIns="82283" bIns="82283" anchor="ctr" anchorCtr="0">
              <a:noAutofit/>
            </a:bodyPr>
            <a:lstStyle/>
            <a:p>
              <a:pPr>
                <a:spcBef>
                  <a:spcPts val="0"/>
                </a:spcBef>
                <a:spcAft>
                  <a:spcPts val="0"/>
                </a:spcAft>
                <a:buClr>
                  <a:srgbClr val="000000"/>
                </a:buClr>
                <a:buSzPct val="25000"/>
              </a:pPr>
              <a:r>
                <a:rPr lang="en-US" sz="1620" b="1">
                  <a:solidFill>
                    <a:srgbClr val="000000"/>
                  </a:solidFill>
                  <a:latin typeface="Calibri"/>
                  <a:ea typeface="Calibri"/>
                  <a:cs typeface="Calibri"/>
                  <a:sym typeface="Calibri"/>
                </a:rPr>
                <a:t>50-100ns</a:t>
              </a:r>
            </a:p>
          </p:txBody>
        </p:sp>
        <p:sp>
          <p:nvSpPr>
            <p:cNvPr id="55" name="TextBox 62"/>
            <p:cNvSpPr txBox="1">
              <a:spLocks noChangeArrowheads="1"/>
            </p:cNvSpPr>
            <p:nvPr/>
          </p:nvSpPr>
          <p:spPr bwMode="auto">
            <a:xfrm>
              <a:off x="7023648" y="5164061"/>
              <a:ext cx="13534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dirty="0" smtClean="0">
                  <a:latin typeface="Calibri" charset="0"/>
                  <a:ea typeface="Calibri" charset="0"/>
                  <a:cs typeface="Calibri" charset="0"/>
                </a:rPr>
                <a:t>Fast memory</a:t>
              </a:r>
              <a:endParaRPr lang="en-US" altLang="en-US" sz="1600" b="1" dirty="0">
                <a:latin typeface="Calibri" charset="0"/>
                <a:ea typeface="Calibri" charset="0"/>
                <a:cs typeface="Calibri" charset="0"/>
              </a:endParaRPr>
            </a:p>
          </p:txBody>
        </p:sp>
        <p:sp>
          <p:nvSpPr>
            <p:cNvPr id="56" name="TextBox 62"/>
            <p:cNvSpPr txBox="1">
              <a:spLocks noChangeArrowheads="1"/>
            </p:cNvSpPr>
            <p:nvPr/>
          </p:nvSpPr>
          <p:spPr bwMode="auto">
            <a:xfrm>
              <a:off x="8248456" y="5155637"/>
              <a:ext cx="24758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b="1" smtClean="0">
                  <a:latin typeface="Calibri" charset="0"/>
                  <a:ea typeface="Calibri" charset="0"/>
                  <a:cs typeface="Calibri" charset="0"/>
                </a:rPr>
                <a:t>C</a:t>
              </a:r>
              <a:r>
                <a:rPr lang="en-US" altLang="en-US" sz="1600" b="1" smtClean="0">
                  <a:latin typeface="Calibri" charset="0"/>
                  <a:ea typeface="Calibri" charset="0"/>
                  <a:cs typeface="Calibri" charset="0"/>
                </a:rPr>
                <a:t>heaper/slower memory</a:t>
              </a:r>
              <a:endParaRPr lang="en-US" altLang="en-US" sz="1600" b="1" dirty="0">
                <a:latin typeface="Calibri" charset="0"/>
                <a:ea typeface="Calibri" charset="0"/>
                <a:cs typeface="Calibri" charset="0"/>
              </a:endParaRPr>
            </a:p>
          </p:txBody>
        </p:sp>
      </p:grpSp>
    </p:spTree>
    <p:extLst>
      <p:ext uri="{BB962C8B-B14F-4D97-AF65-F5344CB8AC3E}">
        <p14:creationId xmlns:p14="http://schemas.microsoft.com/office/powerpoint/2010/main" val="1286160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p:cNvSpPr>
            <a:spLocks noGrp="1"/>
          </p:cNvSpPr>
          <p:nvPr>
            <p:ph idx="1"/>
          </p:nvPr>
        </p:nvSpPr>
        <p:spPr>
          <a:xfrm>
            <a:off x="548640" y="852408"/>
            <a:ext cx="9875520" cy="4661142"/>
          </a:xfrm>
        </p:spPr>
        <p:txBody>
          <a:bodyPr anchor="t"/>
          <a:lstStyle/>
          <a:p>
            <a:endParaRPr lang="en-US" dirty="0" smtClean="0"/>
          </a:p>
          <a:p>
            <a:r>
              <a:rPr lang="en-US" dirty="0" smtClean="0"/>
              <a:t>Based on HW “accessed” bit </a:t>
            </a:r>
          </a:p>
          <a:p>
            <a:pPr lvl="1"/>
            <a:r>
              <a:rPr lang="en-US" dirty="0" smtClean="0"/>
              <a:t>Used for working set estimation </a:t>
            </a:r>
            <a:r>
              <a:rPr lang="en-US" sz="1240" dirty="0" smtClean="0"/>
              <a:t>[</a:t>
            </a:r>
            <a:r>
              <a:rPr lang="en-US" sz="1240" dirty="0" err="1" smtClean="0"/>
              <a:t>Waldspurger</a:t>
            </a:r>
            <a:r>
              <a:rPr lang="en-US" sz="1240" dirty="0" smtClean="0"/>
              <a:t> OSDI‘02][</a:t>
            </a:r>
            <a:r>
              <a:rPr lang="en-US" sz="1240" dirty="0" err="1" smtClean="0"/>
              <a:t>Lespinasse</a:t>
            </a:r>
            <a:r>
              <a:rPr lang="en-US" sz="1240" dirty="0" smtClean="0"/>
              <a:t> ‘11][</a:t>
            </a:r>
            <a:r>
              <a:rPr lang="en-US" sz="1240" dirty="0" err="1" smtClean="0"/>
              <a:t>Guo</a:t>
            </a:r>
            <a:r>
              <a:rPr lang="en-US" sz="1240" dirty="0" smtClean="0"/>
              <a:t> VEE’15]</a:t>
            </a:r>
          </a:p>
          <a:p>
            <a:pPr lvl="1"/>
            <a:r>
              <a:rPr lang="en-US" dirty="0" smtClean="0"/>
              <a:t>Tracking </a:t>
            </a:r>
            <a:r>
              <a:rPr lang="en-US" dirty="0"/>
              <a:t>page access </a:t>
            </a:r>
            <a:r>
              <a:rPr lang="en-US" dirty="0" smtClean="0"/>
              <a:t>rate </a:t>
            </a:r>
            <a:r>
              <a:rPr lang="en-US" sz="1240" dirty="0" smtClean="0"/>
              <a:t>[Zhou ASPLOS’04]</a:t>
            </a:r>
          </a:p>
        </p:txBody>
      </p:sp>
      <p:sp>
        <p:nvSpPr>
          <p:cNvPr id="2" name="Title 1"/>
          <p:cNvSpPr>
            <a:spLocks noGrp="1"/>
          </p:cNvSpPr>
          <p:nvPr>
            <p:ph type="title"/>
          </p:nvPr>
        </p:nvSpPr>
        <p:spPr>
          <a:xfrm>
            <a:off x="0" y="116447"/>
            <a:ext cx="10972800" cy="617220"/>
          </a:xfrm>
        </p:spPr>
        <p:txBody>
          <a:bodyPr/>
          <a:lstStyle/>
          <a:p>
            <a:r>
              <a:rPr lang="en-US" dirty="0" smtClean="0"/>
              <a:t>Existing proposals: cold page detection</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28</a:t>
            </a:fld>
            <a:endParaRPr lang="en-US" dirty="0"/>
          </a:p>
        </p:txBody>
      </p:sp>
      <p:sp>
        <p:nvSpPr>
          <p:cNvPr id="30" name="Shape 302"/>
          <p:cNvSpPr txBox="1"/>
          <p:nvPr/>
        </p:nvSpPr>
        <p:spPr>
          <a:xfrm>
            <a:off x="0" y="5001900"/>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000" b="1" dirty="0" smtClean="0">
                <a:solidFill>
                  <a:srgbClr val="FF0000"/>
                </a:solidFill>
                <a:latin typeface="Calibri"/>
                <a:ea typeface="Calibri"/>
                <a:cs typeface="Calibri"/>
                <a:sym typeface="Calibri"/>
              </a:rPr>
              <a:t>Trade-off: cold page detection accuracy vs. performance slowdown</a:t>
            </a:r>
            <a:endParaRPr lang="en-US" sz="3000" b="1" dirty="0">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623487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Accessed bit</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29</a:t>
            </a:fld>
            <a:endParaRPr lang="en-US" dirty="0"/>
          </a:p>
        </p:txBody>
      </p:sp>
      <p:sp>
        <p:nvSpPr>
          <p:cNvPr id="7" name="Rectangle 6"/>
          <p:cNvSpPr/>
          <p:nvPr/>
        </p:nvSpPr>
        <p:spPr bwMode="auto">
          <a:xfrm>
            <a:off x="5291960" y="1480802"/>
            <a:ext cx="4671848"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Calibri" charset="0"/>
                <a:ea typeface="Calibri" charset="0"/>
                <a:cs typeface="Calibri" charset="0"/>
              </a:rPr>
              <a:t>Physical</a:t>
            </a:r>
            <a:r>
              <a:rPr kumimoji="0" lang="en-US" sz="2400" b="0" i="0" u="none" strike="noStrike" cap="none" normalizeH="0" dirty="0" smtClean="0">
                <a:ln>
                  <a:noFill/>
                </a:ln>
                <a:solidFill>
                  <a:schemeClr val="tx1"/>
                </a:solidFill>
                <a:effectLst/>
                <a:latin typeface="Calibri" charset="0"/>
                <a:ea typeface="Calibri" charset="0"/>
                <a:cs typeface="Calibri" charset="0"/>
              </a:rPr>
              <a:t> address      Accessed bit   ...</a:t>
            </a:r>
            <a:endParaRPr kumimoji="0" lang="en-US" sz="2400" b="0" i="0" u="none" strike="noStrike" cap="none" normalizeH="0" baseline="0" dirty="0" smtClean="0">
              <a:ln>
                <a:noFill/>
              </a:ln>
              <a:solidFill>
                <a:schemeClr val="tx1"/>
              </a:solidFill>
              <a:effectLst/>
              <a:latin typeface="Calibri" charset="0"/>
              <a:ea typeface="Calibri" charset="0"/>
              <a:cs typeface="Calibri" charset="0"/>
            </a:endParaRPr>
          </a:p>
        </p:txBody>
      </p:sp>
      <p:sp>
        <p:nvSpPr>
          <p:cNvPr id="8" name="Rectangle 7"/>
          <p:cNvSpPr/>
          <p:nvPr/>
        </p:nvSpPr>
        <p:spPr bwMode="auto">
          <a:xfrm>
            <a:off x="5291959" y="1991447"/>
            <a:ext cx="4671848"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eaLnBrk="0" hangingPunct="0"/>
            <a:r>
              <a:rPr lang="en-US" sz="2400" b="1" dirty="0">
                <a:solidFill>
                  <a:schemeClr val="tx1"/>
                </a:solidFill>
                <a:latin typeface="Calibri" charset="0"/>
                <a:ea typeface="Calibri" charset="0"/>
                <a:cs typeface="Calibri" charset="0"/>
              </a:rPr>
              <a:t>             A                              1</a:t>
            </a:r>
          </a:p>
        </p:txBody>
      </p:sp>
      <p:sp>
        <p:nvSpPr>
          <p:cNvPr id="9" name="Rectangle 8"/>
          <p:cNvSpPr/>
          <p:nvPr/>
        </p:nvSpPr>
        <p:spPr bwMode="auto">
          <a:xfrm>
            <a:off x="5291959" y="2502092"/>
            <a:ext cx="4671848"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2400" b="1" dirty="0" smtClean="0">
                <a:latin typeface="Calibri" charset="0"/>
                <a:ea typeface="Calibri" charset="0"/>
                <a:cs typeface="Calibri" charset="0"/>
              </a:rPr>
              <a:t>             B                              1</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0" name="Rectangle 9"/>
          <p:cNvSpPr/>
          <p:nvPr/>
        </p:nvSpPr>
        <p:spPr bwMode="auto">
          <a:xfrm>
            <a:off x="5291959" y="3758966"/>
            <a:ext cx="4671849"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hangingPunct="0"/>
            <a:r>
              <a:rPr lang="en-US" sz="2400" b="1" dirty="0" smtClean="0">
                <a:latin typeface="Calibri" charset="0"/>
                <a:ea typeface="Calibri" charset="0"/>
                <a:cs typeface="Calibri" charset="0"/>
              </a:rPr>
              <a:t>              E                             0</a:t>
            </a:r>
            <a:endParaRPr lang="en-US" sz="2400" b="1" dirty="0">
              <a:latin typeface="Calibri" charset="0"/>
              <a:ea typeface="Calibri" charset="0"/>
              <a:cs typeface="Calibri" charset="0"/>
            </a:endParaRPr>
          </a:p>
        </p:txBody>
      </p:sp>
      <p:sp>
        <p:nvSpPr>
          <p:cNvPr id="11" name="Rectangle 10"/>
          <p:cNvSpPr/>
          <p:nvPr/>
        </p:nvSpPr>
        <p:spPr bwMode="auto">
          <a:xfrm>
            <a:off x="5291958" y="4269611"/>
            <a:ext cx="4671849"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2" name="Rectangle 11"/>
          <p:cNvSpPr/>
          <p:nvPr/>
        </p:nvSpPr>
        <p:spPr bwMode="auto">
          <a:xfrm>
            <a:off x="5291959" y="4780256"/>
            <a:ext cx="4671849" cy="510645"/>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               S                            0</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3" name="Rectangle 12"/>
          <p:cNvSpPr/>
          <p:nvPr/>
        </p:nvSpPr>
        <p:spPr bwMode="auto">
          <a:xfrm>
            <a:off x="5291959" y="3130529"/>
            <a:ext cx="4671847" cy="51064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tx1"/>
                </a:solidFill>
                <a:effectLst/>
                <a:latin typeface="Calibri" charset="0"/>
                <a:ea typeface="Calibri" charset="0"/>
                <a:cs typeface="Calibri" charset="0"/>
              </a:rPr>
              <a:t>...</a:t>
            </a:r>
            <a:endParaRPr kumimoji="0" lang="en-US" sz="2400" b="0" i="0" u="none" strike="noStrike" cap="none" normalizeH="0" baseline="0" dirty="0" smtClean="0">
              <a:ln>
                <a:noFill/>
              </a:ln>
              <a:solidFill>
                <a:schemeClr val="tx1"/>
              </a:solidFill>
              <a:effectLst/>
              <a:latin typeface="Calibri" charset="0"/>
              <a:ea typeface="Calibri" charset="0"/>
              <a:cs typeface="Calibri" charset="0"/>
            </a:endParaRPr>
          </a:p>
        </p:txBody>
      </p:sp>
      <p:cxnSp>
        <p:nvCxnSpPr>
          <p:cNvPr id="15" name="Straight Connector 14"/>
          <p:cNvCxnSpPr/>
          <p:nvPr/>
        </p:nvCxnSpPr>
        <p:spPr bwMode="auto">
          <a:xfrm>
            <a:off x="9404131" y="1480349"/>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9404131" y="3758966"/>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7719848" y="1480349"/>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7719848" y="3758966"/>
            <a:ext cx="0" cy="153193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TextBox 18"/>
          <p:cNvSpPr txBox="1"/>
          <p:nvPr/>
        </p:nvSpPr>
        <p:spPr>
          <a:xfrm>
            <a:off x="5291958" y="5297210"/>
            <a:ext cx="4671848" cy="369332"/>
          </a:xfrm>
          <a:prstGeom prst="rect">
            <a:avLst/>
          </a:prstGeom>
          <a:noFill/>
        </p:spPr>
        <p:txBody>
          <a:bodyPr wrap="square" rtlCol="0">
            <a:spAutoFit/>
          </a:bodyPr>
          <a:lstStyle/>
          <a:p>
            <a:pPr algn="ctr"/>
            <a:r>
              <a:rPr lang="en-US" dirty="0" smtClean="0">
                <a:latin typeface="Calibri" charset="0"/>
                <a:ea typeface="Calibri" charset="0"/>
                <a:cs typeface="Calibri" charset="0"/>
              </a:rPr>
              <a:t>Intel x86 page table entries (simplified)</a:t>
            </a:r>
            <a:endParaRPr lang="en-US" dirty="0">
              <a:latin typeface="Calibri" charset="0"/>
              <a:ea typeface="Calibri" charset="0"/>
              <a:cs typeface="Calibri" charset="0"/>
            </a:endParaRPr>
          </a:p>
        </p:txBody>
      </p:sp>
      <p:grpSp>
        <p:nvGrpSpPr>
          <p:cNvPr id="26" name="Group 25"/>
          <p:cNvGrpSpPr/>
          <p:nvPr/>
        </p:nvGrpSpPr>
        <p:grpSpPr>
          <a:xfrm>
            <a:off x="2064398" y="2567050"/>
            <a:ext cx="959955" cy="1705566"/>
            <a:chOff x="1863444" y="3641174"/>
            <a:chExt cx="959955" cy="1705566"/>
          </a:xfrm>
        </p:grpSpPr>
        <p:sp>
          <p:nvSpPr>
            <p:cNvPr id="20" name="Rectangle 19"/>
            <p:cNvSpPr/>
            <p:nvPr/>
          </p:nvSpPr>
          <p:spPr>
            <a:xfrm rot="5400000">
              <a:off x="2197027" y="3307591"/>
              <a:ext cx="292784" cy="9599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solidFill>
                    <a:schemeClr val="tx1"/>
                  </a:solidFill>
                  <a:latin typeface="Calibri" charset="0"/>
                  <a:ea typeface="Calibri" charset="0"/>
                  <a:cs typeface="Calibri" charset="0"/>
                </a:rPr>
                <a:t>A</a:t>
              </a:r>
              <a:endParaRPr lang="en-US" dirty="0">
                <a:solidFill>
                  <a:schemeClr val="tx1"/>
                </a:solidFill>
                <a:latin typeface="Calibri" charset="0"/>
                <a:ea typeface="Calibri" charset="0"/>
                <a:cs typeface="Calibri" charset="0"/>
              </a:endParaRPr>
            </a:p>
          </p:txBody>
        </p:sp>
        <p:sp>
          <p:nvSpPr>
            <p:cNvPr id="21" name="Rectangle 20"/>
            <p:cNvSpPr/>
            <p:nvPr/>
          </p:nvSpPr>
          <p:spPr>
            <a:xfrm rot="5400000">
              <a:off x="2197027" y="3600375"/>
              <a:ext cx="292784" cy="9599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latin typeface="Calibri" charset="0"/>
                  <a:ea typeface="Calibri" charset="0"/>
                  <a:cs typeface="Calibri" charset="0"/>
                </a:rPr>
                <a:t>B</a:t>
              </a:r>
              <a:endParaRPr lang="en-US" dirty="0">
                <a:solidFill>
                  <a:schemeClr val="tx1"/>
                </a:solidFill>
                <a:latin typeface="Calibri" charset="0"/>
                <a:ea typeface="Calibri" charset="0"/>
                <a:cs typeface="Calibri" charset="0"/>
              </a:endParaRPr>
            </a:p>
          </p:txBody>
        </p:sp>
        <p:sp>
          <p:nvSpPr>
            <p:cNvPr id="22" name="Rectangle 21"/>
            <p:cNvSpPr/>
            <p:nvPr/>
          </p:nvSpPr>
          <p:spPr>
            <a:xfrm rot="5400000">
              <a:off x="2197030" y="3893158"/>
              <a:ext cx="292784" cy="9599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latin typeface="Calibri" charset="0"/>
                  <a:ea typeface="Calibri" charset="0"/>
                  <a:cs typeface="Calibri" charset="0"/>
                </a:rPr>
                <a:t>C</a:t>
              </a:r>
              <a:endParaRPr lang="en-US" dirty="0">
                <a:solidFill>
                  <a:schemeClr val="tx1"/>
                </a:solidFill>
                <a:latin typeface="Calibri" charset="0"/>
                <a:ea typeface="Calibri" charset="0"/>
                <a:cs typeface="Calibri" charset="0"/>
              </a:endParaRPr>
            </a:p>
          </p:txBody>
        </p:sp>
        <p:sp>
          <p:nvSpPr>
            <p:cNvPr id="23" name="Rectangle 22"/>
            <p:cNvSpPr/>
            <p:nvPr/>
          </p:nvSpPr>
          <p:spPr>
            <a:xfrm rot="5400000">
              <a:off x="2197032" y="4185942"/>
              <a:ext cx="292784" cy="9599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smtClean="0">
                  <a:solidFill>
                    <a:schemeClr val="tx1"/>
                  </a:solidFill>
                  <a:latin typeface="Calibri" charset="0"/>
                  <a:ea typeface="Calibri" charset="0"/>
                  <a:cs typeface="Calibri" charset="0"/>
                </a:rPr>
                <a:t>D</a:t>
              </a:r>
              <a:endParaRPr lang="en-US" dirty="0">
                <a:solidFill>
                  <a:schemeClr val="tx1"/>
                </a:solidFill>
                <a:latin typeface="Calibri" charset="0"/>
                <a:ea typeface="Calibri" charset="0"/>
                <a:cs typeface="Calibri" charset="0"/>
              </a:endParaRPr>
            </a:p>
          </p:txBody>
        </p:sp>
        <p:sp>
          <p:nvSpPr>
            <p:cNvPr id="24" name="TextBox 23"/>
            <p:cNvSpPr txBox="1"/>
            <p:nvPr/>
          </p:nvSpPr>
          <p:spPr>
            <a:xfrm>
              <a:off x="1863444" y="4977408"/>
              <a:ext cx="959950"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TLB</a:t>
              </a:r>
              <a:endParaRPr lang="en-US" b="1" dirty="0">
                <a:latin typeface="Calibri" charset="0"/>
                <a:ea typeface="Calibri" charset="0"/>
                <a:cs typeface="Calibri" charset="0"/>
              </a:endParaRPr>
            </a:p>
          </p:txBody>
        </p:sp>
      </p:grpSp>
      <p:pic>
        <p:nvPicPr>
          <p:cNvPr id="25" name="Picture 24"/>
          <p:cNvPicPr>
            <a:picLocks noChangeAspect="1"/>
          </p:cNvPicPr>
          <p:nvPr/>
        </p:nvPicPr>
        <p:blipFill>
          <a:blip r:embed="rId3"/>
          <a:stretch>
            <a:fillRect/>
          </a:stretch>
        </p:blipFill>
        <p:spPr>
          <a:xfrm>
            <a:off x="160070" y="2983148"/>
            <a:ext cx="761599" cy="252561"/>
          </a:xfrm>
          <a:prstGeom prst="rect">
            <a:avLst/>
          </a:prstGeom>
        </p:spPr>
      </p:pic>
      <p:sp>
        <p:nvSpPr>
          <p:cNvPr id="27" name="Right Arrow 26"/>
          <p:cNvSpPr/>
          <p:nvPr/>
        </p:nvSpPr>
        <p:spPr bwMode="auto">
          <a:xfrm>
            <a:off x="1173646" y="2942926"/>
            <a:ext cx="662151" cy="292784"/>
          </a:xfrm>
          <a:prstGeom prst="rightArrow">
            <a:avLst>
              <a:gd name="adj1" fmla="val 50000"/>
              <a:gd name="adj2" fmla="val 7692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8" name="TextBox 27"/>
          <p:cNvSpPr txBox="1"/>
          <p:nvPr/>
        </p:nvSpPr>
        <p:spPr>
          <a:xfrm>
            <a:off x="921669" y="3195487"/>
            <a:ext cx="1096910" cy="923330"/>
          </a:xfrm>
          <a:prstGeom prst="rect">
            <a:avLst/>
          </a:prstGeom>
          <a:noFill/>
        </p:spPr>
        <p:txBody>
          <a:bodyPr wrap="square" rtlCol="0">
            <a:spAutoFit/>
          </a:bodyPr>
          <a:lstStyle/>
          <a:p>
            <a:pPr algn="ctr"/>
            <a:r>
              <a:rPr lang="en-US" dirty="0">
                <a:latin typeface="Wingdings 2" charset="2"/>
                <a:ea typeface="Wingdings 2" charset="2"/>
                <a:cs typeface="Wingdings 2" charset="2"/>
              </a:rPr>
              <a:t>u</a:t>
            </a:r>
            <a:r>
              <a:rPr lang="en-US" dirty="0">
                <a:solidFill>
                  <a:srgbClr val="FF0000"/>
                </a:solidFill>
                <a:latin typeface="Wingdings 2" charset="2"/>
                <a:ea typeface="Wingdings 2" charset="2"/>
                <a:cs typeface="Wingdings 2" charset="2"/>
              </a:rPr>
              <a:t> </a:t>
            </a:r>
            <a:r>
              <a:rPr lang="en-US" dirty="0" smtClean="0">
                <a:latin typeface="Calibri" charset="0"/>
                <a:ea typeface="Calibri" charset="0"/>
                <a:cs typeface="Calibri" charset="0"/>
              </a:rPr>
              <a:t>Accesses page E</a:t>
            </a:r>
            <a:endParaRPr lang="en-US" dirty="0">
              <a:latin typeface="Calibri" charset="0"/>
              <a:ea typeface="Calibri" charset="0"/>
              <a:cs typeface="Calibri" charset="0"/>
            </a:endParaRPr>
          </a:p>
        </p:txBody>
      </p:sp>
      <p:sp>
        <p:nvSpPr>
          <p:cNvPr id="30" name="Explosion 1 29"/>
          <p:cNvSpPr/>
          <p:nvPr/>
        </p:nvSpPr>
        <p:spPr bwMode="auto">
          <a:xfrm>
            <a:off x="3082840" y="2981348"/>
            <a:ext cx="1649443" cy="832213"/>
          </a:xfrm>
          <a:prstGeom prst="irregularSeal1">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hangingPunct="0"/>
            <a:r>
              <a:rPr kumimoji="0" lang="en-US" sz="1600" b="1" i="0" u="none" strike="noStrike" cap="none" normalizeH="0" baseline="0" dirty="0" smtClean="0">
                <a:ln>
                  <a:noFill/>
                </a:ln>
                <a:solidFill>
                  <a:schemeClr val="bg1"/>
                </a:solidFill>
                <a:effectLst/>
                <a:latin typeface="Calibri" charset="0"/>
                <a:ea typeface="Calibri" charset="0"/>
                <a:cs typeface="Calibri" charset="0"/>
              </a:rPr>
              <a:t>TLB miss</a:t>
            </a:r>
            <a:endParaRPr kumimoji="0" lang="en-US" sz="1600" b="1" i="0" u="none" strike="noStrike" cap="none" normalizeH="0" baseline="0" dirty="0" smtClean="0">
              <a:ln>
                <a:noFill/>
              </a:ln>
              <a:solidFill>
                <a:schemeClr val="bg1"/>
              </a:solidFill>
              <a:effectLst/>
              <a:latin typeface="Calibri" charset="0"/>
              <a:ea typeface="Calibri" charset="0"/>
              <a:cs typeface="Calibri" charset="0"/>
            </a:endParaRPr>
          </a:p>
        </p:txBody>
      </p:sp>
      <p:sp>
        <p:nvSpPr>
          <p:cNvPr id="33" name="Rectangle 32"/>
          <p:cNvSpPr/>
          <p:nvPr/>
        </p:nvSpPr>
        <p:spPr bwMode="auto">
          <a:xfrm>
            <a:off x="7719847" y="3752657"/>
            <a:ext cx="1684283" cy="510645"/>
          </a:xfrm>
          <a:prstGeom prst="rect">
            <a:avLst/>
          </a:prstGeom>
          <a:solidFill>
            <a:schemeClr val="accent1">
              <a:lumMod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ea typeface="ＭＳ Ｐゴシック" charset="-128"/>
              </a:rPr>
              <a:t>1</a:t>
            </a:r>
            <a:endParaRPr kumimoji="0" lang="en-US" sz="2400" b="1" i="0" u="none" strike="noStrike" cap="none" normalizeH="0" baseline="0" dirty="0" smtClean="0">
              <a:ln>
                <a:noFill/>
              </a:ln>
              <a:solidFill>
                <a:schemeClr val="bg1"/>
              </a:solidFill>
              <a:effectLst/>
              <a:latin typeface="Arial" charset="0"/>
              <a:ea typeface="ＭＳ Ｐゴシック" charset="-128"/>
            </a:endParaRPr>
          </a:p>
        </p:txBody>
      </p:sp>
      <p:sp>
        <p:nvSpPr>
          <p:cNvPr id="32" name="Freeform 31"/>
          <p:cNvSpPr/>
          <p:nvPr/>
        </p:nvSpPr>
        <p:spPr bwMode="auto">
          <a:xfrm>
            <a:off x="4706007" y="3515710"/>
            <a:ext cx="4339062" cy="433552"/>
          </a:xfrm>
          <a:custGeom>
            <a:avLst/>
            <a:gdLst>
              <a:gd name="connsiteX0" fmla="*/ 0 w 4339062"/>
              <a:gd name="connsiteY0" fmla="*/ 0 h 433552"/>
              <a:gd name="connsiteX1" fmla="*/ 4051738 w 4339062"/>
              <a:gd name="connsiteY1" fmla="*/ 31531 h 433552"/>
              <a:gd name="connsiteX2" fmla="*/ 4012324 w 4339062"/>
              <a:gd name="connsiteY2" fmla="*/ 433552 h 433552"/>
            </a:gdLst>
            <a:ahLst/>
            <a:cxnLst>
              <a:cxn ang="0">
                <a:pos x="connsiteX0" y="connsiteY0"/>
              </a:cxn>
              <a:cxn ang="0">
                <a:pos x="connsiteX1" y="connsiteY1"/>
              </a:cxn>
              <a:cxn ang="0">
                <a:pos x="connsiteX2" y="connsiteY2"/>
              </a:cxn>
            </a:cxnLst>
            <a:rect l="l" t="t" r="r" b="b"/>
            <a:pathLst>
              <a:path w="4339062" h="433552">
                <a:moveTo>
                  <a:pt x="0" y="0"/>
                </a:moveTo>
                <a:lnTo>
                  <a:pt x="4051738" y="31531"/>
                </a:lnTo>
                <a:cubicBezTo>
                  <a:pt x="4720459" y="103790"/>
                  <a:pt x="4012324" y="433552"/>
                  <a:pt x="4012324" y="433552"/>
                </a:cubicBezTo>
              </a:path>
            </a:pathLst>
          </a:custGeom>
          <a:noFill/>
          <a:ln w="95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4" name="Shape 293"/>
          <p:cNvSpPr txBox="1"/>
          <p:nvPr/>
        </p:nvSpPr>
        <p:spPr>
          <a:xfrm>
            <a:off x="0" y="5578571"/>
            <a:ext cx="10972800" cy="511650"/>
          </a:xfrm>
          <a:prstGeom prst="rect">
            <a:avLst/>
          </a:prstGeom>
          <a:noFill/>
          <a:ln>
            <a:noFill/>
          </a:ln>
        </p:spPr>
        <p:txBody>
          <a:bodyPr lIns="82283" tIns="82283" rIns="82283" bIns="82283" anchor="t" anchorCtr="0">
            <a:noAutofit/>
          </a:bodyPr>
          <a:lstStyle/>
          <a:p>
            <a:pPr algn="ctr"/>
            <a:r>
              <a:rPr lang="en-US" sz="2880" b="1" i="1" dirty="0" smtClean="0">
                <a:solidFill>
                  <a:srgbClr val="FF0000"/>
                </a:solidFill>
                <a:latin typeface="Calibri" charset="0"/>
                <a:ea typeface="Calibri" charset="0"/>
                <a:cs typeface="Calibri" charset="0"/>
              </a:rPr>
              <a:t>Hardware has single “</a:t>
            </a:r>
            <a:r>
              <a:rPr lang="en-US" sz="2880" dirty="0" smtClean="0">
                <a:solidFill>
                  <a:srgbClr val="FF0000"/>
                </a:solidFill>
                <a:latin typeface="Calibri" charset="0"/>
                <a:ea typeface="Calibri" charset="0"/>
                <a:cs typeface="Calibri" charset="0"/>
              </a:rPr>
              <a:t>Accessed</a:t>
            </a:r>
            <a:r>
              <a:rPr lang="en-US" sz="2880" b="1" i="1" dirty="0">
                <a:solidFill>
                  <a:srgbClr val="FF0000"/>
                </a:solidFill>
                <a:latin typeface="Calibri" charset="0"/>
                <a:ea typeface="Calibri" charset="0"/>
                <a:cs typeface="Calibri" charset="0"/>
              </a:rPr>
              <a:t>”</a:t>
            </a:r>
            <a:r>
              <a:rPr lang="en-US" sz="2880" i="1" dirty="0">
                <a:solidFill>
                  <a:srgbClr val="FF0000"/>
                </a:solidFill>
                <a:latin typeface="Calibri" charset="0"/>
                <a:ea typeface="Calibri" charset="0"/>
                <a:cs typeface="Calibri" charset="0"/>
              </a:rPr>
              <a:t> </a:t>
            </a:r>
            <a:r>
              <a:rPr lang="en-US" sz="2880" b="1" i="1" dirty="0" smtClean="0">
                <a:solidFill>
                  <a:srgbClr val="FF0000"/>
                </a:solidFill>
                <a:latin typeface="Calibri" charset="0"/>
                <a:ea typeface="Calibri" charset="0"/>
                <a:cs typeface="Calibri" charset="0"/>
              </a:rPr>
              <a:t>bit per page</a:t>
            </a:r>
            <a:endParaRPr lang="en-US" sz="2880" i="1" dirty="0">
              <a:solidFill>
                <a:srgbClr val="FF0000"/>
              </a:solidFill>
              <a:latin typeface="Calibri" charset="0"/>
              <a:ea typeface="Calibri" charset="0"/>
              <a:cs typeface="Calibri" charset="0"/>
            </a:endParaRPr>
          </a:p>
        </p:txBody>
      </p:sp>
      <p:sp>
        <p:nvSpPr>
          <p:cNvPr id="35" name="TextBox 34"/>
          <p:cNvSpPr txBox="1"/>
          <p:nvPr/>
        </p:nvSpPr>
        <p:spPr>
          <a:xfrm>
            <a:off x="3299044" y="2775219"/>
            <a:ext cx="461032" cy="369332"/>
          </a:xfrm>
          <a:prstGeom prst="rect">
            <a:avLst/>
          </a:prstGeom>
          <a:noFill/>
        </p:spPr>
        <p:txBody>
          <a:bodyPr wrap="square" rtlCol="0">
            <a:spAutoFit/>
          </a:bodyPr>
          <a:lstStyle/>
          <a:p>
            <a:pPr algn="ctr"/>
            <a:r>
              <a:rPr lang="en-US" dirty="0">
                <a:latin typeface="Wingdings 2" charset="2"/>
                <a:ea typeface="Wingdings 2" charset="2"/>
                <a:cs typeface="Wingdings 2" charset="2"/>
              </a:rPr>
              <a:t>v</a:t>
            </a:r>
            <a:endParaRPr lang="en-US" dirty="0">
              <a:latin typeface="Calibri" charset="0"/>
              <a:ea typeface="Calibri" charset="0"/>
              <a:cs typeface="Calibri" charset="0"/>
            </a:endParaRPr>
          </a:p>
        </p:txBody>
      </p:sp>
      <p:sp>
        <p:nvSpPr>
          <p:cNvPr id="36" name="TextBox 35"/>
          <p:cNvSpPr txBox="1"/>
          <p:nvPr/>
        </p:nvSpPr>
        <p:spPr>
          <a:xfrm>
            <a:off x="4873535" y="3209251"/>
            <a:ext cx="2432181" cy="369332"/>
          </a:xfrm>
          <a:prstGeom prst="rect">
            <a:avLst/>
          </a:prstGeom>
          <a:noFill/>
        </p:spPr>
        <p:txBody>
          <a:bodyPr wrap="square" rtlCol="0">
            <a:spAutoFit/>
          </a:bodyPr>
          <a:lstStyle/>
          <a:p>
            <a:pPr algn="ctr"/>
            <a:r>
              <a:rPr lang="en-US" dirty="0" smtClean="0">
                <a:latin typeface="Wingdings 2" charset="2"/>
                <a:ea typeface="Wingdings 2" charset="2"/>
                <a:cs typeface="Wingdings 2" charset="2"/>
              </a:rPr>
              <a:t>w</a:t>
            </a:r>
            <a:r>
              <a:rPr lang="en-US" dirty="0" smtClean="0">
                <a:latin typeface="Calibri" charset="0"/>
                <a:ea typeface="Calibri" charset="0"/>
                <a:cs typeface="Calibri" charset="0"/>
              </a:rPr>
              <a:t> HW page walk</a:t>
            </a:r>
            <a:endParaRPr lang="en-US" dirty="0">
              <a:latin typeface="Calibri" charset="0"/>
              <a:ea typeface="Calibri" charset="0"/>
              <a:cs typeface="Calibri" charset="0"/>
            </a:endParaRPr>
          </a:p>
        </p:txBody>
      </p:sp>
      <p:sp>
        <p:nvSpPr>
          <p:cNvPr id="37" name="TextBox 36"/>
          <p:cNvSpPr txBox="1"/>
          <p:nvPr/>
        </p:nvSpPr>
        <p:spPr>
          <a:xfrm>
            <a:off x="8007679" y="3685321"/>
            <a:ext cx="461032" cy="369332"/>
          </a:xfrm>
          <a:prstGeom prst="rect">
            <a:avLst/>
          </a:prstGeom>
          <a:noFill/>
        </p:spPr>
        <p:txBody>
          <a:bodyPr wrap="square" rtlCol="0">
            <a:spAutoFit/>
          </a:bodyPr>
          <a:lstStyle/>
          <a:p>
            <a:pPr algn="ctr"/>
            <a:r>
              <a:rPr lang="en-US" dirty="0">
                <a:solidFill>
                  <a:schemeClr val="bg1"/>
                </a:solidFill>
                <a:latin typeface="Wingdings 2" charset="2"/>
                <a:ea typeface="Wingdings 2" charset="2"/>
                <a:cs typeface="Wingdings 2" charset="2"/>
              </a:rPr>
              <a:t>x</a:t>
            </a:r>
            <a:endParaRPr lang="en-US" dirty="0">
              <a:solidFill>
                <a:schemeClr val="bg1"/>
              </a:solidFill>
              <a:latin typeface="Calibri" charset="0"/>
              <a:ea typeface="Calibri" charset="0"/>
              <a:cs typeface="Calibri" charset="0"/>
            </a:endParaRPr>
          </a:p>
        </p:txBody>
      </p:sp>
      <p:sp>
        <p:nvSpPr>
          <p:cNvPr id="38" name="Rectangle 37"/>
          <p:cNvSpPr/>
          <p:nvPr/>
        </p:nvSpPr>
        <p:spPr bwMode="auto">
          <a:xfrm>
            <a:off x="7717220" y="2492076"/>
            <a:ext cx="1684283" cy="510645"/>
          </a:xfrm>
          <a:prstGeom prst="rect">
            <a:avLst/>
          </a:prstGeom>
          <a:solidFill>
            <a:schemeClr val="accent1">
              <a:lumMod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ea typeface="ＭＳ Ｐゴシック" charset="-128"/>
              </a:rPr>
              <a:t>1</a:t>
            </a:r>
            <a:endParaRPr kumimoji="0" lang="en-US" sz="2400" b="1" i="0" u="none" strike="noStrike" cap="none" normalizeH="0" baseline="0" dirty="0" smtClean="0">
              <a:ln>
                <a:noFill/>
              </a:ln>
              <a:solidFill>
                <a:schemeClr val="bg1"/>
              </a:solidFill>
              <a:effectLst/>
              <a:latin typeface="Arial" charset="0"/>
              <a:ea typeface="ＭＳ Ｐゴシック" charset="-128"/>
            </a:endParaRPr>
          </a:p>
        </p:txBody>
      </p:sp>
      <p:sp>
        <p:nvSpPr>
          <p:cNvPr id="39" name="Rectangle 38"/>
          <p:cNvSpPr/>
          <p:nvPr/>
        </p:nvSpPr>
        <p:spPr bwMode="auto">
          <a:xfrm>
            <a:off x="7715717" y="1975122"/>
            <a:ext cx="1684283" cy="510645"/>
          </a:xfrm>
          <a:prstGeom prst="rect">
            <a:avLst/>
          </a:prstGeom>
          <a:solidFill>
            <a:schemeClr val="accent1">
              <a:lumMod val="2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bg1"/>
                </a:solidFill>
                <a:effectLst/>
                <a:latin typeface="Arial" charset="0"/>
                <a:ea typeface="ＭＳ Ｐゴシック" charset="-128"/>
              </a:rPr>
              <a:t>1</a:t>
            </a:r>
            <a:endParaRPr kumimoji="0" lang="en-US" sz="2400" b="1" i="0" u="none" strike="noStrike" cap="none" normalizeH="0" baseline="0" dirty="0" smtClean="0">
              <a:ln>
                <a:noFill/>
              </a:ln>
              <a:solidFill>
                <a:schemeClr val="bg1"/>
              </a:solidFill>
              <a:effectLst/>
              <a:latin typeface="Arial" charset="0"/>
              <a:ea typeface="ＭＳ Ｐゴシック" charset="-128"/>
            </a:endParaRPr>
          </a:p>
        </p:txBody>
      </p:sp>
      <p:sp>
        <p:nvSpPr>
          <p:cNvPr id="41" name="Rectangle 40"/>
          <p:cNvSpPr/>
          <p:nvPr/>
        </p:nvSpPr>
        <p:spPr>
          <a:xfrm rot="5400000">
            <a:off x="2410649" y="3084058"/>
            <a:ext cx="292784" cy="9599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a:solidFill>
                  <a:schemeClr val="tx1"/>
                </a:solidFill>
                <a:latin typeface="Calibri" charset="0"/>
                <a:ea typeface="Calibri" charset="0"/>
                <a:cs typeface="Calibri" charset="0"/>
              </a:rPr>
              <a:t>E</a:t>
            </a:r>
            <a:endParaRPr lang="en-US" dirty="0">
              <a:solidFill>
                <a:schemeClr val="tx1"/>
              </a:solidFill>
              <a:latin typeface="Calibri" charset="0"/>
              <a:ea typeface="Calibri" charset="0"/>
              <a:cs typeface="Calibri" charset="0"/>
            </a:endParaRPr>
          </a:p>
        </p:txBody>
      </p:sp>
      <p:sp>
        <p:nvSpPr>
          <p:cNvPr id="42" name="TextBox 41"/>
          <p:cNvSpPr txBox="1"/>
          <p:nvPr/>
        </p:nvSpPr>
        <p:spPr>
          <a:xfrm>
            <a:off x="2005906" y="3397347"/>
            <a:ext cx="461032" cy="369332"/>
          </a:xfrm>
          <a:prstGeom prst="rect">
            <a:avLst/>
          </a:prstGeom>
          <a:noFill/>
        </p:spPr>
        <p:txBody>
          <a:bodyPr wrap="square" rtlCol="0">
            <a:spAutoFit/>
          </a:bodyPr>
          <a:lstStyle/>
          <a:p>
            <a:pPr algn="ctr"/>
            <a:r>
              <a:rPr lang="en-US" dirty="0" smtClean="0">
                <a:latin typeface="Wingdings 2" charset="2"/>
                <a:ea typeface="Wingdings 2" charset="2"/>
                <a:cs typeface="Wingdings 2" charset="2"/>
              </a:rPr>
              <a:t>y</a:t>
            </a:r>
            <a:endParaRPr lang="en-US" dirty="0">
              <a:latin typeface="Calibri" charset="0"/>
              <a:ea typeface="Calibri" charset="0"/>
              <a:cs typeface="Calibri" charset="0"/>
            </a:endParaRPr>
          </a:p>
        </p:txBody>
      </p:sp>
      <p:sp>
        <p:nvSpPr>
          <p:cNvPr id="44" name="Freeform 43"/>
          <p:cNvSpPr/>
          <p:nvPr/>
        </p:nvSpPr>
        <p:spPr bwMode="auto">
          <a:xfrm>
            <a:off x="2512757" y="3676987"/>
            <a:ext cx="3659443" cy="387013"/>
          </a:xfrm>
          <a:custGeom>
            <a:avLst/>
            <a:gdLst>
              <a:gd name="connsiteX0" fmla="*/ 3715991 w 3715991"/>
              <a:gd name="connsiteY0" fmla="*/ 88900 h 139700"/>
              <a:gd name="connsiteX1" fmla="*/ 515591 w 3715991"/>
              <a:gd name="connsiteY1" fmla="*/ 139700 h 139700"/>
              <a:gd name="connsiteX2" fmla="*/ 7591 w 3715991"/>
              <a:gd name="connsiteY2" fmla="*/ 0 h 139700"/>
            </a:gdLst>
            <a:ahLst/>
            <a:cxnLst>
              <a:cxn ang="0">
                <a:pos x="connsiteX0" y="connsiteY0"/>
              </a:cxn>
              <a:cxn ang="0">
                <a:pos x="connsiteX1" y="connsiteY1"/>
              </a:cxn>
              <a:cxn ang="0">
                <a:pos x="connsiteX2" y="connsiteY2"/>
              </a:cxn>
            </a:cxnLst>
            <a:rect l="l" t="t" r="r" b="b"/>
            <a:pathLst>
              <a:path w="3715991" h="139700">
                <a:moveTo>
                  <a:pt x="3715991" y="88900"/>
                </a:moveTo>
                <a:lnTo>
                  <a:pt x="515591" y="139700"/>
                </a:lnTo>
                <a:cubicBezTo>
                  <a:pt x="-102476" y="124883"/>
                  <a:pt x="7591" y="0"/>
                  <a:pt x="7591" y="0"/>
                </a:cubicBezTo>
              </a:path>
            </a:pathLst>
          </a:custGeom>
          <a:noFill/>
          <a:ln w="952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383906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par>
                                <p:cTn id="34" presetID="1" presetClass="entr" presetSubtype="0" fill="hold" grpId="2" nodeType="withEffect">
                                  <p:stCondLst>
                                    <p:cond delay="0"/>
                                  </p:stCondLst>
                                  <p:childTnLst>
                                    <p:set>
                                      <p:cBhvr>
                                        <p:cTn id="35"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30" grpId="0" animBg="1"/>
      <p:bldP spid="33" grpId="0" animBg="1"/>
      <p:bldP spid="32" grpId="0" animBg="1"/>
      <p:bldP spid="35" grpId="0"/>
      <p:bldP spid="36" grpId="0"/>
      <p:bldP spid="37" grpId="0"/>
      <p:bldP spid="41" grpId="0" animBg="1"/>
      <p:bldP spid="42" grpId="2"/>
      <p:bldP spid="4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build heterogeneous </a:t>
            </a:r>
            <a:r>
              <a:rPr lang="en-US" dirty="0" smtClean="0"/>
              <a:t>systems</a:t>
            </a:r>
            <a:r>
              <a:rPr lang="en-US" dirty="0" smtClean="0"/>
              <a:t>?</a:t>
            </a:r>
            <a:endParaRPr lang="en-US" dirty="0"/>
          </a:p>
        </p:txBody>
      </p:sp>
      <p:sp>
        <p:nvSpPr>
          <p:cNvPr id="3" name="Content Placeholder 2"/>
          <p:cNvSpPr>
            <a:spLocks noGrp="1"/>
          </p:cNvSpPr>
          <p:nvPr>
            <p:ph idx="1"/>
          </p:nvPr>
        </p:nvSpPr>
        <p:spPr>
          <a:xfrm>
            <a:off x="651641" y="852408"/>
            <a:ext cx="9669518" cy="4661142"/>
          </a:xfrm>
        </p:spPr>
        <p:txBody>
          <a:bodyPr/>
          <a:lstStyle/>
          <a:p>
            <a:r>
              <a:rPr lang="en-US" dirty="0" smtClean="0"/>
              <a:t>Goal: increase performance per unit cost</a:t>
            </a:r>
          </a:p>
          <a:p>
            <a:pPr lvl="1"/>
            <a:r>
              <a:rPr lang="en-US" i="1" dirty="0" smtClean="0">
                <a:solidFill>
                  <a:schemeClr val="accent6"/>
                </a:solidFill>
              </a:rPr>
              <a:t>Increase </a:t>
            </a:r>
            <a:r>
              <a:rPr lang="en-US" dirty="0" smtClean="0">
                <a:solidFill>
                  <a:schemeClr val="accent6"/>
                </a:solidFill>
              </a:rPr>
              <a:t>performance</a:t>
            </a:r>
            <a:r>
              <a:rPr lang="en-US" dirty="0" smtClean="0"/>
              <a:t>; accelerate applications ➤ less CPU time</a:t>
            </a:r>
          </a:p>
          <a:p>
            <a:pPr lvl="1"/>
            <a:r>
              <a:rPr lang="en-US" i="1" dirty="0" smtClean="0">
                <a:solidFill>
                  <a:schemeClr val="accent6"/>
                </a:solidFill>
              </a:rPr>
              <a:t>Decrease</a:t>
            </a:r>
            <a:r>
              <a:rPr lang="en-US" dirty="0" smtClean="0">
                <a:solidFill>
                  <a:schemeClr val="accent6"/>
                </a:solidFill>
              </a:rPr>
              <a:t> cost</a:t>
            </a:r>
            <a:r>
              <a:rPr lang="en-US" dirty="0" smtClean="0"/>
              <a:t>; cost of ownership, programmers, design, verification</a:t>
            </a:r>
          </a:p>
          <a:p>
            <a:pPr marL="0" indent="0">
              <a:buNone/>
            </a:pPr>
            <a:endParaRPr lang="en-US" dirty="0" smtClean="0"/>
          </a:p>
          <a:p>
            <a:r>
              <a:rPr lang="en-US" dirty="0" smtClean="0"/>
              <a:t>Applications are different in nature</a:t>
            </a:r>
          </a:p>
          <a:p>
            <a:pPr lvl="1"/>
            <a:r>
              <a:rPr lang="en-US" dirty="0" smtClean="0"/>
              <a:t>Have different memory access patterns: streaming, random</a:t>
            </a:r>
          </a:p>
          <a:p>
            <a:pPr lvl="1"/>
            <a:r>
              <a:rPr lang="en-US" dirty="0"/>
              <a:t>L</a:t>
            </a:r>
            <a:r>
              <a:rPr lang="en-US" dirty="0" smtClean="0"/>
              <a:t>atency-sensitive, bandwidth-sensitive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a:t>
            </a:fld>
            <a:endParaRPr lang="en-US" dirty="0"/>
          </a:p>
        </p:txBody>
      </p:sp>
      <p:sp>
        <p:nvSpPr>
          <p:cNvPr id="5" name="Content Placeholder 2"/>
          <p:cNvSpPr txBox="1">
            <a:spLocks/>
          </p:cNvSpPr>
          <p:nvPr/>
        </p:nvSpPr>
        <p:spPr>
          <a:xfrm>
            <a:off x="2760" y="5273152"/>
            <a:ext cx="1097004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Match </a:t>
            </a:r>
            <a:r>
              <a:rPr lang="en-US" sz="3000" b="1" kern="0" dirty="0" smtClean="0">
                <a:solidFill>
                  <a:srgbClr val="FF0000"/>
                </a:solidFill>
              </a:rPr>
              <a:t>application to </a:t>
            </a:r>
            <a:r>
              <a:rPr lang="en-US" sz="3000" b="1" kern="0" dirty="0" smtClean="0">
                <a:solidFill>
                  <a:srgbClr val="FF0000"/>
                </a:solidFill>
              </a:rPr>
              <a:t>a </a:t>
            </a:r>
            <a:r>
              <a:rPr lang="en-US" sz="3000" b="1" kern="0" dirty="0" smtClean="0">
                <a:solidFill>
                  <a:srgbClr val="FF0000"/>
                </a:solidFill>
              </a:rPr>
              <a:t>computing platform / memory technology</a:t>
            </a:r>
            <a:endParaRPr lang="en-US" sz="3000" b="1" kern="0" dirty="0" smtClean="0">
              <a:solidFill>
                <a:srgbClr val="FF0000"/>
              </a:solidFill>
            </a:endParaRPr>
          </a:p>
        </p:txBody>
      </p:sp>
    </p:spTree>
    <p:extLst>
      <p:ext uri="{BB962C8B-B14F-4D97-AF65-F5344CB8AC3E}">
        <p14:creationId xmlns:p14="http://schemas.microsoft.com/office/powerpoint/2010/main" val="2072724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ontent Placeholder 2"/>
          <p:cNvSpPr>
            <a:spLocks noGrp="1"/>
          </p:cNvSpPr>
          <p:nvPr>
            <p:ph idx="1"/>
          </p:nvPr>
        </p:nvSpPr>
        <p:spPr>
          <a:xfrm>
            <a:off x="548640" y="852408"/>
            <a:ext cx="9875520" cy="4661142"/>
          </a:xfrm>
        </p:spPr>
        <p:txBody>
          <a:bodyPr anchor="t"/>
          <a:lstStyle/>
          <a:p>
            <a:endParaRPr lang="en-US" dirty="0" smtClean="0"/>
          </a:p>
          <a:p>
            <a:r>
              <a:rPr lang="en-US" dirty="0" smtClean="0"/>
              <a:t>Based on HW “accessed” bit </a:t>
            </a:r>
          </a:p>
          <a:p>
            <a:pPr lvl="1"/>
            <a:r>
              <a:rPr lang="en-US" dirty="0" smtClean="0"/>
              <a:t>Used for working set estimation </a:t>
            </a:r>
            <a:r>
              <a:rPr lang="en-US" sz="1240" dirty="0" smtClean="0"/>
              <a:t>[</a:t>
            </a:r>
            <a:r>
              <a:rPr lang="en-US" sz="1240" dirty="0" err="1" smtClean="0"/>
              <a:t>Waldspurger</a:t>
            </a:r>
            <a:r>
              <a:rPr lang="en-US" sz="1240" dirty="0" smtClean="0"/>
              <a:t> ‘02][</a:t>
            </a:r>
            <a:r>
              <a:rPr lang="en-US" sz="1240" dirty="0" err="1" smtClean="0"/>
              <a:t>Lespinasse</a:t>
            </a:r>
            <a:r>
              <a:rPr lang="en-US" sz="1240" dirty="0" smtClean="0"/>
              <a:t> ‘11][</a:t>
            </a:r>
            <a:r>
              <a:rPr lang="en-US" sz="1240" dirty="0" err="1" smtClean="0"/>
              <a:t>Guo</a:t>
            </a:r>
            <a:r>
              <a:rPr lang="en-US" sz="1240" dirty="0" smtClean="0"/>
              <a:t> ’15]</a:t>
            </a:r>
          </a:p>
          <a:p>
            <a:pPr lvl="1"/>
            <a:r>
              <a:rPr lang="en-US" dirty="0" smtClean="0"/>
              <a:t>Tracking </a:t>
            </a:r>
            <a:r>
              <a:rPr lang="en-US" dirty="0"/>
              <a:t>page access </a:t>
            </a:r>
            <a:r>
              <a:rPr lang="en-US" dirty="0" smtClean="0"/>
              <a:t>rate </a:t>
            </a:r>
            <a:r>
              <a:rPr lang="en-US" sz="1240" dirty="0" smtClean="0"/>
              <a:t>[Zhou ’04]</a:t>
            </a:r>
          </a:p>
        </p:txBody>
      </p:sp>
      <p:sp>
        <p:nvSpPr>
          <p:cNvPr id="2" name="Title 1"/>
          <p:cNvSpPr>
            <a:spLocks noGrp="1"/>
          </p:cNvSpPr>
          <p:nvPr>
            <p:ph type="title"/>
          </p:nvPr>
        </p:nvSpPr>
        <p:spPr>
          <a:xfrm>
            <a:off x="0" y="116447"/>
            <a:ext cx="10972800" cy="617220"/>
          </a:xfrm>
        </p:spPr>
        <p:txBody>
          <a:bodyPr/>
          <a:lstStyle/>
          <a:p>
            <a:r>
              <a:rPr lang="en-US" dirty="0" smtClean="0"/>
              <a:t>Existing proposals: cold page detection</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30</a:t>
            </a:fld>
            <a:endParaRPr lang="en-US" dirty="0"/>
          </a:p>
        </p:txBody>
      </p:sp>
      <p:sp>
        <p:nvSpPr>
          <p:cNvPr id="30" name="Shape 302"/>
          <p:cNvSpPr txBox="1"/>
          <p:nvPr/>
        </p:nvSpPr>
        <p:spPr>
          <a:xfrm>
            <a:off x="0" y="5090800"/>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000" b="1" dirty="0" smtClean="0">
                <a:solidFill>
                  <a:srgbClr val="FF0000"/>
                </a:solidFill>
                <a:latin typeface="Calibri"/>
                <a:ea typeface="Calibri"/>
                <a:cs typeface="Calibri"/>
                <a:sym typeface="Calibri"/>
              </a:rPr>
              <a:t>Trade-off: cold page detection accuracy vs. performance slowdown</a:t>
            </a:r>
            <a:endParaRPr lang="en-US" sz="3000" b="1" dirty="0">
              <a:solidFill>
                <a:srgbClr val="FF0000"/>
              </a:solidFill>
              <a:latin typeface="Calibri"/>
              <a:ea typeface="Calibri"/>
              <a:cs typeface="Calibri"/>
              <a:sym typeface="Calibri"/>
            </a:endParaRPr>
          </a:p>
        </p:txBody>
      </p:sp>
      <p:cxnSp>
        <p:nvCxnSpPr>
          <p:cNvPr id="6" name="Straight Arrow Connector 5"/>
          <p:cNvCxnSpPr/>
          <p:nvPr/>
        </p:nvCxnSpPr>
        <p:spPr bwMode="auto">
          <a:xfrm>
            <a:off x="723900" y="3781949"/>
            <a:ext cx="9359900" cy="0"/>
          </a:xfrm>
          <a:prstGeom prst="straightConnector1">
            <a:avLst/>
          </a:prstGeom>
          <a:solidFill>
            <a:schemeClr val="accent1"/>
          </a:solidFill>
          <a:ln w="44450" cap="flat" cmpd="sng" algn="ctr">
            <a:solidFill>
              <a:schemeClr val="tx1"/>
            </a:solidFill>
            <a:prstDash val="solid"/>
            <a:round/>
            <a:headEnd type="none" w="med" len="med"/>
            <a:tailEnd type="triangle" w="lg" len="lg"/>
          </a:ln>
          <a:effectLst/>
        </p:spPr>
      </p:cxnSp>
      <p:sp>
        <p:nvSpPr>
          <p:cNvPr id="7" name="Shape 190"/>
          <p:cNvSpPr txBox="1"/>
          <p:nvPr/>
        </p:nvSpPr>
        <p:spPr>
          <a:xfrm>
            <a:off x="9574592" y="3891493"/>
            <a:ext cx="749259"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dirty="0" smtClean="0">
                <a:latin typeface="Calibri"/>
                <a:ea typeface="Calibri"/>
                <a:cs typeface="Calibri"/>
                <a:sym typeface="Calibri"/>
              </a:rPr>
              <a:t>T</a:t>
            </a:r>
            <a:r>
              <a:rPr lang="en-US" sz="2000" dirty="0" smtClean="0">
                <a:latin typeface="Calibri"/>
                <a:ea typeface="Calibri"/>
                <a:cs typeface="Calibri"/>
                <a:sym typeface="Calibri"/>
              </a:rPr>
              <a:t>ime</a:t>
            </a:r>
            <a:endParaRPr lang="en-US" sz="2000" dirty="0">
              <a:latin typeface="Calibri"/>
              <a:ea typeface="Calibri"/>
              <a:cs typeface="Calibri"/>
              <a:sym typeface="Calibri"/>
            </a:endParaRPr>
          </a:p>
        </p:txBody>
      </p:sp>
      <p:cxnSp>
        <p:nvCxnSpPr>
          <p:cNvPr id="8" name="Straight Connector 7"/>
          <p:cNvCxnSpPr/>
          <p:nvPr/>
        </p:nvCxnSpPr>
        <p:spPr bwMode="auto">
          <a:xfrm>
            <a:off x="723900" y="3470799"/>
            <a:ext cx="0" cy="5969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2463800" y="3470799"/>
            <a:ext cx="0" cy="5969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2463800" y="3470799"/>
            <a:ext cx="0" cy="5969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4203700" y="3470799"/>
            <a:ext cx="0" cy="5969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2" name="Straight Connector 11"/>
          <p:cNvCxnSpPr/>
          <p:nvPr/>
        </p:nvCxnSpPr>
        <p:spPr bwMode="auto">
          <a:xfrm>
            <a:off x="4203700" y="3458099"/>
            <a:ext cx="0" cy="5969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5943600" y="3458099"/>
            <a:ext cx="0" cy="5969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5943600" y="3445399"/>
            <a:ext cx="0" cy="5969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7683500" y="3445399"/>
            <a:ext cx="0" cy="5969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7683500" y="3445399"/>
            <a:ext cx="0" cy="5969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9423400" y="3445399"/>
            <a:ext cx="0" cy="596900"/>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18" name="Straight Arrow Connector 17"/>
          <p:cNvCxnSpPr/>
          <p:nvPr/>
        </p:nvCxnSpPr>
        <p:spPr bwMode="auto">
          <a:xfrm>
            <a:off x="723900" y="3934349"/>
            <a:ext cx="1739900" cy="0"/>
          </a:xfrm>
          <a:prstGeom prst="straightConnector1">
            <a:avLst/>
          </a:prstGeom>
          <a:solidFill>
            <a:schemeClr val="accent1"/>
          </a:solidFill>
          <a:ln w="38100" cap="flat" cmpd="sng" algn="ctr">
            <a:solidFill>
              <a:schemeClr val="tx1"/>
            </a:solidFill>
            <a:prstDash val="solid"/>
            <a:round/>
            <a:headEnd type="triangle" w="med" len="med"/>
            <a:tailEnd type="triangle" w="med" len="med"/>
          </a:ln>
          <a:effectLst/>
        </p:spPr>
      </p:cxnSp>
      <p:sp>
        <p:nvSpPr>
          <p:cNvPr id="21" name="Shape 190"/>
          <p:cNvSpPr txBox="1"/>
          <p:nvPr/>
        </p:nvSpPr>
        <p:spPr>
          <a:xfrm>
            <a:off x="723903" y="3931303"/>
            <a:ext cx="1739896"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000" smtClean="0">
                <a:latin typeface="Calibri"/>
                <a:ea typeface="Calibri"/>
                <a:cs typeface="Calibri"/>
                <a:sym typeface="Calibri"/>
              </a:rPr>
              <a:t>Scan interval</a:t>
            </a:r>
            <a:endParaRPr lang="en-US" sz="2000" dirty="0">
              <a:latin typeface="Calibri"/>
              <a:ea typeface="Calibri"/>
              <a:cs typeface="Calibri"/>
              <a:sym typeface="Calibri"/>
            </a:endParaRPr>
          </a:p>
        </p:txBody>
      </p:sp>
      <p:sp>
        <p:nvSpPr>
          <p:cNvPr id="22" name="Shape 190"/>
          <p:cNvSpPr txBox="1"/>
          <p:nvPr/>
        </p:nvSpPr>
        <p:spPr>
          <a:xfrm>
            <a:off x="431800" y="4574740"/>
            <a:ext cx="10109200" cy="333621"/>
          </a:xfrm>
          <a:prstGeom prst="rect">
            <a:avLst/>
          </a:prstGeom>
          <a:noFill/>
          <a:ln>
            <a:noFill/>
          </a:ln>
        </p:spPr>
        <p:txBody>
          <a:bodyPr lIns="82283" tIns="82283" rIns="82283" bIns="82283" anchor="ctr" anchorCtr="0">
            <a:noAutofit/>
          </a:bodyPr>
          <a:lstStyle/>
          <a:p>
            <a:pPr algn="ctr">
              <a:spcBef>
                <a:spcPts val="0"/>
              </a:spcBef>
              <a:spcAft>
                <a:spcPts val="0"/>
              </a:spcAft>
              <a:buClr>
                <a:srgbClr val="000000"/>
              </a:buClr>
              <a:buSzPct val="25000"/>
            </a:pPr>
            <a:r>
              <a:rPr lang="en-US" sz="2400" dirty="0" smtClean="0">
                <a:latin typeface="Calibri"/>
                <a:ea typeface="Calibri"/>
                <a:cs typeface="Calibri"/>
                <a:sym typeface="Calibri"/>
              </a:rPr>
              <a:t>“Accessed” bit is read and cleared, and TLB flushed every scan interval</a:t>
            </a:r>
            <a:endParaRPr lang="en-US" sz="2400" dirty="0">
              <a:latin typeface="Calibri"/>
              <a:ea typeface="Calibri"/>
              <a:cs typeface="Calibri"/>
              <a:sym typeface="Calibri"/>
            </a:endParaRPr>
          </a:p>
        </p:txBody>
      </p:sp>
    </p:spTree>
    <p:extLst>
      <p:ext uri="{BB962C8B-B14F-4D97-AF65-F5344CB8AC3E}">
        <p14:creationId xmlns:p14="http://schemas.microsoft.com/office/powerpoint/2010/main" val="867351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p:cNvGraphicFramePr>
            <a:graphicFrameLocks/>
          </p:cNvGraphicFramePr>
          <p:nvPr>
            <p:extLst>
              <p:ext uri="{D42A27DB-BD31-4B8C-83A1-F6EECF244321}">
                <p14:modId xmlns:p14="http://schemas.microsoft.com/office/powerpoint/2010/main" val="439387193"/>
              </p:ext>
            </p:extLst>
          </p:nvPr>
        </p:nvGraphicFramePr>
        <p:xfrm>
          <a:off x="92107" y="1039016"/>
          <a:ext cx="5152994" cy="4251302"/>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smtClean="0"/>
              <a:t>Issue with HW ‘Accessed’ bit</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31</a:t>
            </a:fld>
            <a:endParaRPr lang="en-US" dirty="0"/>
          </a:p>
        </p:txBody>
      </p:sp>
      <p:sp>
        <p:nvSpPr>
          <p:cNvPr id="8" name="Shape 293"/>
          <p:cNvSpPr txBox="1"/>
          <p:nvPr/>
        </p:nvSpPr>
        <p:spPr>
          <a:xfrm>
            <a:off x="1" y="5574819"/>
            <a:ext cx="10972799" cy="511650"/>
          </a:xfrm>
          <a:prstGeom prst="rect">
            <a:avLst/>
          </a:prstGeom>
          <a:noFill/>
          <a:ln>
            <a:noFill/>
          </a:ln>
        </p:spPr>
        <p:txBody>
          <a:bodyPr lIns="82283" tIns="82283" rIns="82283" bIns="82283" anchor="t" anchorCtr="0">
            <a:noAutofit/>
          </a:bodyPr>
          <a:lstStyle/>
          <a:p>
            <a:pPr algn="ctr"/>
            <a:r>
              <a:rPr lang="en-US" sz="2880" b="1" i="1" dirty="0" smtClean="0">
                <a:solidFill>
                  <a:srgbClr val="FF0000"/>
                </a:solidFill>
                <a:latin typeface="Calibri" charset="0"/>
                <a:ea typeface="Calibri" charset="0"/>
                <a:cs typeface="Calibri" charset="0"/>
              </a:rPr>
              <a:t>HW </a:t>
            </a:r>
            <a:r>
              <a:rPr lang="en-US" sz="2880" b="1" i="1" dirty="0">
                <a:solidFill>
                  <a:srgbClr val="FF0000"/>
                </a:solidFill>
                <a:latin typeface="Calibri" charset="0"/>
                <a:ea typeface="Calibri" charset="0"/>
                <a:cs typeface="Calibri" charset="0"/>
              </a:rPr>
              <a:t>“</a:t>
            </a:r>
            <a:r>
              <a:rPr lang="en-US" sz="2880" dirty="0">
                <a:solidFill>
                  <a:srgbClr val="FF0000"/>
                </a:solidFill>
                <a:latin typeface="Calibri" charset="0"/>
                <a:ea typeface="Calibri" charset="0"/>
                <a:cs typeface="Calibri" charset="0"/>
              </a:rPr>
              <a:t>Accessed</a:t>
            </a:r>
            <a:r>
              <a:rPr lang="en-US" sz="2880" b="1" i="1" dirty="0">
                <a:solidFill>
                  <a:srgbClr val="FF0000"/>
                </a:solidFill>
                <a:latin typeface="Calibri" charset="0"/>
                <a:ea typeface="Calibri" charset="0"/>
                <a:cs typeface="Calibri" charset="0"/>
              </a:rPr>
              <a:t>”</a:t>
            </a:r>
            <a:r>
              <a:rPr lang="en-US" sz="2880" i="1" dirty="0">
                <a:solidFill>
                  <a:srgbClr val="FF0000"/>
                </a:solidFill>
                <a:latin typeface="Calibri" charset="0"/>
                <a:ea typeface="Calibri" charset="0"/>
                <a:cs typeface="Calibri" charset="0"/>
              </a:rPr>
              <a:t> </a:t>
            </a:r>
            <a:r>
              <a:rPr lang="en-US" sz="2880" b="1" i="1" dirty="0">
                <a:solidFill>
                  <a:srgbClr val="FF0000"/>
                </a:solidFill>
                <a:latin typeface="Calibri" charset="0"/>
                <a:ea typeface="Calibri" charset="0"/>
                <a:cs typeface="Calibri" charset="0"/>
              </a:rPr>
              <a:t>bit/page </a:t>
            </a:r>
            <a:r>
              <a:rPr lang="en-US" sz="2880" b="1" i="1" dirty="0" smtClean="0">
                <a:solidFill>
                  <a:srgbClr val="FF0000"/>
                </a:solidFill>
                <a:latin typeface="Calibri" charset="0"/>
                <a:ea typeface="Calibri" charset="0"/>
                <a:cs typeface="Calibri" charset="0"/>
              </a:rPr>
              <a:t>is </a:t>
            </a:r>
            <a:r>
              <a:rPr lang="en-US" sz="2880" b="1" i="1" dirty="0" smtClean="0">
                <a:solidFill>
                  <a:srgbClr val="FF0000"/>
                </a:solidFill>
                <a:latin typeface="Calibri" charset="0"/>
                <a:ea typeface="Calibri" charset="0"/>
                <a:cs typeface="Calibri" charset="0"/>
              </a:rPr>
              <a:t>not a good indicator of </a:t>
            </a:r>
            <a:r>
              <a:rPr lang="en-US" sz="2880" b="1" i="1" dirty="0" smtClean="0">
                <a:solidFill>
                  <a:srgbClr val="FF0000"/>
                </a:solidFill>
                <a:latin typeface="Calibri" charset="0"/>
                <a:ea typeface="Calibri" charset="0"/>
                <a:cs typeface="Calibri" charset="0"/>
              </a:rPr>
              <a:t>page </a:t>
            </a:r>
            <a:r>
              <a:rPr lang="en-US" sz="2880" b="1" i="1" dirty="0">
                <a:solidFill>
                  <a:srgbClr val="FF0000"/>
                </a:solidFill>
                <a:latin typeface="Calibri" charset="0"/>
                <a:ea typeface="Calibri" charset="0"/>
                <a:cs typeface="Calibri" charset="0"/>
              </a:rPr>
              <a:t>access rate</a:t>
            </a:r>
            <a:endParaRPr lang="en-US" sz="2880" i="1" dirty="0">
              <a:solidFill>
                <a:srgbClr val="FF0000"/>
              </a:solidFill>
              <a:latin typeface="Calibri" charset="0"/>
              <a:ea typeface="Calibri" charset="0"/>
              <a:cs typeface="Calibri" charset="0"/>
            </a:endParaRPr>
          </a:p>
        </p:txBody>
      </p:sp>
      <p:grpSp>
        <p:nvGrpSpPr>
          <p:cNvPr id="14" name="Group 13"/>
          <p:cNvGrpSpPr/>
          <p:nvPr/>
        </p:nvGrpSpPr>
        <p:grpSpPr>
          <a:xfrm>
            <a:off x="5669714" y="1340013"/>
            <a:ext cx="5150687" cy="4155832"/>
            <a:chOff x="2732558" y="924592"/>
            <a:chExt cx="5150687" cy="4155832"/>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2558" y="1148503"/>
              <a:ext cx="5032297" cy="3931921"/>
            </a:xfrm>
            <a:prstGeom prst="rect">
              <a:avLst/>
            </a:prstGeom>
          </p:spPr>
        </p:pic>
        <p:sp>
          <p:nvSpPr>
            <p:cNvPr id="6" name="TextBox 5"/>
            <p:cNvSpPr txBox="1"/>
            <p:nvPr/>
          </p:nvSpPr>
          <p:spPr>
            <a:xfrm>
              <a:off x="6509852" y="1302040"/>
              <a:ext cx="804041" cy="400110"/>
            </a:xfrm>
            <a:prstGeom prst="rect">
              <a:avLst/>
            </a:prstGeom>
            <a:noFill/>
          </p:spPr>
          <p:txBody>
            <a:bodyPr wrap="square" rtlCol="0">
              <a:spAutoFit/>
            </a:bodyPr>
            <a:lstStyle/>
            <a:p>
              <a:r>
                <a:rPr lang="en-US" sz="2000" dirty="0" err="1" smtClean="0">
                  <a:latin typeface="Calibri" charset="0"/>
                  <a:ea typeface="Calibri" charset="0"/>
                  <a:cs typeface="Calibri" charset="0"/>
                </a:rPr>
                <a:t>Redis</a:t>
              </a:r>
              <a:endParaRPr lang="en-US" sz="2000" dirty="0">
                <a:latin typeface="Calibri" charset="0"/>
                <a:ea typeface="Calibri" charset="0"/>
                <a:cs typeface="Calibri" charset="0"/>
              </a:endParaRPr>
            </a:p>
          </p:txBody>
        </p:sp>
        <p:sp>
          <p:nvSpPr>
            <p:cNvPr id="7" name="Oval 6"/>
            <p:cNvSpPr/>
            <p:nvPr/>
          </p:nvSpPr>
          <p:spPr>
            <a:xfrm>
              <a:off x="7369773" y="1629095"/>
              <a:ext cx="513472" cy="27352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bwMode="auto">
            <a:xfrm>
              <a:off x="3751783" y="1080795"/>
              <a:ext cx="64982" cy="64982"/>
            </a:xfrm>
            <a:prstGeom prst="ellipse">
              <a:avLst/>
            </a:prstGeom>
            <a:solidFill>
              <a:srgbClr val="0054DE"/>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2" name="TextBox 11"/>
            <p:cNvSpPr txBox="1"/>
            <p:nvPr/>
          </p:nvSpPr>
          <p:spPr>
            <a:xfrm>
              <a:off x="3770329" y="924592"/>
              <a:ext cx="3565988" cy="400110"/>
            </a:xfrm>
            <a:prstGeom prst="rect">
              <a:avLst/>
            </a:prstGeom>
            <a:noFill/>
          </p:spPr>
          <p:txBody>
            <a:bodyPr wrap="square" rtlCol="0">
              <a:spAutoFit/>
            </a:bodyPr>
            <a:lstStyle/>
            <a:p>
              <a:pPr algn="ctr"/>
              <a:r>
                <a:rPr lang="en-US" sz="2000" dirty="0" smtClean="0">
                  <a:latin typeface="Calibri" charset="0"/>
                  <a:ea typeface="Calibri" charset="0"/>
                  <a:cs typeface="Calibri" charset="0"/>
                </a:rPr>
                <a:t>Each dot represents a 2MB page</a:t>
              </a:r>
              <a:endParaRPr lang="en-US" sz="2000" dirty="0">
                <a:latin typeface="Calibri" charset="0"/>
                <a:ea typeface="Calibri" charset="0"/>
                <a:cs typeface="Calibri" charset="0"/>
              </a:endParaRPr>
            </a:p>
          </p:txBody>
        </p:sp>
      </p:grpSp>
      <p:sp>
        <p:nvSpPr>
          <p:cNvPr id="13" name="Shape 302"/>
          <p:cNvSpPr txBox="1"/>
          <p:nvPr/>
        </p:nvSpPr>
        <p:spPr>
          <a:xfrm>
            <a:off x="119931" y="722793"/>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000" b="1" dirty="0" smtClean="0">
                <a:latin typeface="Calibri"/>
                <a:ea typeface="Calibri"/>
                <a:cs typeface="Calibri"/>
                <a:sym typeface="Calibri"/>
              </a:rPr>
              <a:t>Trade-off: cold page detection accuracy vs. performance slowdown</a:t>
            </a:r>
            <a:endParaRPr lang="en-US" sz="3000" b="1" dirty="0">
              <a:latin typeface="Calibri"/>
              <a:ea typeface="Calibri"/>
              <a:cs typeface="Calibri"/>
              <a:sym typeface="Calibri"/>
            </a:endParaRPr>
          </a:p>
        </p:txBody>
      </p:sp>
      <p:sp>
        <p:nvSpPr>
          <p:cNvPr id="16" name="TextBox 15"/>
          <p:cNvSpPr txBox="1"/>
          <p:nvPr/>
        </p:nvSpPr>
        <p:spPr>
          <a:xfrm>
            <a:off x="4292600" y="1840789"/>
            <a:ext cx="899294" cy="369332"/>
          </a:xfrm>
          <a:prstGeom prst="rect">
            <a:avLst/>
          </a:prstGeom>
          <a:noFill/>
        </p:spPr>
        <p:txBody>
          <a:bodyPr wrap="square" rtlCol="0">
            <a:spAutoFit/>
          </a:bodyPr>
          <a:lstStyle/>
          <a:p>
            <a:pPr algn="ctr"/>
            <a:r>
              <a:rPr lang="en-US" dirty="0">
                <a:latin typeface="Calibri" charset="0"/>
                <a:ea typeface="Calibri" charset="0"/>
                <a:cs typeface="Calibri" charset="0"/>
              </a:rPr>
              <a:t>B</a:t>
            </a:r>
            <a:r>
              <a:rPr lang="en-US" dirty="0" smtClean="0">
                <a:latin typeface="Calibri" charset="0"/>
                <a:ea typeface="Calibri" charset="0"/>
                <a:cs typeface="Calibri" charset="0"/>
              </a:rPr>
              <a:t>etter</a:t>
            </a:r>
            <a:endParaRPr lang="en-US" dirty="0">
              <a:latin typeface="Calibri" charset="0"/>
              <a:ea typeface="Calibri" charset="0"/>
              <a:cs typeface="Calibri" charset="0"/>
            </a:endParaRPr>
          </a:p>
        </p:txBody>
      </p:sp>
      <p:sp>
        <p:nvSpPr>
          <p:cNvPr id="17" name="Up Arrow 16"/>
          <p:cNvSpPr/>
          <p:nvPr/>
        </p:nvSpPr>
        <p:spPr bwMode="auto">
          <a:xfrm flipV="1">
            <a:off x="4615181" y="2146391"/>
            <a:ext cx="236219" cy="1054008"/>
          </a:xfrm>
          <a:prstGeom prst="upArrow">
            <a:avLst>
              <a:gd name="adj1" fmla="val 50000"/>
              <a:gd name="adj2" fmla="val 96216"/>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8" name="TextBox 17"/>
          <p:cNvSpPr txBox="1"/>
          <p:nvPr/>
        </p:nvSpPr>
        <p:spPr>
          <a:xfrm>
            <a:off x="7237946" y="5406927"/>
            <a:ext cx="2611082" cy="307777"/>
          </a:xfrm>
          <a:prstGeom prst="rect">
            <a:avLst/>
          </a:prstGeom>
          <a:noFill/>
        </p:spPr>
        <p:txBody>
          <a:bodyPr wrap="square" rtlCol="0">
            <a:spAutoFit/>
          </a:bodyPr>
          <a:lstStyle/>
          <a:p>
            <a:pPr algn="ctr"/>
            <a:r>
              <a:rPr lang="en-US" sz="1400" dirty="0" smtClean="0">
                <a:latin typeface="Calibri" charset="0"/>
                <a:ea typeface="Calibri" charset="0"/>
                <a:cs typeface="Calibri" charset="0"/>
              </a:rPr>
              <a:t>Scan interval 10 sec</a:t>
            </a:r>
            <a:endParaRPr lang="en-US" sz="1400" dirty="0">
              <a:latin typeface="Calibri" charset="0"/>
              <a:ea typeface="Calibri" charset="0"/>
              <a:cs typeface="Calibri" charset="0"/>
            </a:endParaRPr>
          </a:p>
        </p:txBody>
      </p:sp>
    </p:spTree>
    <p:extLst>
      <p:ext uri="{BB962C8B-B14F-4D97-AF65-F5344CB8AC3E}">
        <p14:creationId xmlns:p14="http://schemas.microsoft.com/office/powerpoint/2010/main" val="1000690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7" grpId="0" animBg="1"/>
      <p:bldP spid="1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Thermostat detection</a:t>
            </a:r>
            <a:endParaRPr lang="en-US" dirty="0"/>
          </a:p>
        </p:txBody>
      </p:sp>
      <p:sp>
        <p:nvSpPr>
          <p:cNvPr id="3" name="Content Placeholder 2"/>
          <p:cNvSpPr>
            <a:spLocks noGrp="1"/>
          </p:cNvSpPr>
          <p:nvPr>
            <p:ph idx="1"/>
          </p:nvPr>
        </p:nvSpPr>
        <p:spPr>
          <a:xfrm>
            <a:off x="548640" y="893352"/>
            <a:ext cx="9875520" cy="4661142"/>
          </a:xfrm>
        </p:spPr>
        <p:txBody>
          <a:bodyPr anchor="t"/>
          <a:lstStyle/>
          <a:p>
            <a:r>
              <a:rPr lang="en-US" dirty="0"/>
              <a:t>Estimate page access rate using s/w induced fault </a:t>
            </a:r>
            <a:r>
              <a:rPr lang="en-US" dirty="0" smtClean="0"/>
              <a:t>mechanism</a:t>
            </a:r>
          </a:p>
          <a:p>
            <a:endParaRPr lang="en-US" dirty="0" smtClean="0"/>
          </a:p>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Tolerable slowdown governed use of slow memory</a:t>
            </a:r>
          </a:p>
          <a:p>
            <a:pPr marL="771525" lvl="1" indent="-388620"/>
            <a:r>
              <a:rPr lang="en-US" dirty="0"/>
              <a:t>Move cold pages to slow memory controlling slow mem. access </a:t>
            </a:r>
            <a:r>
              <a:rPr lang="en-US" dirty="0" smtClean="0"/>
              <a:t>rate</a:t>
            </a:r>
          </a:p>
          <a:p>
            <a:pPr marL="771525" lvl="1" indent="-388620"/>
            <a:r>
              <a:rPr lang="en-US" dirty="0" smtClean="0"/>
              <a:t>Input parameter: slowdown application can tolerate</a:t>
            </a:r>
            <a:endParaRPr lang="en-US" dirty="0"/>
          </a:p>
          <a:p>
            <a:endParaRPr lang="en-US" dirty="0"/>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32</a:t>
            </a:fld>
            <a:endParaRPr lang="en-US" dirty="0"/>
          </a:p>
        </p:txBody>
      </p:sp>
      <p:sp>
        <p:nvSpPr>
          <p:cNvPr id="5" name="Rounded Rectangle 4"/>
          <p:cNvSpPr/>
          <p:nvPr/>
        </p:nvSpPr>
        <p:spPr>
          <a:xfrm>
            <a:off x="551056" y="3963166"/>
            <a:ext cx="2194560" cy="819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Calibri" charset="0"/>
                <a:ea typeface="Calibri" charset="0"/>
                <a:cs typeface="Calibri" charset="0"/>
              </a:rPr>
              <a:t>Page </a:t>
            </a:r>
            <a:r>
              <a:rPr lang="en-US" sz="2400" b="1" dirty="0">
                <a:solidFill>
                  <a:schemeClr val="tx1"/>
                </a:solidFill>
                <a:latin typeface="Calibri" charset="0"/>
                <a:ea typeface="Calibri" charset="0"/>
                <a:cs typeface="Calibri" charset="0"/>
              </a:rPr>
              <a:t>s</a:t>
            </a:r>
            <a:r>
              <a:rPr lang="en-US" sz="2400" b="1" dirty="0" smtClean="0">
                <a:solidFill>
                  <a:schemeClr val="tx1"/>
                </a:solidFill>
                <a:latin typeface="Calibri" charset="0"/>
                <a:ea typeface="Calibri" charset="0"/>
                <a:cs typeface="Calibri" charset="0"/>
              </a:rPr>
              <a:t>ampling</a:t>
            </a:r>
            <a:endParaRPr lang="en-US" sz="2400" b="1" dirty="0">
              <a:solidFill>
                <a:schemeClr val="tx1"/>
              </a:solidFill>
              <a:latin typeface="Calibri" charset="0"/>
              <a:ea typeface="Calibri" charset="0"/>
              <a:cs typeface="Calibri" charset="0"/>
            </a:endParaRPr>
          </a:p>
        </p:txBody>
      </p:sp>
      <p:sp>
        <p:nvSpPr>
          <p:cNvPr id="9" name="Rounded Rectangle 8"/>
          <p:cNvSpPr/>
          <p:nvPr/>
        </p:nvSpPr>
        <p:spPr>
          <a:xfrm>
            <a:off x="3566663" y="3963166"/>
            <a:ext cx="2755182" cy="819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latin typeface="Calibri" charset="0"/>
                <a:ea typeface="Calibri" charset="0"/>
                <a:cs typeface="Calibri" charset="0"/>
              </a:rPr>
              <a:t>Page classification </a:t>
            </a:r>
            <a:endParaRPr lang="en-US" sz="2400" b="1" dirty="0">
              <a:solidFill>
                <a:schemeClr val="tx1"/>
              </a:solidFill>
              <a:latin typeface="Calibri" charset="0"/>
              <a:ea typeface="Calibri" charset="0"/>
              <a:cs typeface="Calibri" charset="0"/>
            </a:endParaRPr>
          </a:p>
        </p:txBody>
      </p:sp>
      <p:sp>
        <p:nvSpPr>
          <p:cNvPr id="10" name="Rounded Rectangle 9"/>
          <p:cNvSpPr/>
          <p:nvPr/>
        </p:nvSpPr>
        <p:spPr>
          <a:xfrm>
            <a:off x="7189195" y="3963166"/>
            <a:ext cx="2755182" cy="819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Calibri" charset="0"/>
                <a:ea typeface="Calibri" charset="0"/>
                <a:cs typeface="Calibri" charset="0"/>
              </a:rPr>
              <a:t>Phase change detection</a:t>
            </a:r>
            <a:endParaRPr lang="en-US" sz="2400" b="1" dirty="0">
              <a:solidFill>
                <a:schemeClr val="tx1"/>
              </a:solidFill>
              <a:latin typeface="Calibri" charset="0"/>
              <a:ea typeface="Calibri" charset="0"/>
              <a:cs typeface="Calibri" charset="0"/>
            </a:endParaRPr>
          </a:p>
        </p:txBody>
      </p:sp>
      <p:sp>
        <p:nvSpPr>
          <p:cNvPr id="11" name="Right Arrow 10"/>
          <p:cNvSpPr/>
          <p:nvPr/>
        </p:nvSpPr>
        <p:spPr bwMode="auto">
          <a:xfrm>
            <a:off x="2838732" y="4154440"/>
            <a:ext cx="614149" cy="436729"/>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12" name="Right Arrow 11"/>
          <p:cNvSpPr/>
          <p:nvPr/>
        </p:nvSpPr>
        <p:spPr bwMode="auto">
          <a:xfrm>
            <a:off x="6460630" y="4154337"/>
            <a:ext cx="614149" cy="436729"/>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Tree>
    <p:extLst>
      <p:ext uri="{BB962C8B-B14F-4D97-AF65-F5344CB8AC3E}">
        <p14:creationId xmlns:p14="http://schemas.microsoft.com/office/powerpoint/2010/main" val="1404107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mph" presetSubtype="0" fill="hold" grpId="1" nodeType="clickEffect">
                                  <p:stCondLst>
                                    <p:cond delay="0"/>
                                  </p:stCondLst>
                                  <p:childTnLst>
                                    <p:animClr clrSpc="hsl" dir="cw">
                                      <p:cBhvr override="childStyle">
                                        <p:cTn id="6" dur="500" fill="hold"/>
                                        <p:tgtEl>
                                          <p:spTgt spid="5"/>
                                        </p:tgtEl>
                                        <p:attrNameLst>
                                          <p:attrName>style.color</p:attrName>
                                        </p:attrNameLst>
                                      </p:cBhvr>
                                      <p:by>
                                        <p:hsl h="7200000" s="0" l="0"/>
                                      </p:by>
                                    </p:animClr>
                                    <p:animClr clrSpc="hsl" dir="cw">
                                      <p:cBhvr>
                                        <p:cTn id="7" dur="500" fill="hold"/>
                                        <p:tgtEl>
                                          <p:spTgt spid="5"/>
                                        </p:tgtEl>
                                        <p:attrNameLst>
                                          <p:attrName>fillcolor</p:attrName>
                                        </p:attrNameLst>
                                      </p:cBhvr>
                                      <p:by>
                                        <p:hsl h="7200000" s="0" l="0"/>
                                      </p:by>
                                    </p:animClr>
                                    <p:animClr clrSpc="hsl" dir="cw">
                                      <p:cBhvr>
                                        <p:cTn id="8" dur="500" fill="hold"/>
                                        <p:tgtEl>
                                          <p:spTgt spid="5"/>
                                        </p:tgtEl>
                                        <p:attrNameLst>
                                          <p:attrName>stroke.color</p:attrName>
                                        </p:attrNameLst>
                                      </p:cBhvr>
                                      <p:by>
                                        <p:hsl h="7200000" s="0" l="0"/>
                                      </p:by>
                                    </p:animClr>
                                    <p:set>
                                      <p:cBhvr>
                                        <p:cTn id="9" dur="500" fill="hold"/>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sampling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33</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Tree>
    <p:extLst>
      <p:ext uri="{BB962C8B-B14F-4D97-AF65-F5344CB8AC3E}">
        <p14:creationId xmlns:p14="http://schemas.microsoft.com/office/powerpoint/2010/main" val="808806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sampling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34</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2344933" y="2908869"/>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2424942" y="2840290"/>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35" name="Shape 308"/>
          <p:cNvSpPr txBox="1">
            <a:spLocks/>
          </p:cNvSpPr>
          <p:nvPr/>
        </p:nvSpPr>
        <p:spPr>
          <a:xfrm>
            <a:off x="548641" y="3467783"/>
            <a:ext cx="9875519" cy="2567937"/>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Continuousl</a:t>
            </a:r>
            <a:r>
              <a:rPr lang="en-US" kern="0" dirty="0" smtClean="0"/>
              <a:t>y s</a:t>
            </a:r>
            <a:r>
              <a:rPr lang="en-US" kern="0" dirty="0" smtClean="0">
                <a:solidFill>
                  <a:schemeClr val="dk1"/>
                </a:solidFill>
                <a:latin typeface="Calibri"/>
                <a:ea typeface="Calibri"/>
                <a:cs typeface="Calibri"/>
                <a:sym typeface="Calibri"/>
              </a:rPr>
              <a:t>ample a random fraction of huge pages</a:t>
            </a:r>
          </a:p>
        </p:txBody>
      </p:sp>
    </p:spTree>
    <p:extLst>
      <p:ext uri="{BB962C8B-B14F-4D97-AF65-F5344CB8AC3E}">
        <p14:creationId xmlns:p14="http://schemas.microsoft.com/office/powerpoint/2010/main" val="1367974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sampling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35</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15" name="Rounded Rectangle 14"/>
          <p:cNvSpPr/>
          <p:nvPr/>
        </p:nvSpPr>
        <p:spPr>
          <a:xfrm>
            <a:off x="233096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6" name="Rounded Rectangle 15"/>
          <p:cNvSpPr/>
          <p:nvPr/>
        </p:nvSpPr>
        <p:spPr>
          <a:xfrm>
            <a:off x="4194056" y="173729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7" name="Rounded Rectangle 16"/>
          <p:cNvSpPr/>
          <p:nvPr/>
        </p:nvSpPr>
        <p:spPr>
          <a:xfrm>
            <a:off x="282245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8" name="Rounded Rectangle 17"/>
          <p:cNvSpPr/>
          <p:nvPr/>
        </p:nvSpPr>
        <p:spPr>
          <a:xfrm>
            <a:off x="331394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9" name="Rounded Rectangle 18"/>
          <p:cNvSpPr/>
          <p:nvPr/>
        </p:nvSpPr>
        <p:spPr>
          <a:xfrm>
            <a:off x="4685545"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20" name="Rounded Rectangle 19"/>
          <p:cNvSpPr/>
          <p:nvPr/>
        </p:nvSpPr>
        <p:spPr>
          <a:xfrm>
            <a:off x="380543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cxnSp>
        <p:nvCxnSpPr>
          <p:cNvPr id="21" name="Straight Arrow Connector 20"/>
          <p:cNvCxnSpPr/>
          <p:nvPr/>
        </p:nvCxnSpPr>
        <p:spPr>
          <a:xfrm>
            <a:off x="1654793" y="1959303"/>
            <a:ext cx="547533"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78344" y="1626011"/>
            <a:ext cx="675937" cy="369332"/>
          </a:xfrm>
          <a:prstGeom prst="rect">
            <a:avLst/>
          </a:prstGeom>
          <a:noFill/>
        </p:spPr>
        <p:txBody>
          <a:bodyPr wrap="square" rtlCol="0">
            <a:spAutoFit/>
          </a:bodyPr>
          <a:lstStyle/>
          <a:p>
            <a:pPr algn="ctr"/>
            <a:r>
              <a:rPr lang="en-US" dirty="0">
                <a:latin typeface="Calibri" charset="0"/>
                <a:ea typeface="Calibri" charset="0"/>
                <a:cs typeface="Calibri" charset="0"/>
              </a:rPr>
              <a:t>Split</a:t>
            </a: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2344933" y="2908869"/>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2424942" y="2840290"/>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35" name="Shape 308"/>
          <p:cNvSpPr txBox="1">
            <a:spLocks/>
          </p:cNvSpPr>
          <p:nvPr/>
        </p:nvSpPr>
        <p:spPr>
          <a:xfrm>
            <a:off x="548641" y="3467783"/>
            <a:ext cx="9875519" cy="2567937"/>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Continuousl</a:t>
            </a:r>
            <a:r>
              <a:rPr lang="en-US" kern="0" dirty="0" smtClean="0"/>
              <a:t>y s</a:t>
            </a:r>
            <a:r>
              <a:rPr lang="en-US" kern="0" dirty="0" smtClean="0">
                <a:solidFill>
                  <a:schemeClr val="dk1"/>
                </a:solidFill>
                <a:latin typeface="Calibri"/>
                <a:ea typeface="Calibri"/>
                <a:cs typeface="Calibri"/>
                <a:sym typeface="Calibri"/>
              </a:rPr>
              <a:t>ample a random fraction of huge pages</a:t>
            </a:r>
          </a:p>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Split the sampled huge page into 4KB pages</a:t>
            </a:r>
          </a:p>
        </p:txBody>
      </p:sp>
    </p:spTree>
    <p:extLst>
      <p:ext uri="{BB962C8B-B14F-4D97-AF65-F5344CB8AC3E}">
        <p14:creationId xmlns:p14="http://schemas.microsoft.com/office/powerpoint/2010/main" val="593110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sampling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36</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15" name="Rounded Rectangle 14"/>
          <p:cNvSpPr/>
          <p:nvPr/>
        </p:nvSpPr>
        <p:spPr>
          <a:xfrm>
            <a:off x="233096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6" name="Rounded Rectangle 15"/>
          <p:cNvSpPr/>
          <p:nvPr/>
        </p:nvSpPr>
        <p:spPr>
          <a:xfrm>
            <a:off x="4194056" y="173729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7" name="Rounded Rectangle 16"/>
          <p:cNvSpPr/>
          <p:nvPr/>
        </p:nvSpPr>
        <p:spPr>
          <a:xfrm>
            <a:off x="282245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8" name="Rounded Rectangle 17"/>
          <p:cNvSpPr/>
          <p:nvPr/>
        </p:nvSpPr>
        <p:spPr>
          <a:xfrm>
            <a:off x="331394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9" name="Rounded Rectangle 18"/>
          <p:cNvSpPr/>
          <p:nvPr/>
        </p:nvSpPr>
        <p:spPr>
          <a:xfrm>
            <a:off x="4685545"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20" name="Rounded Rectangle 19"/>
          <p:cNvSpPr/>
          <p:nvPr/>
        </p:nvSpPr>
        <p:spPr>
          <a:xfrm>
            <a:off x="380543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cxnSp>
        <p:nvCxnSpPr>
          <p:cNvPr id="21" name="Straight Arrow Connector 20"/>
          <p:cNvCxnSpPr/>
          <p:nvPr/>
        </p:nvCxnSpPr>
        <p:spPr>
          <a:xfrm>
            <a:off x="1654793" y="1959303"/>
            <a:ext cx="547533"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78344" y="1626011"/>
            <a:ext cx="675937" cy="369332"/>
          </a:xfrm>
          <a:prstGeom prst="rect">
            <a:avLst/>
          </a:prstGeom>
          <a:noFill/>
        </p:spPr>
        <p:txBody>
          <a:bodyPr wrap="square" rtlCol="0">
            <a:spAutoFit/>
          </a:bodyPr>
          <a:lstStyle/>
          <a:p>
            <a:pPr algn="ctr"/>
            <a:r>
              <a:rPr lang="en-US" dirty="0">
                <a:latin typeface="Calibri" charset="0"/>
                <a:ea typeface="Calibri" charset="0"/>
                <a:cs typeface="Calibri" charset="0"/>
              </a:rPr>
              <a:t>Split</a:t>
            </a: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2344933" y="2908869"/>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7" name="Rounded Rectangle 26"/>
          <p:cNvSpPr/>
          <p:nvPr/>
        </p:nvSpPr>
        <p:spPr>
          <a:xfrm>
            <a:off x="3939003" y="2908869"/>
            <a:ext cx="240029" cy="274320"/>
          </a:xfrm>
          <a:prstGeom prst="roundRect">
            <a:avLst/>
          </a:prstGeom>
          <a:solidFill>
            <a:srgbClr val="FFC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2424942" y="2840290"/>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29" name="TextBox 28"/>
          <p:cNvSpPr txBox="1"/>
          <p:nvPr/>
        </p:nvSpPr>
        <p:spPr>
          <a:xfrm>
            <a:off x="4059016" y="2860210"/>
            <a:ext cx="1291588" cy="369332"/>
          </a:xfrm>
          <a:prstGeom prst="rect">
            <a:avLst/>
          </a:prstGeom>
          <a:noFill/>
        </p:spPr>
        <p:txBody>
          <a:bodyPr wrap="square" rtlCol="0">
            <a:spAutoFit/>
          </a:bodyPr>
          <a:lstStyle/>
          <a:p>
            <a:pPr algn="ctr"/>
            <a:r>
              <a:rPr lang="en-US" dirty="0">
                <a:latin typeface="Calibri" charset="0"/>
                <a:ea typeface="Calibri" charset="0"/>
                <a:cs typeface="Calibri" charset="0"/>
              </a:rPr>
              <a:t>Accessed</a:t>
            </a:r>
          </a:p>
        </p:txBody>
      </p:sp>
      <p:sp>
        <p:nvSpPr>
          <p:cNvPr id="35" name="Shape 308"/>
          <p:cNvSpPr txBox="1">
            <a:spLocks/>
          </p:cNvSpPr>
          <p:nvPr/>
        </p:nvSpPr>
        <p:spPr>
          <a:xfrm>
            <a:off x="548641" y="3467783"/>
            <a:ext cx="9875519" cy="2567937"/>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Continuousl</a:t>
            </a:r>
            <a:r>
              <a:rPr lang="en-US" kern="0" dirty="0" smtClean="0"/>
              <a:t>y s</a:t>
            </a:r>
            <a:r>
              <a:rPr lang="en-US" kern="0" dirty="0" smtClean="0">
                <a:solidFill>
                  <a:schemeClr val="dk1"/>
                </a:solidFill>
                <a:latin typeface="Calibri"/>
                <a:ea typeface="Calibri"/>
                <a:cs typeface="Calibri"/>
                <a:sym typeface="Calibri"/>
              </a:rPr>
              <a:t>ample a random fraction of huge pages</a:t>
            </a:r>
          </a:p>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Split the sampled huge page into 4KB pages</a:t>
            </a:r>
          </a:p>
          <a:p>
            <a:pPr marL="411480" indent="-388620" defTabSz="914400">
              <a:spcBef>
                <a:spcPts val="576"/>
              </a:spcBef>
            </a:pPr>
            <a:r>
              <a:rPr lang="en-US" kern="0" dirty="0" smtClean="0"/>
              <a:t>Only sample 4K pages for which hardware </a:t>
            </a:r>
            <a:r>
              <a:rPr lang="en-US" i="1" kern="0" dirty="0" smtClean="0"/>
              <a:t>Accessed </a:t>
            </a:r>
            <a:r>
              <a:rPr lang="en-US" kern="0" dirty="0" smtClean="0"/>
              <a:t>bit is set</a:t>
            </a:r>
          </a:p>
        </p:txBody>
      </p:sp>
    </p:spTree>
    <p:extLst>
      <p:ext uri="{BB962C8B-B14F-4D97-AF65-F5344CB8AC3E}">
        <p14:creationId xmlns:p14="http://schemas.microsoft.com/office/powerpoint/2010/main" val="1932466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sampling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37</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9" name="Rounded Rectangle 8"/>
          <p:cNvSpPr/>
          <p:nvPr/>
        </p:nvSpPr>
        <p:spPr>
          <a:xfrm>
            <a:off x="5924749" y="1729055"/>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0" name="Rounded Rectangle 9"/>
          <p:cNvSpPr/>
          <p:nvPr/>
        </p:nvSpPr>
        <p:spPr>
          <a:xfrm>
            <a:off x="7787838" y="1729055"/>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1" name="Rounded Rectangle 10"/>
          <p:cNvSpPr/>
          <p:nvPr/>
        </p:nvSpPr>
        <p:spPr>
          <a:xfrm>
            <a:off x="6416239" y="1729055"/>
            <a:ext cx="400049" cy="457200"/>
          </a:xfrm>
          <a:prstGeom prst="roundRect">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2" name="Rounded Rectangle 11"/>
          <p:cNvSpPr/>
          <p:nvPr/>
        </p:nvSpPr>
        <p:spPr>
          <a:xfrm>
            <a:off x="6907729" y="1729055"/>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3" name="Rounded Rectangle 12"/>
          <p:cNvSpPr/>
          <p:nvPr/>
        </p:nvSpPr>
        <p:spPr>
          <a:xfrm>
            <a:off x="8279327" y="1729055"/>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4" name="Rounded Rectangle 13"/>
          <p:cNvSpPr/>
          <p:nvPr/>
        </p:nvSpPr>
        <p:spPr>
          <a:xfrm>
            <a:off x="7399219" y="1729055"/>
            <a:ext cx="400049" cy="457200"/>
          </a:xfrm>
          <a:prstGeom prst="roundRect">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5" name="Rounded Rectangle 14"/>
          <p:cNvSpPr/>
          <p:nvPr/>
        </p:nvSpPr>
        <p:spPr>
          <a:xfrm>
            <a:off x="233096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6" name="Rounded Rectangle 15"/>
          <p:cNvSpPr/>
          <p:nvPr/>
        </p:nvSpPr>
        <p:spPr>
          <a:xfrm>
            <a:off x="4194056" y="173729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7" name="Rounded Rectangle 16"/>
          <p:cNvSpPr/>
          <p:nvPr/>
        </p:nvSpPr>
        <p:spPr>
          <a:xfrm>
            <a:off x="282245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8" name="Rounded Rectangle 17"/>
          <p:cNvSpPr/>
          <p:nvPr/>
        </p:nvSpPr>
        <p:spPr>
          <a:xfrm>
            <a:off x="331394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9" name="Rounded Rectangle 18"/>
          <p:cNvSpPr/>
          <p:nvPr/>
        </p:nvSpPr>
        <p:spPr>
          <a:xfrm>
            <a:off x="4685545"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20" name="Rounded Rectangle 19"/>
          <p:cNvSpPr/>
          <p:nvPr/>
        </p:nvSpPr>
        <p:spPr>
          <a:xfrm>
            <a:off x="380543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cxnSp>
        <p:nvCxnSpPr>
          <p:cNvPr id="21" name="Straight Arrow Connector 20"/>
          <p:cNvCxnSpPr/>
          <p:nvPr/>
        </p:nvCxnSpPr>
        <p:spPr>
          <a:xfrm>
            <a:off x="1654793" y="1959303"/>
            <a:ext cx="547533"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78344" y="1626011"/>
            <a:ext cx="675937" cy="369332"/>
          </a:xfrm>
          <a:prstGeom prst="rect">
            <a:avLst/>
          </a:prstGeom>
          <a:noFill/>
        </p:spPr>
        <p:txBody>
          <a:bodyPr wrap="square" rtlCol="0">
            <a:spAutoFit/>
          </a:bodyPr>
          <a:lstStyle/>
          <a:p>
            <a:pPr algn="ctr"/>
            <a:r>
              <a:rPr lang="en-US" dirty="0">
                <a:latin typeface="Calibri" charset="0"/>
                <a:ea typeface="Calibri" charset="0"/>
                <a:cs typeface="Calibri" charset="0"/>
              </a:rPr>
              <a:t>Split</a:t>
            </a:r>
          </a:p>
        </p:txBody>
      </p:sp>
      <p:cxnSp>
        <p:nvCxnSpPr>
          <p:cNvPr id="23" name="Straight Arrow Connector 22"/>
          <p:cNvCxnSpPr/>
          <p:nvPr/>
        </p:nvCxnSpPr>
        <p:spPr>
          <a:xfrm>
            <a:off x="5188738" y="1956820"/>
            <a:ext cx="609351"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61474" y="1640339"/>
            <a:ext cx="847074" cy="646331"/>
          </a:xfrm>
          <a:prstGeom prst="rect">
            <a:avLst/>
          </a:prstGeom>
          <a:noFill/>
        </p:spPr>
        <p:txBody>
          <a:bodyPr wrap="square" rtlCol="0">
            <a:spAutoFit/>
          </a:bodyPr>
          <a:lstStyle/>
          <a:p>
            <a:pPr algn="ctr"/>
            <a:r>
              <a:rPr lang="en-US" dirty="0">
                <a:latin typeface="Calibri" charset="0"/>
                <a:ea typeface="Calibri" charset="0"/>
                <a:cs typeface="Calibri" charset="0"/>
              </a:rPr>
              <a:t>Poison </a:t>
            </a:r>
            <a:endParaRPr lang="en-US" dirty="0" smtClean="0">
              <a:latin typeface="Calibri" charset="0"/>
              <a:ea typeface="Calibri" charset="0"/>
              <a:cs typeface="Calibri" charset="0"/>
            </a:endParaRPr>
          </a:p>
          <a:p>
            <a:pPr algn="ctr"/>
            <a:r>
              <a:rPr lang="en-US" dirty="0" smtClean="0">
                <a:latin typeface="Calibri" charset="0"/>
                <a:ea typeface="Calibri" charset="0"/>
                <a:cs typeface="Calibri" charset="0"/>
              </a:rPr>
              <a:t>4K</a:t>
            </a:r>
            <a:endParaRPr lang="en-US" dirty="0">
              <a:latin typeface="Calibri" charset="0"/>
              <a:ea typeface="Calibri" charset="0"/>
              <a:cs typeface="Calibri" charset="0"/>
            </a:endParaRP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2344933" y="2908869"/>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7" name="Rounded Rectangle 26"/>
          <p:cNvSpPr/>
          <p:nvPr/>
        </p:nvSpPr>
        <p:spPr>
          <a:xfrm>
            <a:off x="3939003" y="2908869"/>
            <a:ext cx="240029" cy="274320"/>
          </a:xfrm>
          <a:prstGeom prst="roundRect">
            <a:avLst/>
          </a:prstGeom>
          <a:solidFill>
            <a:srgbClr val="FFC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2424942" y="2840290"/>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29" name="TextBox 28"/>
          <p:cNvSpPr txBox="1"/>
          <p:nvPr/>
        </p:nvSpPr>
        <p:spPr>
          <a:xfrm>
            <a:off x="4059016" y="2860210"/>
            <a:ext cx="1291588" cy="369332"/>
          </a:xfrm>
          <a:prstGeom prst="rect">
            <a:avLst/>
          </a:prstGeom>
          <a:noFill/>
        </p:spPr>
        <p:txBody>
          <a:bodyPr wrap="square" rtlCol="0">
            <a:spAutoFit/>
          </a:bodyPr>
          <a:lstStyle/>
          <a:p>
            <a:pPr algn="ctr"/>
            <a:r>
              <a:rPr lang="en-US" dirty="0">
                <a:latin typeface="Calibri" charset="0"/>
                <a:ea typeface="Calibri" charset="0"/>
                <a:cs typeface="Calibri" charset="0"/>
              </a:rPr>
              <a:t>Accessed</a:t>
            </a:r>
          </a:p>
        </p:txBody>
      </p:sp>
      <p:sp>
        <p:nvSpPr>
          <p:cNvPr id="30" name="Rounded Rectangle 29"/>
          <p:cNvSpPr/>
          <p:nvPr/>
        </p:nvSpPr>
        <p:spPr>
          <a:xfrm>
            <a:off x="5726969" y="2888949"/>
            <a:ext cx="240029" cy="274320"/>
          </a:xfrm>
          <a:prstGeom prst="roundRect">
            <a:avLst/>
          </a:prstGeom>
          <a:solidFill>
            <a:srgbClr val="FF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31" name="TextBox 30"/>
          <p:cNvSpPr txBox="1"/>
          <p:nvPr/>
        </p:nvSpPr>
        <p:spPr>
          <a:xfrm>
            <a:off x="5846982" y="2840290"/>
            <a:ext cx="1291588" cy="369332"/>
          </a:xfrm>
          <a:prstGeom prst="rect">
            <a:avLst/>
          </a:prstGeom>
          <a:noFill/>
        </p:spPr>
        <p:txBody>
          <a:bodyPr wrap="square" rtlCol="0">
            <a:spAutoFit/>
          </a:bodyPr>
          <a:lstStyle/>
          <a:p>
            <a:pPr algn="ctr"/>
            <a:r>
              <a:rPr lang="en-US" dirty="0" smtClean="0">
                <a:latin typeface="Calibri" charset="0"/>
                <a:ea typeface="Calibri" charset="0"/>
                <a:cs typeface="Calibri" charset="0"/>
              </a:rPr>
              <a:t>Poisoned</a:t>
            </a:r>
            <a:endParaRPr lang="en-US" dirty="0">
              <a:latin typeface="Calibri" charset="0"/>
              <a:ea typeface="Calibri" charset="0"/>
              <a:cs typeface="Calibri" charset="0"/>
            </a:endParaRPr>
          </a:p>
        </p:txBody>
      </p:sp>
      <p:sp>
        <p:nvSpPr>
          <p:cNvPr id="35" name="Shape 308"/>
          <p:cNvSpPr txBox="1">
            <a:spLocks/>
          </p:cNvSpPr>
          <p:nvPr/>
        </p:nvSpPr>
        <p:spPr>
          <a:xfrm>
            <a:off x="548641" y="3467783"/>
            <a:ext cx="9875519" cy="2567937"/>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Continuousl</a:t>
            </a:r>
            <a:r>
              <a:rPr lang="en-US" kern="0" dirty="0" smtClean="0"/>
              <a:t>y s</a:t>
            </a:r>
            <a:r>
              <a:rPr lang="en-US" kern="0" dirty="0" smtClean="0">
                <a:solidFill>
                  <a:schemeClr val="dk1"/>
                </a:solidFill>
                <a:latin typeface="Calibri"/>
                <a:ea typeface="Calibri"/>
                <a:cs typeface="Calibri"/>
                <a:sym typeface="Calibri"/>
              </a:rPr>
              <a:t>ample a random fraction of huge pages</a:t>
            </a:r>
          </a:p>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Split the sampled huge page into 4KB pages</a:t>
            </a:r>
          </a:p>
          <a:p>
            <a:pPr marL="411480" indent="-388620" defTabSz="914400">
              <a:spcBef>
                <a:spcPts val="576"/>
              </a:spcBef>
            </a:pPr>
            <a:r>
              <a:rPr lang="en-US" kern="0" dirty="0" smtClean="0"/>
              <a:t>Only sample 4K pages for which hardware “</a:t>
            </a:r>
            <a:r>
              <a:rPr lang="en-US" i="1" kern="0" dirty="0" smtClean="0"/>
              <a:t>Accessed” </a:t>
            </a:r>
            <a:r>
              <a:rPr lang="en-US" kern="0" dirty="0" smtClean="0"/>
              <a:t>bit is set</a:t>
            </a:r>
          </a:p>
          <a:p>
            <a:pPr marL="411480" indent="-388620" defTabSz="914400">
              <a:spcBef>
                <a:spcPts val="576"/>
              </a:spcBef>
            </a:pPr>
            <a:r>
              <a:rPr lang="en-US" kern="0" dirty="0" smtClean="0"/>
              <a:t>R</a:t>
            </a:r>
            <a:r>
              <a:rPr lang="en-US" kern="0" dirty="0" smtClean="0">
                <a:solidFill>
                  <a:schemeClr val="dk1"/>
                </a:solidFill>
                <a:latin typeface="Calibri"/>
                <a:ea typeface="Calibri"/>
                <a:cs typeface="Calibri"/>
                <a:sym typeface="Calibri"/>
              </a:rPr>
              <a:t>ecord accesses to a few 4KB pages using s/w induced fault</a:t>
            </a:r>
          </a:p>
        </p:txBody>
      </p:sp>
    </p:spTree>
    <p:extLst>
      <p:ext uri="{BB962C8B-B14F-4D97-AF65-F5344CB8AC3E}">
        <p14:creationId xmlns:p14="http://schemas.microsoft.com/office/powerpoint/2010/main" val="284172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Page sampling</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38</a:t>
            </a:fld>
            <a:endParaRPr lang="en-US" dirty="0"/>
          </a:p>
        </p:txBody>
      </p:sp>
      <p:sp>
        <p:nvSpPr>
          <p:cNvPr id="5" name="Rounded Rectangle 4"/>
          <p:cNvSpPr/>
          <p:nvPr/>
        </p:nvSpPr>
        <p:spPr>
          <a:xfrm>
            <a:off x="815778" y="2182583"/>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6" name="Rounded Rectangle 5"/>
          <p:cNvSpPr/>
          <p:nvPr/>
        </p:nvSpPr>
        <p:spPr>
          <a:xfrm>
            <a:off x="181412" y="982432"/>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7" name="Rounded Rectangle 6"/>
          <p:cNvSpPr/>
          <p:nvPr/>
        </p:nvSpPr>
        <p:spPr>
          <a:xfrm>
            <a:off x="181412" y="1725383"/>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8" name="Rounded Rectangle 7"/>
          <p:cNvSpPr/>
          <p:nvPr/>
        </p:nvSpPr>
        <p:spPr>
          <a:xfrm>
            <a:off x="181412" y="2834095"/>
            <a:ext cx="1383349"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2M</a:t>
            </a:r>
          </a:p>
        </p:txBody>
      </p:sp>
      <p:sp>
        <p:nvSpPr>
          <p:cNvPr id="9" name="Rounded Rectangle 8"/>
          <p:cNvSpPr/>
          <p:nvPr/>
        </p:nvSpPr>
        <p:spPr>
          <a:xfrm>
            <a:off x="5924749" y="1729055"/>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0" name="Rounded Rectangle 9"/>
          <p:cNvSpPr/>
          <p:nvPr/>
        </p:nvSpPr>
        <p:spPr>
          <a:xfrm>
            <a:off x="7787838" y="1729055"/>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1" name="Rounded Rectangle 10"/>
          <p:cNvSpPr/>
          <p:nvPr/>
        </p:nvSpPr>
        <p:spPr>
          <a:xfrm>
            <a:off x="6416239" y="1729055"/>
            <a:ext cx="400049" cy="457200"/>
          </a:xfrm>
          <a:prstGeom prst="roundRect">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2" name="Rounded Rectangle 11"/>
          <p:cNvSpPr/>
          <p:nvPr/>
        </p:nvSpPr>
        <p:spPr>
          <a:xfrm>
            <a:off x="6907729" y="1729055"/>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3" name="Rounded Rectangle 12"/>
          <p:cNvSpPr/>
          <p:nvPr/>
        </p:nvSpPr>
        <p:spPr>
          <a:xfrm>
            <a:off x="8279327" y="1729055"/>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4" name="Rounded Rectangle 13"/>
          <p:cNvSpPr/>
          <p:nvPr/>
        </p:nvSpPr>
        <p:spPr>
          <a:xfrm>
            <a:off x="7399219" y="1729055"/>
            <a:ext cx="400049" cy="457200"/>
          </a:xfrm>
          <a:prstGeom prst="roundRect">
            <a:avLst/>
          </a:prstGeom>
          <a:solidFill>
            <a:srgbClr val="FF0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5" name="Rounded Rectangle 14"/>
          <p:cNvSpPr/>
          <p:nvPr/>
        </p:nvSpPr>
        <p:spPr>
          <a:xfrm>
            <a:off x="233096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6" name="Rounded Rectangle 15"/>
          <p:cNvSpPr/>
          <p:nvPr/>
        </p:nvSpPr>
        <p:spPr>
          <a:xfrm>
            <a:off x="4194056" y="173729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7" name="Rounded Rectangle 16"/>
          <p:cNvSpPr/>
          <p:nvPr/>
        </p:nvSpPr>
        <p:spPr>
          <a:xfrm>
            <a:off x="282245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18" name="Rounded Rectangle 17"/>
          <p:cNvSpPr/>
          <p:nvPr/>
        </p:nvSpPr>
        <p:spPr>
          <a:xfrm>
            <a:off x="3313946" y="1737294"/>
            <a:ext cx="4000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bg1"/>
                </a:solidFill>
                <a:latin typeface="Calibri" charset="0"/>
                <a:ea typeface="Calibri" charset="0"/>
                <a:cs typeface="Calibri" charset="0"/>
              </a:rPr>
              <a:t>4K</a:t>
            </a:r>
          </a:p>
        </p:txBody>
      </p:sp>
      <p:sp>
        <p:nvSpPr>
          <p:cNvPr id="19" name="Rounded Rectangle 18"/>
          <p:cNvSpPr/>
          <p:nvPr/>
        </p:nvSpPr>
        <p:spPr>
          <a:xfrm>
            <a:off x="4685545"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sp>
        <p:nvSpPr>
          <p:cNvPr id="20" name="Rounded Rectangle 19"/>
          <p:cNvSpPr/>
          <p:nvPr/>
        </p:nvSpPr>
        <p:spPr>
          <a:xfrm>
            <a:off x="3805436" y="1737294"/>
            <a:ext cx="400049" cy="457200"/>
          </a:xfrm>
          <a:prstGeom prst="roundRect">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40" b="1" dirty="0">
                <a:solidFill>
                  <a:schemeClr val="tx1"/>
                </a:solidFill>
                <a:latin typeface="Calibri" charset="0"/>
                <a:ea typeface="Calibri" charset="0"/>
                <a:cs typeface="Calibri" charset="0"/>
              </a:rPr>
              <a:t>4K</a:t>
            </a:r>
          </a:p>
        </p:txBody>
      </p:sp>
      <p:cxnSp>
        <p:nvCxnSpPr>
          <p:cNvPr id="21" name="Straight Arrow Connector 20"/>
          <p:cNvCxnSpPr/>
          <p:nvPr/>
        </p:nvCxnSpPr>
        <p:spPr>
          <a:xfrm>
            <a:off x="1654793" y="1959303"/>
            <a:ext cx="547533"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578344" y="1626011"/>
            <a:ext cx="675937" cy="369332"/>
          </a:xfrm>
          <a:prstGeom prst="rect">
            <a:avLst/>
          </a:prstGeom>
          <a:noFill/>
        </p:spPr>
        <p:txBody>
          <a:bodyPr wrap="square" rtlCol="0">
            <a:spAutoFit/>
          </a:bodyPr>
          <a:lstStyle/>
          <a:p>
            <a:pPr algn="ctr"/>
            <a:r>
              <a:rPr lang="en-US" dirty="0">
                <a:latin typeface="Calibri" charset="0"/>
                <a:ea typeface="Calibri" charset="0"/>
                <a:cs typeface="Calibri" charset="0"/>
              </a:rPr>
              <a:t>Split</a:t>
            </a:r>
          </a:p>
        </p:txBody>
      </p:sp>
      <p:cxnSp>
        <p:nvCxnSpPr>
          <p:cNvPr id="23" name="Straight Arrow Connector 22"/>
          <p:cNvCxnSpPr/>
          <p:nvPr/>
        </p:nvCxnSpPr>
        <p:spPr>
          <a:xfrm>
            <a:off x="5188738" y="1956820"/>
            <a:ext cx="609351"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061474" y="1640339"/>
            <a:ext cx="847074" cy="646331"/>
          </a:xfrm>
          <a:prstGeom prst="rect">
            <a:avLst/>
          </a:prstGeom>
          <a:noFill/>
        </p:spPr>
        <p:txBody>
          <a:bodyPr wrap="square" rtlCol="0">
            <a:spAutoFit/>
          </a:bodyPr>
          <a:lstStyle/>
          <a:p>
            <a:pPr algn="ctr"/>
            <a:r>
              <a:rPr lang="en-US" dirty="0">
                <a:latin typeface="Calibri" charset="0"/>
                <a:ea typeface="Calibri" charset="0"/>
                <a:cs typeface="Calibri" charset="0"/>
              </a:rPr>
              <a:t>Poison </a:t>
            </a:r>
            <a:endParaRPr lang="en-US" dirty="0" smtClean="0">
              <a:latin typeface="Calibri" charset="0"/>
              <a:ea typeface="Calibri" charset="0"/>
              <a:cs typeface="Calibri" charset="0"/>
            </a:endParaRPr>
          </a:p>
          <a:p>
            <a:pPr algn="ctr"/>
            <a:r>
              <a:rPr lang="en-US" dirty="0" smtClean="0">
                <a:latin typeface="Calibri" charset="0"/>
                <a:ea typeface="Calibri" charset="0"/>
                <a:cs typeface="Calibri" charset="0"/>
              </a:rPr>
              <a:t>4K</a:t>
            </a:r>
            <a:endParaRPr lang="en-US" dirty="0">
              <a:latin typeface="Calibri" charset="0"/>
              <a:ea typeface="Calibri" charset="0"/>
              <a:cs typeface="Calibri" charset="0"/>
            </a:endParaRPr>
          </a:p>
        </p:txBody>
      </p:sp>
      <p:sp>
        <p:nvSpPr>
          <p:cNvPr id="25" name="TextBox 24"/>
          <p:cNvSpPr txBox="1"/>
          <p:nvPr/>
        </p:nvSpPr>
        <p:spPr>
          <a:xfrm>
            <a:off x="24566" y="591536"/>
            <a:ext cx="2400300" cy="369332"/>
          </a:xfrm>
          <a:prstGeom prst="rect">
            <a:avLst/>
          </a:prstGeom>
          <a:noFill/>
        </p:spPr>
        <p:txBody>
          <a:bodyPr wrap="square" rtlCol="0">
            <a:spAutoFit/>
          </a:bodyPr>
          <a:lstStyle/>
          <a:p>
            <a:pPr algn="ctr"/>
            <a:r>
              <a:rPr lang="en-US" dirty="0">
                <a:latin typeface="Calibri" charset="0"/>
                <a:ea typeface="Calibri" charset="0"/>
                <a:cs typeface="Calibri" charset="0"/>
              </a:rPr>
              <a:t>Application </a:t>
            </a:r>
            <a:r>
              <a:rPr lang="en-US">
                <a:latin typeface="Calibri" charset="0"/>
                <a:ea typeface="Calibri" charset="0"/>
                <a:cs typeface="Calibri" charset="0"/>
              </a:rPr>
              <a:t>huge pages</a:t>
            </a:r>
          </a:p>
        </p:txBody>
      </p:sp>
      <p:sp>
        <p:nvSpPr>
          <p:cNvPr id="26" name="Rounded Rectangle 25"/>
          <p:cNvSpPr/>
          <p:nvPr/>
        </p:nvSpPr>
        <p:spPr>
          <a:xfrm>
            <a:off x="2344933" y="2908869"/>
            <a:ext cx="240029" cy="27432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7" name="Rounded Rectangle 26"/>
          <p:cNvSpPr/>
          <p:nvPr/>
        </p:nvSpPr>
        <p:spPr>
          <a:xfrm>
            <a:off x="3939003" y="2908869"/>
            <a:ext cx="240029" cy="274320"/>
          </a:xfrm>
          <a:prstGeom prst="roundRect">
            <a:avLst/>
          </a:prstGeom>
          <a:solidFill>
            <a:srgbClr val="FFC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28" name="TextBox 27"/>
          <p:cNvSpPr txBox="1"/>
          <p:nvPr/>
        </p:nvSpPr>
        <p:spPr>
          <a:xfrm>
            <a:off x="2424942" y="2840290"/>
            <a:ext cx="1380494" cy="369332"/>
          </a:xfrm>
          <a:prstGeom prst="rect">
            <a:avLst/>
          </a:prstGeom>
          <a:noFill/>
        </p:spPr>
        <p:txBody>
          <a:bodyPr wrap="square" rtlCol="0">
            <a:spAutoFit/>
          </a:bodyPr>
          <a:lstStyle/>
          <a:p>
            <a:pPr algn="ctr"/>
            <a:r>
              <a:rPr lang="en-US" smtClean="0">
                <a:latin typeface="Calibri" charset="0"/>
                <a:ea typeface="Calibri" charset="0"/>
                <a:cs typeface="Calibri" charset="0"/>
              </a:rPr>
              <a:t>Sampled</a:t>
            </a:r>
            <a:endParaRPr lang="en-US" dirty="0">
              <a:latin typeface="Calibri" charset="0"/>
              <a:ea typeface="Calibri" charset="0"/>
              <a:cs typeface="Calibri" charset="0"/>
            </a:endParaRPr>
          </a:p>
        </p:txBody>
      </p:sp>
      <p:sp>
        <p:nvSpPr>
          <p:cNvPr id="29" name="TextBox 28"/>
          <p:cNvSpPr txBox="1"/>
          <p:nvPr/>
        </p:nvSpPr>
        <p:spPr>
          <a:xfrm>
            <a:off x="4059016" y="2860210"/>
            <a:ext cx="1291588" cy="369332"/>
          </a:xfrm>
          <a:prstGeom prst="rect">
            <a:avLst/>
          </a:prstGeom>
          <a:noFill/>
        </p:spPr>
        <p:txBody>
          <a:bodyPr wrap="square" rtlCol="0">
            <a:spAutoFit/>
          </a:bodyPr>
          <a:lstStyle/>
          <a:p>
            <a:pPr algn="ctr"/>
            <a:r>
              <a:rPr lang="en-US" dirty="0">
                <a:latin typeface="Calibri" charset="0"/>
                <a:ea typeface="Calibri" charset="0"/>
                <a:cs typeface="Calibri" charset="0"/>
              </a:rPr>
              <a:t>Accessed</a:t>
            </a:r>
          </a:p>
        </p:txBody>
      </p:sp>
      <p:sp>
        <p:nvSpPr>
          <p:cNvPr id="30" name="Rounded Rectangle 29"/>
          <p:cNvSpPr/>
          <p:nvPr/>
        </p:nvSpPr>
        <p:spPr>
          <a:xfrm>
            <a:off x="5726969" y="2888949"/>
            <a:ext cx="240029" cy="274320"/>
          </a:xfrm>
          <a:prstGeom prst="roundRect">
            <a:avLst/>
          </a:prstGeom>
          <a:solidFill>
            <a:srgbClr val="FF0000"/>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40" b="1" dirty="0">
              <a:solidFill>
                <a:schemeClr val="bg1"/>
              </a:solidFill>
              <a:latin typeface="Calibri" charset="0"/>
              <a:ea typeface="Calibri" charset="0"/>
              <a:cs typeface="Calibri" charset="0"/>
            </a:endParaRPr>
          </a:p>
        </p:txBody>
      </p:sp>
      <p:sp>
        <p:nvSpPr>
          <p:cNvPr id="31" name="TextBox 30"/>
          <p:cNvSpPr txBox="1"/>
          <p:nvPr/>
        </p:nvSpPr>
        <p:spPr>
          <a:xfrm>
            <a:off x="5846982" y="2840290"/>
            <a:ext cx="1291588" cy="369332"/>
          </a:xfrm>
          <a:prstGeom prst="rect">
            <a:avLst/>
          </a:prstGeom>
          <a:noFill/>
        </p:spPr>
        <p:txBody>
          <a:bodyPr wrap="square" rtlCol="0">
            <a:spAutoFit/>
          </a:bodyPr>
          <a:lstStyle/>
          <a:p>
            <a:pPr algn="ctr"/>
            <a:r>
              <a:rPr lang="en-US" dirty="0" smtClean="0">
                <a:latin typeface="Calibri" charset="0"/>
                <a:ea typeface="Calibri" charset="0"/>
                <a:cs typeface="Calibri" charset="0"/>
              </a:rPr>
              <a:t>Poisoned</a:t>
            </a:r>
            <a:endParaRPr lang="en-US" dirty="0">
              <a:latin typeface="Calibri" charset="0"/>
              <a:ea typeface="Calibri" charset="0"/>
              <a:cs typeface="Calibri" charset="0"/>
            </a:endParaRPr>
          </a:p>
        </p:txBody>
      </p:sp>
      <p:cxnSp>
        <p:nvCxnSpPr>
          <p:cNvPr id="32" name="Straight Arrow Connector 31"/>
          <p:cNvCxnSpPr/>
          <p:nvPr/>
        </p:nvCxnSpPr>
        <p:spPr>
          <a:xfrm>
            <a:off x="8740347" y="1965449"/>
            <a:ext cx="757445"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8671980" y="1644627"/>
            <a:ext cx="825812" cy="369332"/>
          </a:xfrm>
          <a:prstGeom prst="rect">
            <a:avLst/>
          </a:prstGeom>
          <a:noFill/>
        </p:spPr>
        <p:txBody>
          <a:bodyPr wrap="square" rtlCol="0">
            <a:spAutoFit/>
          </a:bodyPr>
          <a:lstStyle/>
          <a:p>
            <a:pPr algn="ctr"/>
            <a:r>
              <a:rPr lang="en-US" dirty="0" smtClean="0">
                <a:latin typeface="Calibri" charset="0"/>
                <a:ea typeface="Calibri" charset="0"/>
                <a:cs typeface="Calibri" charset="0"/>
              </a:rPr>
              <a:t>Merge</a:t>
            </a:r>
            <a:endParaRPr lang="en-US" dirty="0">
              <a:latin typeface="Calibri" charset="0"/>
              <a:ea typeface="Calibri" charset="0"/>
              <a:cs typeface="Calibri" charset="0"/>
            </a:endParaRPr>
          </a:p>
        </p:txBody>
      </p:sp>
      <p:sp>
        <p:nvSpPr>
          <p:cNvPr id="34" name="Rounded Rectangle 33"/>
          <p:cNvSpPr/>
          <p:nvPr/>
        </p:nvSpPr>
        <p:spPr>
          <a:xfrm>
            <a:off x="9544751" y="1737294"/>
            <a:ext cx="1383349" cy="457200"/>
          </a:xfrm>
          <a:prstGeom prst="round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35" name="Shape 308"/>
          <p:cNvSpPr txBox="1">
            <a:spLocks/>
          </p:cNvSpPr>
          <p:nvPr/>
        </p:nvSpPr>
        <p:spPr>
          <a:xfrm>
            <a:off x="548641" y="3467783"/>
            <a:ext cx="9875519" cy="2567937"/>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smtClean="0">
                <a:solidFill>
                  <a:schemeClr val="dk1"/>
                </a:solidFill>
                <a:latin typeface="Calibri"/>
                <a:ea typeface="Calibri"/>
                <a:cs typeface="Calibri"/>
                <a:sym typeface="Calibri"/>
              </a:rPr>
              <a:t>Continuousl</a:t>
            </a:r>
            <a:r>
              <a:rPr lang="en-US" kern="0" smtClean="0"/>
              <a:t>y s</a:t>
            </a:r>
            <a:r>
              <a:rPr lang="en-US" kern="0" smtClean="0">
                <a:solidFill>
                  <a:schemeClr val="dk1"/>
                </a:solidFill>
                <a:latin typeface="Calibri"/>
                <a:ea typeface="Calibri"/>
                <a:cs typeface="Calibri"/>
                <a:sym typeface="Calibri"/>
              </a:rPr>
              <a:t>ample a random fraction of huge pages</a:t>
            </a:r>
          </a:p>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Split the sampled huge page into 4KB pages</a:t>
            </a:r>
          </a:p>
          <a:p>
            <a:pPr marL="411480" indent="-388620" defTabSz="914400">
              <a:spcBef>
                <a:spcPts val="576"/>
              </a:spcBef>
            </a:pPr>
            <a:r>
              <a:rPr lang="en-US" kern="0" dirty="0" smtClean="0"/>
              <a:t>Only sample 4K pages for which hardware </a:t>
            </a:r>
            <a:r>
              <a:rPr lang="en-US" i="1" kern="0" dirty="0" smtClean="0"/>
              <a:t>Accessed </a:t>
            </a:r>
            <a:r>
              <a:rPr lang="en-US" kern="0" dirty="0" smtClean="0"/>
              <a:t>bit is set</a:t>
            </a:r>
          </a:p>
          <a:p>
            <a:pPr marL="411480" indent="-388620" defTabSz="914400">
              <a:spcBef>
                <a:spcPts val="576"/>
              </a:spcBef>
            </a:pPr>
            <a:r>
              <a:rPr lang="en-US" kern="0" dirty="0" smtClean="0"/>
              <a:t>R</a:t>
            </a:r>
            <a:r>
              <a:rPr lang="en-US" kern="0" dirty="0" smtClean="0">
                <a:solidFill>
                  <a:schemeClr val="dk1"/>
                </a:solidFill>
                <a:latin typeface="Calibri"/>
                <a:ea typeface="Calibri"/>
                <a:cs typeface="Calibri"/>
                <a:sym typeface="Calibri"/>
              </a:rPr>
              <a:t>ecord accesses to a few 4KB pages using s/w induced fault</a:t>
            </a:r>
          </a:p>
          <a:p>
            <a:pPr marL="411480" indent="-388620" defTabSz="914400">
              <a:spcBef>
                <a:spcPts val="576"/>
              </a:spcBef>
            </a:pPr>
            <a:r>
              <a:rPr lang="en-US" kern="0" dirty="0" smtClean="0">
                <a:solidFill>
                  <a:schemeClr val="dk1"/>
                </a:solidFill>
                <a:latin typeface="Calibri"/>
                <a:ea typeface="Calibri"/>
                <a:cs typeface="Calibri"/>
                <a:sym typeface="Calibri"/>
              </a:rPr>
              <a:t>Merge the split page back to huge page</a:t>
            </a:r>
            <a:endParaRPr lang="en-US" kern="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922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12" name="Shape 308"/>
          <p:cNvSpPr txBox="1">
            <a:spLocks/>
          </p:cNvSpPr>
          <p:nvPr/>
        </p:nvSpPr>
        <p:spPr>
          <a:xfrm>
            <a:off x="548641" y="1016403"/>
            <a:ext cx="9875519" cy="4508630"/>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For tolerable slowdown </a:t>
            </a:r>
            <a:r>
              <a:rPr lang="en-US" b="1" kern="0" dirty="0">
                <a:solidFill>
                  <a:schemeClr val="dk1"/>
                </a:solidFill>
                <a:latin typeface="Courier New" charset="0"/>
                <a:ea typeface="Courier New" charset="0"/>
                <a:cs typeface="Courier New" charset="0"/>
                <a:sym typeface="Calibri"/>
              </a:rPr>
              <a:t>3</a:t>
            </a:r>
            <a:r>
              <a:rPr lang="en-US" b="1" kern="0" dirty="0" smtClean="0">
                <a:solidFill>
                  <a:schemeClr val="dk1"/>
                </a:solidFill>
                <a:latin typeface="Courier New" charset="0"/>
                <a:ea typeface="Courier New" charset="0"/>
                <a:cs typeface="Courier New" charset="0"/>
                <a:sym typeface="Calibri"/>
              </a:rPr>
              <a:t>%</a:t>
            </a:r>
            <a:r>
              <a:rPr lang="en-US" kern="0" dirty="0" smtClean="0">
                <a:solidFill>
                  <a:schemeClr val="dk1"/>
                </a:solidFill>
                <a:latin typeface="Calibri"/>
                <a:ea typeface="Calibri"/>
                <a:cs typeface="Calibri"/>
                <a:sym typeface="Calibri"/>
              </a:rPr>
              <a:t>, 1us slow memory latency,       slow mem access rate = </a:t>
            </a:r>
            <a:r>
              <a:rPr lang="en-US" b="1" kern="0" dirty="0" smtClean="0">
                <a:solidFill>
                  <a:schemeClr val="dk1"/>
                </a:solidFill>
                <a:latin typeface="Courier New" charset="0"/>
                <a:ea typeface="Courier New" charset="0"/>
                <a:cs typeface="Courier New" charset="0"/>
                <a:sym typeface="Calibri"/>
              </a:rPr>
              <a:t>3%/1us = </a:t>
            </a:r>
            <a:r>
              <a:rPr lang="en-US" b="1" kern="0" dirty="0" smtClean="0">
                <a:solidFill>
                  <a:schemeClr val="dk1"/>
                </a:solidFill>
                <a:latin typeface="Courier New" charset="0"/>
                <a:ea typeface="Courier New" charset="0"/>
                <a:cs typeface="Courier New" charset="0"/>
                <a:sym typeface="Calibri"/>
              </a:rPr>
              <a:t>30k/sec</a:t>
            </a:r>
            <a:endParaRPr lang="en-US" kern="0" dirty="0" smtClean="0">
              <a:solidFill>
                <a:schemeClr val="dk1"/>
              </a:solidFill>
              <a:latin typeface="Calibri"/>
              <a:ea typeface="Calibri"/>
              <a:cs typeface="Calibri"/>
              <a:sym typeface="Calibri"/>
            </a:endParaRPr>
          </a:p>
        </p:txBody>
      </p:sp>
      <p:sp>
        <p:nvSpPr>
          <p:cNvPr id="309" name="Shape 309"/>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39</a:t>
            </a:fld>
            <a:endParaRPr lang="en-US" sz="1440">
              <a:solidFill>
                <a:schemeClr val="dk1"/>
              </a:solidFill>
              <a:latin typeface="Calibri"/>
              <a:ea typeface="Calibri"/>
              <a:cs typeface="Calibri"/>
              <a:sym typeface="Calibri"/>
            </a:endParaRPr>
          </a:p>
        </p:txBody>
      </p:sp>
      <p:sp>
        <p:nvSpPr>
          <p:cNvPr id="3" name="Title 2"/>
          <p:cNvSpPr>
            <a:spLocks noGrp="1"/>
          </p:cNvSpPr>
          <p:nvPr>
            <p:ph type="title"/>
          </p:nvPr>
        </p:nvSpPr>
        <p:spPr/>
        <p:txBody>
          <a:bodyPr/>
          <a:lstStyle/>
          <a:p>
            <a:r>
              <a:rPr lang="en-US" dirty="0" smtClean="0"/>
              <a:t>Page classification</a:t>
            </a:r>
            <a:endParaRPr lang="en-US" dirty="0"/>
          </a:p>
        </p:txBody>
      </p:sp>
      <p:sp>
        <p:nvSpPr>
          <p:cNvPr id="25" name="Rounded Rectangle 24"/>
          <p:cNvSpPr/>
          <p:nvPr/>
        </p:nvSpPr>
        <p:spPr>
          <a:xfrm>
            <a:off x="7125940" y="2857436"/>
            <a:ext cx="2865882" cy="3089205"/>
          </a:xfrm>
          <a:prstGeom prst="roundRect">
            <a:avLst/>
          </a:prstGeom>
          <a:solidFill>
            <a:srgbClr val="DADBFC"/>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Slow Mem</a:t>
            </a:r>
            <a:endParaRPr lang="en-US" sz="2000" b="1" dirty="0">
              <a:latin typeface="Calibri" charset="0"/>
              <a:ea typeface="Calibri" charset="0"/>
              <a:cs typeface="Calibri" charset="0"/>
            </a:endParaRPr>
          </a:p>
        </p:txBody>
      </p:sp>
      <p:sp>
        <p:nvSpPr>
          <p:cNvPr id="26" name="Rounded Rectangle 25"/>
          <p:cNvSpPr/>
          <p:nvPr/>
        </p:nvSpPr>
        <p:spPr>
          <a:xfrm>
            <a:off x="949273" y="2861409"/>
            <a:ext cx="2865882" cy="3089205"/>
          </a:xfrm>
          <a:prstGeom prst="roundRect">
            <a:avLst/>
          </a:prstGeom>
          <a:solidFill>
            <a:schemeClr val="accent5"/>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DRAM</a:t>
            </a:r>
            <a:endParaRPr lang="en-US" sz="2000" b="1" dirty="0">
              <a:latin typeface="Calibri" charset="0"/>
              <a:ea typeface="Calibri" charset="0"/>
              <a:cs typeface="Calibri" charset="0"/>
            </a:endParaRPr>
          </a:p>
        </p:txBody>
      </p:sp>
      <p:sp>
        <p:nvSpPr>
          <p:cNvPr id="27" name="Rounded Rectangle 26"/>
          <p:cNvSpPr/>
          <p:nvPr/>
        </p:nvSpPr>
        <p:spPr>
          <a:xfrm>
            <a:off x="1658256" y="3129993"/>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28" name="Rounded Rectangle 27"/>
          <p:cNvSpPr/>
          <p:nvPr/>
        </p:nvSpPr>
        <p:spPr>
          <a:xfrm>
            <a:off x="1658256" y="3872944"/>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29" name="Rounded Rectangle 28"/>
          <p:cNvSpPr/>
          <p:nvPr/>
        </p:nvSpPr>
        <p:spPr>
          <a:xfrm>
            <a:off x="1658256" y="4995255"/>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30" name="Rounded Rectangle 29"/>
          <p:cNvSpPr/>
          <p:nvPr/>
        </p:nvSpPr>
        <p:spPr>
          <a:xfrm>
            <a:off x="2292622" y="433014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Tree>
    <p:extLst>
      <p:ext uri="{BB962C8B-B14F-4D97-AF65-F5344CB8AC3E}">
        <p14:creationId xmlns:p14="http://schemas.microsoft.com/office/powerpoint/2010/main" val="2137274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6447"/>
            <a:ext cx="10972800" cy="617220"/>
          </a:xfrm>
        </p:spPr>
        <p:txBody>
          <a:bodyPr/>
          <a:lstStyle/>
          <a:p>
            <a:r>
              <a:rPr lang="en-US" dirty="0" smtClean="0"/>
              <a:t>Heterogeneity in memory </a:t>
            </a:r>
            <a:r>
              <a:rPr lang="en-US" dirty="0" smtClean="0"/>
              <a:t>technologies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4</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819800248"/>
              </p:ext>
            </p:extLst>
          </p:nvPr>
        </p:nvGraphicFramePr>
        <p:xfrm>
          <a:off x="1414220" y="1696037"/>
          <a:ext cx="8144359" cy="1889760"/>
        </p:xfrm>
        <a:graphic>
          <a:graphicData uri="http://schemas.openxmlformats.org/drawingml/2006/table">
            <a:tbl>
              <a:tblPr firstRow="1" bandRow="1">
                <a:tableStyleId>{3B4B98B0-60AC-42C2-AFA5-B58CD77FA1E5}</a:tableStyleId>
              </a:tblPr>
              <a:tblGrid>
                <a:gridCol w="1911910"/>
                <a:gridCol w="1851660"/>
                <a:gridCol w="1337310"/>
                <a:gridCol w="1414607"/>
                <a:gridCol w="1628872"/>
              </a:tblGrid>
              <a:tr h="370840">
                <a:tc>
                  <a:txBody>
                    <a:bodyPr/>
                    <a:lstStyle/>
                    <a:p>
                      <a:pPr algn="ctr"/>
                      <a:r>
                        <a:rPr lang="en-US" sz="2000" dirty="0" smtClean="0">
                          <a:latin typeface="Calibri" charset="0"/>
                          <a:ea typeface="Calibri" charset="0"/>
                          <a:cs typeface="Calibri" charset="0"/>
                        </a:rPr>
                        <a:t>Memory 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DDR</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GDDR / HBM</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2x-8x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3D </a:t>
                      </a:r>
                      <a:r>
                        <a:rPr lang="en-US" sz="2000" dirty="0" err="1" smtClean="0">
                          <a:latin typeface="Calibri" charset="0"/>
                          <a:ea typeface="Calibri" charset="0"/>
                          <a:cs typeface="Calibri" charset="0"/>
                        </a:rPr>
                        <a:t>XPoint</a:t>
                      </a:r>
                      <a:r>
                        <a:rPr lang="en-US" sz="2000" dirty="0" smtClean="0">
                          <a:latin typeface="Calibri" charset="0"/>
                          <a:ea typeface="Calibri" charset="0"/>
                          <a:cs typeface="Calibri" charset="0"/>
                        </a:rPr>
                        <a:t> </a:t>
                      </a:r>
                      <a:r>
                        <a:rPr lang="en-US" sz="1200" dirty="0" smtClean="0">
                          <a:latin typeface="Calibri" charset="0"/>
                          <a:ea typeface="Calibri" charset="0"/>
                          <a:cs typeface="Calibri" charset="0"/>
                        </a:rPr>
                        <a:t>(expected)</a:t>
                      </a:r>
                      <a:endParaRPr lang="en-US" sz="12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5x-10x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a:t>
                      </a:r>
                      <a:r>
                        <a:rPr lang="en-US" sz="2000" b="0" dirty="0" smtClean="0">
                          <a:latin typeface="Calibri" charset="0"/>
                          <a:ea typeface="Calibri" charset="0"/>
                          <a:cs typeface="Calibri" charset="0"/>
                        </a:rPr>
                        <a:t>–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bl>
          </a:graphicData>
        </a:graphic>
      </p:graphicFrame>
    </p:spTree>
    <p:extLst>
      <p:ext uri="{BB962C8B-B14F-4D97-AF65-F5344CB8AC3E}">
        <p14:creationId xmlns:p14="http://schemas.microsoft.com/office/powerpoint/2010/main" val="1710296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12" name="Shape 308"/>
          <p:cNvSpPr txBox="1">
            <a:spLocks/>
          </p:cNvSpPr>
          <p:nvPr/>
        </p:nvSpPr>
        <p:spPr>
          <a:xfrm>
            <a:off x="548641" y="1016403"/>
            <a:ext cx="9875519" cy="4508630"/>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For tolerable slowdown </a:t>
            </a:r>
            <a:r>
              <a:rPr lang="en-US" b="1" kern="0" dirty="0">
                <a:solidFill>
                  <a:schemeClr val="dk1"/>
                </a:solidFill>
                <a:latin typeface="Courier New" charset="0"/>
                <a:ea typeface="Courier New" charset="0"/>
                <a:cs typeface="Courier New" charset="0"/>
                <a:sym typeface="Calibri"/>
              </a:rPr>
              <a:t>3</a:t>
            </a:r>
            <a:r>
              <a:rPr lang="en-US" b="1" kern="0" dirty="0" smtClean="0">
                <a:solidFill>
                  <a:schemeClr val="dk1"/>
                </a:solidFill>
                <a:latin typeface="Courier New" charset="0"/>
                <a:ea typeface="Courier New" charset="0"/>
                <a:cs typeface="Courier New" charset="0"/>
                <a:sym typeface="Calibri"/>
              </a:rPr>
              <a:t>%</a:t>
            </a:r>
            <a:r>
              <a:rPr lang="en-US" kern="0" dirty="0" smtClean="0">
                <a:solidFill>
                  <a:schemeClr val="dk1"/>
                </a:solidFill>
                <a:latin typeface="Calibri"/>
                <a:ea typeface="Calibri"/>
                <a:cs typeface="Calibri"/>
                <a:sym typeface="Calibri"/>
              </a:rPr>
              <a:t>, 1us slow memory latency,       slow mem access rate = </a:t>
            </a:r>
            <a:r>
              <a:rPr lang="en-US" b="1" kern="0" dirty="0" smtClean="0">
                <a:solidFill>
                  <a:schemeClr val="dk1"/>
                </a:solidFill>
                <a:latin typeface="Courier New" charset="0"/>
                <a:ea typeface="Courier New" charset="0"/>
                <a:cs typeface="Courier New" charset="0"/>
                <a:sym typeface="Calibri"/>
              </a:rPr>
              <a:t>3%/1us = 30k/sec</a:t>
            </a:r>
            <a:endParaRPr lang="en-US" kern="0" dirty="0" smtClean="0">
              <a:solidFill>
                <a:schemeClr val="dk1"/>
              </a:solidFill>
              <a:latin typeface="Calibri"/>
              <a:ea typeface="Calibri"/>
              <a:cs typeface="Calibri"/>
              <a:sym typeface="Calibri"/>
            </a:endParaRPr>
          </a:p>
          <a:p>
            <a:pPr marL="411480" indent="-388620" defTabSz="914400">
              <a:spcBef>
                <a:spcPts val="576"/>
              </a:spcBef>
              <a:spcAft>
                <a:spcPts val="0"/>
              </a:spcAft>
              <a:buClr>
                <a:schemeClr val="dk1"/>
              </a:buClr>
              <a:buSzPct val="100000"/>
              <a:buFont typeface="Calibri"/>
              <a:buChar char="•"/>
            </a:pPr>
            <a:r>
              <a:rPr lang="en-US" kern="0" dirty="0" smtClean="0"/>
              <a:t>Estimate huge page access rate by poisoned 4K pages</a:t>
            </a:r>
          </a:p>
        </p:txBody>
      </p:sp>
      <p:sp>
        <p:nvSpPr>
          <p:cNvPr id="22" name="Rounded Rectangle 21"/>
          <p:cNvSpPr/>
          <p:nvPr/>
        </p:nvSpPr>
        <p:spPr>
          <a:xfrm>
            <a:off x="7125940" y="2857436"/>
            <a:ext cx="2865882" cy="3089205"/>
          </a:xfrm>
          <a:prstGeom prst="roundRect">
            <a:avLst/>
          </a:prstGeom>
          <a:solidFill>
            <a:srgbClr val="DADBFC"/>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Slow Mem</a:t>
            </a:r>
            <a:endParaRPr lang="en-US" sz="2000" b="1" dirty="0">
              <a:latin typeface="Calibri" charset="0"/>
              <a:ea typeface="Calibri" charset="0"/>
              <a:cs typeface="Calibri" charset="0"/>
            </a:endParaRPr>
          </a:p>
        </p:txBody>
      </p:sp>
      <p:sp>
        <p:nvSpPr>
          <p:cNvPr id="17" name="Rounded Rectangle 16"/>
          <p:cNvSpPr/>
          <p:nvPr/>
        </p:nvSpPr>
        <p:spPr>
          <a:xfrm>
            <a:off x="949273" y="2861409"/>
            <a:ext cx="2865882" cy="3089205"/>
          </a:xfrm>
          <a:prstGeom prst="roundRect">
            <a:avLst/>
          </a:prstGeom>
          <a:solidFill>
            <a:schemeClr val="accent5"/>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DRAM</a:t>
            </a:r>
            <a:endParaRPr lang="en-US" sz="2000" b="1" dirty="0">
              <a:latin typeface="Calibri" charset="0"/>
              <a:ea typeface="Calibri" charset="0"/>
              <a:cs typeface="Calibri" charset="0"/>
            </a:endParaRPr>
          </a:p>
        </p:txBody>
      </p:sp>
      <p:sp>
        <p:nvSpPr>
          <p:cNvPr id="309" name="Shape 309"/>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40</a:t>
            </a:fld>
            <a:endParaRPr lang="en-US" sz="1440">
              <a:solidFill>
                <a:schemeClr val="dk1"/>
              </a:solidFill>
              <a:latin typeface="Calibri"/>
              <a:ea typeface="Calibri"/>
              <a:cs typeface="Calibri"/>
              <a:sym typeface="Calibri"/>
            </a:endParaRPr>
          </a:p>
        </p:txBody>
      </p:sp>
      <p:sp>
        <p:nvSpPr>
          <p:cNvPr id="13" name="Rounded Rectangle 12"/>
          <p:cNvSpPr/>
          <p:nvPr/>
        </p:nvSpPr>
        <p:spPr>
          <a:xfrm>
            <a:off x="2292622" y="433014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4" name="Rounded Rectangle 13"/>
          <p:cNvSpPr/>
          <p:nvPr/>
        </p:nvSpPr>
        <p:spPr>
          <a:xfrm>
            <a:off x="1658256" y="3129993"/>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15" name="Rounded Rectangle 14"/>
          <p:cNvSpPr/>
          <p:nvPr/>
        </p:nvSpPr>
        <p:spPr>
          <a:xfrm>
            <a:off x="1658256" y="3872944"/>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cxnSp>
        <p:nvCxnSpPr>
          <p:cNvPr id="23" name="Straight Arrow Connector 22"/>
          <p:cNvCxnSpPr/>
          <p:nvPr/>
        </p:nvCxnSpPr>
        <p:spPr>
          <a:xfrm flipV="1">
            <a:off x="1442873" y="3078824"/>
            <a:ext cx="2858" cy="23088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139348" y="4062877"/>
            <a:ext cx="266044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Sort by access frequency</a:t>
            </a:r>
            <a:endParaRPr lang="en-US" b="1" dirty="0">
              <a:latin typeface="Calibri" charset="0"/>
              <a:ea typeface="Calibri" charset="0"/>
              <a:cs typeface="Calibri" charset="0"/>
            </a:endParaRPr>
          </a:p>
        </p:txBody>
      </p:sp>
      <p:sp>
        <p:nvSpPr>
          <p:cNvPr id="38" name="Rounded Rectangle 37"/>
          <p:cNvSpPr/>
          <p:nvPr/>
        </p:nvSpPr>
        <p:spPr>
          <a:xfrm>
            <a:off x="1658256" y="4995255"/>
            <a:ext cx="1805940" cy="457200"/>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3" name="Title 2"/>
          <p:cNvSpPr>
            <a:spLocks noGrp="1"/>
          </p:cNvSpPr>
          <p:nvPr>
            <p:ph type="title"/>
          </p:nvPr>
        </p:nvSpPr>
        <p:spPr/>
        <p:txBody>
          <a:bodyPr/>
          <a:lstStyle/>
          <a:p>
            <a:r>
              <a:rPr lang="en-US" dirty="0" smtClean="0"/>
              <a:t>Page classification</a:t>
            </a:r>
            <a:endParaRPr lang="en-US" dirty="0"/>
          </a:p>
        </p:txBody>
      </p:sp>
    </p:spTree>
    <p:extLst>
      <p:ext uri="{BB962C8B-B14F-4D97-AF65-F5344CB8AC3E}">
        <p14:creationId xmlns:p14="http://schemas.microsoft.com/office/powerpoint/2010/main" val="1921216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12" name="Shape 308"/>
          <p:cNvSpPr txBox="1">
            <a:spLocks/>
          </p:cNvSpPr>
          <p:nvPr/>
        </p:nvSpPr>
        <p:spPr>
          <a:xfrm>
            <a:off x="548641" y="1016403"/>
            <a:ext cx="9875519" cy="4508630"/>
          </a:xfrm>
          <a:prstGeom prst="rect">
            <a:avLst/>
          </a:prstGeom>
          <a:noFill/>
          <a:ln>
            <a:noFill/>
          </a:ln>
        </p:spPr>
        <p:txBody>
          <a:bodyPr lIns="82283" tIns="41130" rIns="82283" bIns="41130" anchor="t" anchorCtr="0">
            <a:noAutofit/>
          </a:bodyP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411480" indent="-388620" defTabSz="914400">
              <a:spcBef>
                <a:spcPts val="576"/>
              </a:spcBef>
              <a:spcAft>
                <a:spcPts val="0"/>
              </a:spcAft>
              <a:buClr>
                <a:schemeClr val="dk1"/>
              </a:buClr>
              <a:buSzPct val="100000"/>
              <a:buFont typeface="Calibri"/>
              <a:buChar char="•"/>
            </a:pPr>
            <a:r>
              <a:rPr lang="en-US" kern="0" dirty="0" smtClean="0">
                <a:solidFill>
                  <a:schemeClr val="dk1"/>
                </a:solidFill>
                <a:latin typeface="Calibri"/>
                <a:ea typeface="Calibri"/>
                <a:cs typeface="Calibri"/>
                <a:sym typeface="Calibri"/>
              </a:rPr>
              <a:t>For tolerable slowdown </a:t>
            </a:r>
            <a:r>
              <a:rPr lang="en-US" b="1" kern="0" dirty="0">
                <a:solidFill>
                  <a:schemeClr val="dk1"/>
                </a:solidFill>
                <a:latin typeface="Courier New" charset="0"/>
                <a:ea typeface="Courier New" charset="0"/>
                <a:cs typeface="Courier New" charset="0"/>
                <a:sym typeface="Calibri"/>
              </a:rPr>
              <a:t>3</a:t>
            </a:r>
            <a:r>
              <a:rPr lang="en-US" b="1" kern="0" dirty="0" smtClean="0">
                <a:solidFill>
                  <a:schemeClr val="dk1"/>
                </a:solidFill>
                <a:latin typeface="Courier New" charset="0"/>
                <a:ea typeface="Courier New" charset="0"/>
                <a:cs typeface="Courier New" charset="0"/>
                <a:sym typeface="Calibri"/>
              </a:rPr>
              <a:t>%</a:t>
            </a:r>
            <a:r>
              <a:rPr lang="en-US" kern="0" dirty="0" smtClean="0">
                <a:solidFill>
                  <a:schemeClr val="dk1"/>
                </a:solidFill>
                <a:latin typeface="Calibri"/>
                <a:ea typeface="Calibri"/>
                <a:cs typeface="Calibri"/>
                <a:sym typeface="Calibri"/>
              </a:rPr>
              <a:t>, 1us slow memory latency,       slow mem access rate = </a:t>
            </a:r>
            <a:r>
              <a:rPr lang="en-US" b="1" kern="0" dirty="0" smtClean="0">
                <a:solidFill>
                  <a:schemeClr val="dk1"/>
                </a:solidFill>
                <a:latin typeface="Courier New" charset="0"/>
                <a:ea typeface="Courier New" charset="0"/>
                <a:cs typeface="Courier New" charset="0"/>
                <a:sym typeface="Calibri"/>
              </a:rPr>
              <a:t>3%/1us = 30k/sec</a:t>
            </a:r>
            <a:endParaRPr lang="en-US" kern="0" dirty="0" smtClean="0">
              <a:solidFill>
                <a:schemeClr val="dk1"/>
              </a:solidFill>
              <a:latin typeface="Calibri"/>
              <a:ea typeface="Calibri"/>
              <a:cs typeface="Calibri"/>
              <a:sym typeface="Calibri"/>
            </a:endParaRPr>
          </a:p>
          <a:p>
            <a:pPr marL="411480" indent="-388620" defTabSz="914400">
              <a:spcBef>
                <a:spcPts val="576"/>
              </a:spcBef>
              <a:spcAft>
                <a:spcPts val="0"/>
              </a:spcAft>
              <a:buClr>
                <a:schemeClr val="dk1"/>
              </a:buClr>
              <a:buSzPct val="100000"/>
              <a:buFont typeface="Calibri"/>
              <a:buChar char="•"/>
            </a:pPr>
            <a:r>
              <a:rPr lang="en-US" kern="0" dirty="0" smtClean="0"/>
              <a:t>Estimate huge page access rate by poisoned 4K pages</a:t>
            </a:r>
          </a:p>
        </p:txBody>
      </p:sp>
      <p:sp>
        <p:nvSpPr>
          <p:cNvPr id="22" name="Rounded Rectangle 21"/>
          <p:cNvSpPr/>
          <p:nvPr/>
        </p:nvSpPr>
        <p:spPr>
          <a:xfrm>
            <a:off x="7125940" y="2857436"/>
            <a:ext cx="2865882" cy="3089205"/>
          </a:xfrm>
          <a:prstGeom prst="roundRect">
            <a:avLst/>
          </a:prstGeom>
          <a:solidFill>
            <a:srgbClr val="DADBFC"/>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Slow Mem</a:t>
            </a:r>
            <a:endParaRPr lang="en-US" sz="2000" b="1" dirty="0">
              <a:latin typeface="Calibri" charset="0"/>
              <a:ea typeface="Calibri" charset="0"/>
              <a:cs typeface="Calibri" charset="0"/>
            </a:endParaRPr>
          </a:p>
        </p:txBody>
      </p:sp>
      <p:sp>
        <p:nvSpPr>
          <p:cNvPr id="17" name="Rounded Rectangle 16"/>
          <p:cNvSpPr/>
          <p:nvPr/>
        </p:nvSpPr>
        <p:spPr>
          <a:xfrm>
            <a:off x="949273" y="2861409"/>
            <a:ext cx="2865882" cy="3089205"/>
          </a:xfrm>
          <a:prstGeom prst="roundRect">
            <a:avLst/>
          </a:prstGeom>
          <a:solidFill>
            <a:schemeClr val="accent5"/>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DRAM</a:t>
            </a:r>
            <a:endParaRPr lang="en-US" sz="2000" b="1" dirty="0">
              <a:latin typeface="Calibri" charset="0"/>
              <a:ea typeface="Calibri" charset="0"/>
              <a:cs typeface="Calibri" charset="0"/>
            </a:endParaRPr>
          </a:p>
        </p:txBody>
      </p:sp>
      <p:sp>
        <p:nvSpPr>
          <p:cNvPr id="309" name="Shape 309"/>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41</a:t>
            </a:fld>
            <a:endParaRPr lang="en-US" sz="1440">
              <a:solidFill>
                <a:schemeClr val="dk1"/>
              </a:solidFill>
              <a:latin typeface="Calibri"/>
              <a:ea typeface="Calibri"/>
              <a:cs typeface="Calibri"/>
              <a:sym typeface="Calibri"/>
            </a:endParaRPr>
          </a:p>
        </p:txBody>
      </p:sp>
      <p:sp>
        <p:nvSpPr>
          <p:cNvPr id="13" name="Rounded Rectangle 12"/>
          <p:cNvSpPr/>
          <p:nvPr/>
        </p:nvSpPr>
        <p:spPr>
          <a:xfrm>
            <a:off x="2292622" y="433014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14" name="Rounded Rectangle 13"/>
          <p:cNvSpPr/>
          <p:nvPr/>
        </p:nvSpPr>
        <p:spPr>
          <a:xfrm>
            <a:off x="1658256" y="3129993"/>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15" name="Rounded Rectangle 14"/>
          <p:cNvSpPr/>
          <p:nvPr/>
        </p:nvSpPr>
        <p:spPr>
          <a:xfrm>
            <a:off x="1658256" y="3872944"/>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cxnSp>
        <p:nvCxnSpPr>
          <p:cNvPr id="23" name="Straight Arrow Connector 22"/>
          <p:cNvCxnSpPr/>
          <p:nvPr/>
        </p:nvCxnSpPr>
        <p:spPr>
          <a:xfrm flipV="1">
            <a:off x="1442873" y="3078824"/>
            <a:ext cx="2858" cy="23088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rot="16200000">
            <a:off x="-139348" y="4062877"/>
            <a:ext cx="266044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Sort by access frequency</a:t>
            </a:r>
            <a:endParaRPr lang="en-US" b="1" dirty="0">
              <a:latin typeface="Calibri" charset="0"/>
              <a:ea typeface="Calibri" charset="0"/>
              <a:cs typeface="Calibri" charset="0"/>
            </a:endParaRPr>
          </a:p>
        </p:txBody>
      </p:sp>
      <p:sp>
        <p:nvSpPr>
          <p:cNvPr id="38" name="Rounded Rectangle 37"/>
          <p:cNvSpPr/>
          <p:nvPr/>
        </p:nvSpPr>
        <p:spPr>
          <a:xfrm>
            <a:off x="1658256" y="4995255"/>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cxnSp>
        <p:nvCxnSpPr>
          <p:cNvPr id="18" name="Straight Arrow Connector 17"/>
          <p:cNvCxnSpPr/>
          <p:nvPr/>
        </p:nvCxnSpPr>
        <p:spPr>
          <a:xfrm flipV="1">
            <a:off x="1635101" y="4787344"/>
            <a:ext cx="2022498" cy="1"/>
          </a:xfrm>
          <a:prstGeom prst="straightConnector1">
            <a:avLst/>
          </a:prstGeom>
          <a:ln w="38100">
            <a:solidFill>
              <a:schemeClr val="accent6">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771508" y="4414829"/>
            <a:ext cx="3122019" cy="707886"/>
          </a:xfrm>
          <a:prstGeom prst="rect">
            <a:avLst/>
          </a:prstGeom>
          <a:noFill/>
        </p:spPr>
        <p:txBody>
          <a:bodyPr wrap="square" rtlCol="0">
            <a:spAutoFit/>
          </a:bodyPr>
          <a:lstStyle/>
          <a:p>
            <a:pPr algn="ctr"/>
            <a:r>
              <a:rPr lang="en-US" sz="2000" b="1" dirty="0" smtClean="0">
                <a:latin typeface="Calibri" charset="0"/>
                <a:ea typeface="Calibri" charset="0"/>
                <a:cs typeface="Calibri" charset="0"/>
              </a:rPr>
              <a:t>30k/sec,</a:t>
            </a:r>
          </a:p>
          <a:p>
            <a:pPr algn="ctr"/>
            <a:r>
              <a:rPr lang="en-US" sz="2000" b="1" dirty="0" smtClean="0">
                <a:latin typeface="Calibri" charset="0"/>
                <a:ea typeface="Calibri" charset="0"/>
                <a:cs typeface="Calibri" charset="0"/>
              </a:rPr>
              <a:t>scaled </a:t>
            </a:r>
            <a:r>
              <a:rPr lang="en-US" sz="2000" b="1" dirty="0" smtClean="0">
                <a:latin typeface="Calibri" charset="0"/>
                <a:ea typeface="Calibri" charset="0"/>
                <a:cs typeface="Calibri" charset="0"/>
              </a:rPr>
              <a:t>by sampling fraction</a:t>
            </a:r>
            <a:endParaRPr lang="en-US" sz="2000" b="1" dirty="0">
              <a:latin typeface="Calibri" charset="0"/>
              <a:ea typeface="Calibri" charset="0"/>
              <a:cs typeface="Calibri" charset="0"/>
            </a:endParaRPr>
          </a:p>
        </p:txBody>
      </p:sp>
      <p:sp>
        <p:nvSpPr>
          <p:cNvPr id="3" name="Title 2"/>
          <p:cNvSpPr>
            <a:spLocks noGrp="1"/>
          </p:cNvSpPr>
          <p:nvPr>
            <p:ph type="title"/>
          </p:nvPr>
        </p:nvSpPr>
        <p:spPr/>
        <p:txBody>
          <a:bodyPr/>
          <a:lstStyle/>
          <a:p>
            <a:r>
              <a:rPr lang="en-US" dirty="0" smtClean="0"/>
              <a:t>Page classification</a:t>
            </a:r>
            <a:endParaRPr lang="en-US" dirty="0"/>
          </a:p>
        </p:txBody>
      </p:sp>
      <p:sp>
        <p:nvSpPr>
          <p:cNvPr id="20" name="Right Arrow 19"/>
          <p:cNvSpPr/>
          <p:nvPr/>
        </p:nvSpPr>
        <p:spPr bwMode="auto">
          <a:xfrm>
            <a:off x="4124672" y="5405451"/>
            <a:ext cx="2654100" cy="400021"/>
          </a:xfrm>
          <a:prstGeom prst="rightArrow">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Calibri" charset="0"/>
              <a:ea typeface="Calibri" charset="0"/>
              <a:cs typeface="Calibri" charset="0"/>
            </a:endParaRPr>
          </a:p>
        </p:txBody>
      </p:sp>
      <p:sp>
        <p:nvSpPr>
          <p:cNvPr id="21" name="TextBox 20"/>
          <p:cNvSpPr txBox="1"/>
          <p:nvPr/>
        </p:nvSpPr>
        <p:spPr>
          <a:xfrm>
            <a:off x="4197912" y="5667837"/>
            <a:ext cx="2495689" cy="369332"/>
          </a:xfrm>
          <a:prstGeom prst="rect">
            <a:avLst/>
          </a:prstGeom>
          <a:noFill/>
        </p:spPr>
        <p:txBody>
          <a:bodyPr wrap="square" rtlCol="0">
            <a:spAutoFit/>
          </a:bodyPr>
          <a:lstStyle/>
          <a:p>
            <a:pPr algn="ctr"/>
            <a:r>
              <a:rPr lang="en-US" dirty="0" smtClean="0">
                <a:latin typeface="Calibri" charset="0"/>
                <a:ea typeface="Calibri" charset="0"/>
                <a:cs typeface="Calibri" charset="0"/>
              </a:rPr>
              <a:t>Migrate to slow mem</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869854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par>
                          <p:cTn id="9" fill="hold">
                            <p:stCondLst>
                              <p:cond delay="0"/>
                            </p:stCondLst>
                            <p:childTnLst>
                              <p:par>
                                <p:cTn id="10" presetID="0" presetClass="path" presetSubtype="0" accel="50000" decel="50000" fill="hold" grpId="0" nodeType="afterEffect">
                                  <p:stCondLst>
                                    <p:cond delay="0"/>
                                  </p:stCondLst>
                                  <p:childTnLst>
                                    <p:animMotion origin="layout" path="M -2.26852E-6 -6.17284E-7 L 0.5463 -6.17284E-7 " pathEditMode="relative" rAng="0" ptsTypes="AA">
                                      <p:cBhvr>
                                        <p:cTn id="11" dur="2000" fill="hold"/>
                                        <p:tgtEl>
                                          <p:spTgt spid="38"/>
                                        </p:tgtEl>
                                        <p:attrNameLst>
                                          <p:attrName>ppt_x</p:attrName>
                                          <p:attrName>ppt_y</p:attrName>
                                        </p:attrNameLst>
                                      </p:cBhvr>
                                      <p:rCtr x="273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0" grpId="0" animBg="1"/>
      <p:bldP spid="2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change detection</a:t>
            </a:r>
            <a:endParaRPr lang="en-US" dirty="0"/>
          </a:p>
        </p:txBody>
      </p:sp>
      <p:sp>
        <p:nvSpPr>
          <p:cNvPr id="3" name="Content Placeholder 2"/>
          <p:cNvSpPr>
            <a:spLocks noGrp="1"/>
          </p:cNvSpPr>
          <p:nvPr>
            <p:ph idx="1"/>
          </p:nvPr>
        </p:nvSpPr>
        <p:spPr>
          <a:xfrm>
            <a:off x="548639" y="852408"/>
            <a:ext cx="10308413" cy="4661142"/>
          </a:xfrm>
        </p:spPr>
        <p:txBody>
          <a:bodyPr anchor="t"/>
          <a:lstStyle/>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Pages behavior may change over time</a:t>
            </a:r>
          </a:p>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Measure access rate to all cold pages &amp; sort by access frequency</a:t>
            </a:r>
          </a:p>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Pages above </a:t>
            </a:r>
            <a:r>
              <a:rPr lang="en-US" b="1" dirty="0">
                <a:solidFill>
                  <a:schemeClr val="dk1"/>
                </a:solidFill>
                <a:latin typeface="Courier New" charset="0"/>
                <a:ea typeface="Courier New" charset="0"/>
                <a:cs typeface="Courier New" charset="0"/>
                <a:sym typeface="Calibri"/>
              </a:rPr>
              <a:t>30K</a:t>
            </a:r>
            <a:r>
              <a:rPr lang="en-US" dirty="0">
                <a:solidFill>
                  <a:schemeClr val="dk1"/>
                </a:solidFill>
                <a:latin typeface="Calibri"/>
                <a:ea typeface="Calibri"/>
                <a:cs typeface="Calibri"/>
                <a:sym typeface="Calibri"/>
              </a:rPr>
              <a:t> total access rate get migrated back to DRAM</a:t>
            </a:r>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42</a:t>
            </a:fld>
            <a:endParaRPr lang="en-US" dirty="0"/>
          </a:p>
        </p:txBody>
      </p:sp>
      <p:grpSp>
        <p:nvGrpSpPr>
          <p:cNvPr id="16" name="Group 15"/>
          <p:cNvGrpSpPr/>
          <p:nvPr/>
        </p:nvGrpSpPr>
        <p:grpSpPr>
          <a:xfrm>
            <a:off x="949273" y="2861408"/>
            <a:ext cx="9004898" cy="3089206"/>
            <a:chOff x="949273" y="2861408"/>
            <a:chExt cx="9004898" cy="3089206"/>
          </a:xfrm>
        </p:grpSpPr>
        <p:sp>
          <p:nvSpPr>
            <p:cNvPr id="5" name="Rounded Rectangle 4"/>
            <p:cNvSpPr/>
            <p:nvPr/>
          </p:nvSpPr>
          <p:spPr>
            <a:xfrm>
              <a:off x="7088289" y="2861408"/>
              <a:ext cx="2865882" cy="3089205"/>
            </a:xfrm>
            <a:prstGeom prst="roundRect">
              <a:avLst/>
            </a:prstGeom>
            <a:solidFill>
              <a:srgbClr val="DADBFC"/>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Slow Mem</a:t>
              </a:r>
              <a:endParaRPr lang="en-US" sz="2000" b="1" dirty="0">
                <a:latin typeface="Calibri" charset="0"/>
                <a:ea typeface="Calibri" charset="0"/>
                <a:cs typeface="Calibri" charset="0"/>
              </a:endParaRPr>
            </a:p>
          </p:txBody>
        </p:sp>
        <p:sp>
          <p:nvSpPr>
            <p:cNvPr id="6" name="Rounded Rectangle 5"/>
            <p:cNvSpPr/>
            <p:nvPr/>
          </p:nvSpPr>
          <p:spPr>
            <a:xfrm>
              <a:off x="949273" y="2861409"/>
              <a:ext cx="2865882" cy="3089205"/>
            </a:xfrm>
            <a:prstGeom prst="roundRect">
              <a:avLst/>
            </a:prstGeom>
            <a:solidFill>
              <a:schemeClr val="accent5"/>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DRAM</a:t>
              </a:r>
              <a:endParaRPr lang="en-US" sz="2000" b="1" dirty="0">
                <a:latin typeface="Calibri" charset="0"/>
                <a:ea typeface="Calibri" charset="0"/>
                <a:cs typeface="Calibri" charset="0"/>
              </a:endParaRPr>
            </a:p>
          </p:txBody>
        </p:sp>
        <p:sp>
          <p:nvSpPr>
            <p:cNvPr id="7" name="Rounded Rectangle 6"/>
            <p:cNvSpPr/>
            <p:nvPr/>
          </p:nvSpPr>
          <p:spPr>
            <a:xfrm>
              <a:off x="2292622" y="433014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8" name="Rounded Rectangle 7"/>
            <p:cNvSpPr/>
            <p:nvPr/>
          </p:nvSpPr>
          <p:spPr>
            <a:xfrm>
              <a:off x="1658256" y="3129993"/>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9" name="Rounded Rectangle 8"/>
            <p:cNvSpPr/>
            <p:nvPr/>
          </p:nvSpPr>
          <p:spPr>
            <a:xfrm>
              <a:off x="1658256" y="3872944"/>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grpSp>
      <p:sp>
        <p:nvSpPr>
          <p:cNvPr id="18" name="Rounded Rectangle 17"/>
          <p:cNvSpPr/>
          <p:nvPr/>
        </p:nvSpPr>
        <p:spPr>
          <a:xfrm>
            <a:off x="7826782" y="3078824"/>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sp>
        <p:nvSpPr>
          <p:cNvPr id="19" name="Rounded Rectangle 18"/>
          <p:cNvSpPr/>
          <p:nvPr/>
        </p:nvSpPr>
        <p:spPr>
          <a:xfrm>
            <a:off x="7826782" y="3821775"/>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cxnSp>
        <p:nvCxnSpPr>
          <p:cNvPr id="20" name="Straight Arrow Connector 19"/>
          <p:cNvCxnSpPr/>
          <p:nvPr/>
        </p:nvCxnSpPr>
        <p:spPr>
          <a:xfrm flipV="1">
            <a:off x="7611399" y="3027655"/>
            <a:ext cx="2858" cy="23088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6029178" y="4011708"/>
            <a:ext cx="266044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Sort by access frequency</a:t>
            </a:r>
            <a:endParaRPr lang="en-US" b="1" dirty="0">
              <a:latin typeface="Calibri" charset="0"/>
              <a:ea typeface="Calibri" charset="0"/>
              <a:cs typeface="Calibri" charset="0"/>
            </a:endParaRPr>
          </a:p>
        </p:txBody>
      </p:sp>
      <p:sp>
        <p:nvSpPr>
          <p:cNvPr id="22" name="Rounded Rectangle 21"/>
          <p:cNvSpPr/>
          <p:nvPr/>
        </p:nvSpPr>
        <p:spPr>
          <a:xfrm>
            <a:off x="7826782" y="4944086"/>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sp>
        <p:nvSpPr>
          <p:cNvPr id="25" name="Rounded Rectangle 24"/>
          <p:cNvSpPr/>
          <p:nvPr/>
        </p:nvSpPr>
        <p:spPr>
          <a:xfrm>
            <a:off x="8404729" y="4182086"/>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Tree>
    <p:extLst>
      <p:ext uri="{BB962C8B-B14F-4D97-AF65-F5344CB8AC3E}">
        <p14:creationId xmlns:p14="http://schemas.microsoft.com/office/powerpoint/2010/main" val="70798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change detection</a:t>
            </a:r>
            <a:endParaRPr lang="en-US" dirty="0"/>
          </a:p>
        </p:txBody>
      </p:sp>
      <p:sp>
        <p:nvSpPr>
          <p:cNvPr id="3" name="Content Placeholder 2"/>
          <p:cNvSpPr>
            <a:spLocks noGrp="1"/>
          </p:cNvSpPr>
          <p:nvPr>
            <p:ph idx="1"/>
          </p:nvPr>
        </p:nvSpPr>
        <p:spPr>
          <a:xfrm>
            <a:off x="548639" y="852408"/>
            <a:ext cx="10308413" cy="4661142"/>
          </a:xfrm>
        </p:spPr>
        <p:txBody>
          <a:bodyPr anchor="t"/>
          <a:lstStyle/>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Pages behavior may change over time</a:t>
            </a:r>
          </a:p>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Measure access rate to all cold pages &amp; sort by access frequency</a:t>
            </a:r>
          </a:p>
          <a:p>
            <a:pPr marL="411480" indent="-388620">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Pages above </a:t>
            </a:r>
            <a:r>
              <a:rPr lang="en-US" b="1" dirty="0">
                <a:solidFill>
                  <a:schemeClr val="dk1"/>
                </a:solidFill>
                <a:latin typeface="Courier New" charset="0"/>
                <a:ea typeface="Courier New" charset="0"/>
                <a:cs typeface="Courier New" charset="0"/>
                <a:sym typeface="Calibri"/>
              </a:rPr>
              <a:t>30K</a:t>
            </a:r>
            <a:r>
              <a:rPr lang="en-US" dirty="0">
                <a:solidFill>
                  <a:schemeClr val="dk1"/>
                </a:solidFill>
                <a:latin typeface="Calibri"/>
                <a:ea typeface="Calibri"/>
                <a:cs typeface="Calibri"/>
                <a:sym typeface="Calibri"/>
              </a:rPr>
              <a:t> total access rate get migrated back to DRAM</a:t>
            </a:r>
          </a:p>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43</a:t>
            </a:fld>
            <a:endParaRPr lang="en-US" dirty="0"/>
          </a:p>
        </p:txBody>
      </p:sp>
      <p:grpSp>
        <p:nvGrpSpPr>
          <p:cNvPr id="16" name="Group 15"/>
          <p:cNvGrpSpPr/>
          <p:nvPr/>
        </p:nvGrpSpPr>
        <p:grpSpPr>
          <a:xfrm>
            <a:off x="949273" y="2861408"/>
            <a:ext cx="9004898" cy="3089206"/>
            <a:chOff x="949273" y="2861408"/>
            <a:chExt cx="9004898" cy="3089206"/>
          </a:xfrm>
        </p:grpSpPr>
        <p:sp>
          <p:nvSpPr>
            <p:cNvPr id="5" name="Rounded Rectangle 4"/>
            <p:cNvSpPr/>
            <p:nvPr/>
          </p:nvSpPr>
          <p:spPr>
            <a:xfrm>
              <a:off x="7088289" y="2861408"/>
              <a:ext cx="2865882" cy="3089205"/>
            </a:xfrm>
            <a:prstGeom prst="roundRect">
              <a:avLst/>
            </a:prstGeom>
            <a:solidFill>
              <a:srgbClr val="DADBFC"/>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a:t>
              </a:r>
              <a:r>
                <a:rPr lang="en-US" sz="2000" b="1" dirty="0" smtClean="0">
                  <a:latin typeface="Calibri" charset="0"/>
                  <a:ea typeface="Calibri" charset="0"/>
                  <a:cs typeface="Calibri" charset="0"/>
                </a:rPr>
                <a:t>Slow Mem</a:t>
              </a:r>
              <a:endParaRPr lang="en-US" sz="2000" b="1" dirty="0">
                <a:latin typeface="Calibri" charset="0"/>
                <a:ea typeface="Calibri" charset="0"/>
                <a:cs typeface="Calibri" charset="0"/>
              </a:endParaRPr>
            </a:p>
          </p:txBody>
        </p:sp>
        <p:sp>
          <p:nvSpPr>
            <p:cNvPr id="6" name="Rounded Rectangle 5"/>
            <p:cNvSpPr/>
            <p:nvPr/>
          </p:nvSpPr>
          <p:spPr>
            <a:xfrm>
              <a:off x="949273" y="2861409"/>
              <a:ext cx="2865882" cy="3089205"/>
            </a:xfrm>
            <a:prstGeom prst="roundRect">
              <a:avLst/>
            </a:prstGeom>
            <a:solidFill>
              <a:schemeClr val="accent5"/>
            </a:solidFill>
            <a:ln>
              <a:solidFill>
                <a:schemeClr val="tx1"/>
              </a:solidFill>
            </a:ln>
          </p:spPr>
          <p:txBody>
            <a:bodyPr lIns="82283" tIns="82283" rIns="82283" bIns="82283" anchor="ctr" anchorCtr="0">
              <a:noAutofit/>
            </a:bodyPr>
            <a:lstStyle/>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endParaRPr lang="en-US" sz="2000" b="1" dirty="0">
                <a:solidFill>
                  <a:schemeClr val="bg1"/>
                </a:solidFill>
                <a:latin typeface="Calibri" charset="0"/>
                <a:ea typeface="Calibri" charset="0"/>
                <a:cs typeface="Calibri" charset="0"/>
              </a:endParaRPr>
            </a:p>
            <a:p>
              <a:pPr algn="ctr">
                <a:spcBef>
                  <a:spcPts val="0"/>
                </a:spcBef>
              </a:pPr>
              <a:endParaRPr lang="en-US" sz="2000" b="1" dirty="0" smtClean="0">
                <a:solidFill>
                  <a:schemeClr val="bg1"/>
                </a:solidFill>
                <a:latin typeface="Calibri" charset="0"/>
                <a:ea typeface="Calibri" charset="0"/>
                <a:cs typeface="Calibri" charset="0"/>
              </a:endParaRPr>
            </a:p>
            <a:p>
              <a:pPr algn="ctr">
                <a:spcBef>
                  <a:spcPts val="0"/>
                </a:spcBef>
              </a:pPr>
              <a:r>
                <a:rPr lang="en-US" sz="2000" b="1" dirty="0" smtClean="0">
                  <a:latin typeface="Calibri" charset="0"/>
                  <a:ea typeface="Calibri" charset="0"/>
                  <a:cs typeface="Calibri" charset="0"/>
                </a:rPr>
                <a:t>Pages </a:t>
              </a:r>
              <a:r>
                <a:rPr lang="en-US" sz="2000" b="1" dirty="0">
                  <a:latin typeface="Calibri" charset="0"/>
                  <a:ea typeface="Calibri" charset="0"/>
                  <a:cs typeface="Calibri" charset="0"/>
                </a:rPr>
                <a:t>in DRAM</a:t>
              </a:r>
              <a:endParaRPr lang="en-US" sz="2000" b="1" dirty="0">
                <a:latin typeface="Calibri" charset="0"/>
                <a:ea typeface="Calibri" charset="0"/>
                <a:cs typeface="Calibri" charset="0"/>
              </a:endParaRPr>
            </a:p>
          </p:txBody>
        </p:sp>
        <p:sp>
          <p:nvSpPr>
            <p:cNvPr id="7" name="Rounded Rectangle 6"/>
            <p:cNvSpPr/>
            <p:nvPr/>
          </p:nvSpPr>
          <p:spPr>
            <a:xfrm>
              <a:off x="2292622" y="4330144"/>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8" name="Rounded Rectangle 7"/>
            <p:cNvSpPr/>
            <p:nvPr/>
          </p:nvSpPr>
          <p:spPr>
            <a:xfrm>
              <a:off x="1658256" y="3129993"/>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9" name="Rounded Rectangle 8"/>
            <p:cNvSpPr/>
            <p:nvPr/>
          </p:nvSpPr>
          <p:spPr>
            <a:xfrm>
              <a:off x="1658256" y="3872944"/>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grpSp>
      <p:cxnSp>
        <p:nvCxnSpPr>
          <p:cNvPr id="17" name="Straight Arrow Connector 16"/>
          <p:cNvCxnSpPr/>
          <p:nvPr/>
        </p:nvCxnSpPr>
        <p:spPr>
          <a:xfrm flipV="1">
            <a:off x="7723399" y="3683496"/>
            <a:ext cx="2089368" cy="1"/>
          </a:xfrm>
          <a:prstGeom prst="straightConnector1">
            <a:avLst/>
          </a:prstGeom>
          <a:ln w="38100">
            <a:solidFill>
              <a:schemeClr val="accent6">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7826782" y="3078824"/>
            <a:ext cx="1805940" cy="4572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2M</a:t>
            </a:r>
          </a:p>
        </p:txBody>
      </p:sp>
      <p:sp>
        <p:nvSpPr>
          <p:cNvPr id="19" name="Rounded Rectangle 18"/>
          <p:cNvSpPr/>
          <p:nvPr/>
        </p:nvSpPr>
        <p:spPr>
          <a:xfrm>
            <a:off x="7826782" y="3821775"/>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cxnSp>
        <p:nvCxnSpPr>
          <p:cNvPr id="20" name="Straight Arrow Connector 19"/>
          <p:cNvCxnSpPr/>
          <p:nvPr/>
        </p:nvCxnSpPr>
        <p:spPr>
          <a:xfrm flipV="1">
            <a:off x="7611399" y="3027655"/>
            <a:ext cx="2858" cy="2308863"/>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6029178" y="4011708"/>
            <a:ext cx="2660448" cy="369332"/>
          </a:xfrm>
          <a:prstGeom prst="rect">
            <a:avLst/>
          </a:prstGeom>
          <a:noFill/>
        </p:spPr>
        <p:txBody>
          <a:bodyPr wrap="square" rtlCol="0">
            <a:spAutoFit/>
          </a:bodyPr>
          <a:lstStyle/>
          <a:p>
            <a:pPr algn="ctr"/>
            <a:r>
              <a:rPr lang="en-US" b="1" dirty="0" smtClean="0">
                <a:latin typeface="Calibri" charset="0"/>
                <a:ea typeface="Calibri" charset="0"/>
                <a:cs typeface="Calibri" charset="0"/>
              </a:rPr>
              <a:t>Sort by access frequency</a:t>
            </a:r>
            <a:endParaRPr lang="en-US" b="1" dirty="0">
              <a:latin typeface="Calibri" charset="0"/>
              <a:ea typeface="Calibri" charset="0"/>
              <a:cs typeface="Calibri" charset="0"/>
            </a:endParaRPr>
          </a:p>
        </p:txBody>
      </p:sp>
      <p:sp>
        <p:nvSpPr>
          <p:cNvPr id="22" name="Rounded Rectangle 21"/>
          <p:cNvSpPr/>
          <p:nvPr/>
        </p:nvSpPr>
        <p:spPr>
          <a:xfrm>
            <a:off x="7826782" y="4944086"/>
            <a:ext cx="1805940" cy="457200"/>
          </a:xfrm>
          <a:prstGeom prst="roundRect">
            <a:avLst/>
          </a:prstGeom>
          <a:solidFill>
            <a:srgbClr val="F4CCCC"/>
          </a:solidFill>
          <a:ln w="28575" cap="flat" cmpd="sng">
            <a:solidFill>
              <a:schemeClr val="tx1"/>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b="1" dirty="0">
                <a:solidFill>
                  <a:srgbClr val="000000"/>
                </a:solidFill>
                <a:latin typeface="Calibri"/>
                <a:ea typeface="Calibri"/>
                <a:cs typeface="Calibri"/>
              </a:rPr>
              <a:t>2M</a:t>
            </a:r>
          </a:p>
        </p:txBody>
      </p:sp>
      <p:sp>
        <p:nvSpPr>
          <p:cNvPr id="24" name="TextBox 23"/>
          <p:cNvSpPr txBox="1"/>
          <p:nvPr/>
        </p:nvSpPr>
        <p:spPr>
          <a:xfrm>
            <a:off x="9814532" y="3454559"/>
            <a:ext cx="1183877" cy="400110"/>
          </a:xfrm>
          <a:prstGeom prst="rect">
            <a:avLst/>
          </a:prstGeom>
          <a:noFill/>
        </p:spPr>
        <p:txBody>
          <a:bodyPr wrap="square" rtlCol="0">
            <a:spAutoFit/>
          </a:bodyPr>
          <a:lstStyle/>
          <a:p>
            <a:pPr algn="ctr"/>
            <a:r>
              <a:rPr lang="en-US" sz="2000" b="1" dirty="0" smtClean="0">
                <a:latin typeface="Calibri" charset="0"/>
                <a:ea typeface="Calibri" charset="0"/>
                <a:cs typeface="Calibri" charset="0"/>
              </a:rPr>
              <a:t>30k/sec</a:t>
            </a:r>
            <a:endParaRPr lang="en-US" sz="2000" b="1" dirty="0">
              <a:latin typeface="Calibri" charset="0"/>
              <a:ea typeface="Calibri" charset="0"/>
              <a:cs typeface="Calibri" charset="0"/>
            </a:endParaRPr>
          </a:p>
        </p:txBody>
      </p:sp>
      <p:sp>
        <p:nvSpPr>
          <p:cNvPr id="25" name="Rounded Rectangle 24"/>
          <p:cNvSpPr/>
          <p:nvPr/>
        </p:nvSpPr>
        <p:spPr>
          <a:xfrm>
            <a:off x="8404729" y="4182086"/>
            <a:ext cx="537208" cy="45720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 b="1" dirty="0">
                <a:solidFill>
                  <a:schemeClr val="tx1"/>
                </a:solidFill>
              </a:rPr>
              <a:t>...</a:t>
            </a:r>
          </a:p>
        </p:txBody>
      </p:sp>
      <p:sp>
        <p:nvSpPr>
          <p:cNvPr id="26" name="Right Arrow 25"/>
          <p:cNvSpPr/>
          <p:nvPr/>
        </p:nvSpPr>
        <p:spPr bwMode="auto">
          <a:xfrm rot="10800000">
            <a:off x="4091648" y="3027655"/>
            <a:ext cx="2654100" cy="400021"/>
          </a:xfrm>
          <a:prstGeom prst="rightArrow">
            <a:avLst/>
          </a:prstGeom>
          <a:solidFill>
            <a:schemeClr val="accent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27" name="TextBox 26"/>
          <p:cNvSpPr txBox="1"/>
          <p:nvPr/>
        </p:nvSpPr>
        <p:spPr>
          <a:xfrm>
            <a:off x="4270749" y="3307744"/>
            <a:ext cx="2495689" cy="369332"/>
          </a:xfrm>
          <a:prstGeom prst="rect">
            <a:avLst/>
          </a:prstGeom>
          <a:noFill/>
        </p:spPr>
        <p:txBody>
          <a:bodyPr wrap="square" rtlCol="0">
            <a:spAutoFit/>
          </a:bodyPr>
          <a:lstStyle/>
          <a:p>
            <a:pPr algn="ctr"/>
            <a:r>
              <a:rPr lang="en-US" dirty="0" smtClean="0">
                <a:latin typeface="Calibri" charset="0"/>
                <a:ea typeface="Calibri" charset="0"/>
                <a:cs typeface="Calibri" charset="0"/>
              </a:rPr>
              <a:t>Migrate back to DRAM</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677235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0" presetClass="path" presetSubtype="0" accel="50000" decel="50000" fill="hold" grpId="0" nodeType="withEffect">
                                  <p:stCondLst>
                                    <p:cond delay="0"/>
                                  </p:stCondLst>
                                  <p:childTnLst>
                                    <p:animMotion origin="layout" path="M 0.00188 -0.00128 L -0.56134 0.30633 " pathEditMode="relative" ptsTypes="AA">
                                      <p:cBhvr>
                                        <p:cTn id="10" dur="2000" fill="hold"/>
                                        <p:tgtEl>
                                          <p:spTgt spid="1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6" grpId="0" animBg="1"/>
      <p:bldP spid="2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Thermostat: example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44</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5421"/>
            <a:ext cx="10972800" cy="3853590"/>
          </a:xfrm>
          <a:prstGeom prst="rect">
            <a:avLst/>
          </a:prstGeom>
        </p:spPr>
      </p:pic>
    </p:spTree>
    <p:extLst>
      <p:ext uri="{BB962C8B-B14F-4D97-AF65-F5344CB8AC3E}">
        <p14:creationId xmlns:p14="http://schemas.microsoft.com/office/powerpoint/2010/main" val="465888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Shape 691"/>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sym typeface="Calibri"/>
              </a:rPr>
              <a:t>Pag</a:t>
            </a:r>
            <a:r>
              <a:rPr lang="en-US" dirty="0" smtClean="0"/>
              <a:t>e access counting</a:t>
            </a:r>
            <a:endParaRPr lang="en-US" b="1" i="0" u="none" strike="noStrike" cap="none" dirty="0">
              <a:solidFill>
                <a:srgbClr val="000066"/>
              </a:solidFill>
              <a:sym typeface="Calibri"/>
            </a:endParaRPr>
          </a:p>
        </p:txBody>
      </p:sp>
      <p:sp>
        <p:nvSpPr>
          <p:cNvPr id="692" name="Shape 692"/>
          <p:cNvSpPr txBox="1">
            <a:spLocks noGrp="1"/>
          </p:cNvSpPr>
          <p:nvPr>
            <p:ph type="body" idx="1"/>
          </p:nvPr>
        </p:nvSpPr>
        <p:spPr>
          <a:xfrm>
            <a:off x="548641" y="1234441"/>
            <a:ext cx="9875519" cy="2557979"/>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page</a:t>
            </a:r>
            <a:r>
              <a:rPr lang="en-US" dirty="0">
                <a:solidFill>
                  <a:schemeClr val="dk1"/>
                </a:solidFill>
                <a:latin typeface="Calibri"/>
                <a:ea typeface="Calibri"/>
                <a:cs typeface="Calibri"/>
                <a:sym typeface="Calibri"/>
              </a:rPr>
              <a:t> poisoning to induce fake faults: ~1us</a:t>
            </a:r>
          </a:p>
          <a:p>
            <a:pPr>
              <a:spcBef>
                <a:spcPts val="0"/>
              </a:spcBef>
            </a:pPr>
            <a:r>
              <a:rPr lang="en-US" dirty="0"/>
              <a:t>TLB misses correlates with LLC </a:t>
            </a:r>
            <a:r>
              <a:rPr lang="en-US" dirty="0" smtClean="0"/>
              <a:t>misses for cold pages</a:t>
            </a:r>
            <a:endParaRPr lang="en-US" dirty="0">
              <a:solidFill>
                <a:schemeClr val="dk1"/>
              </a:solidFill>
              <a:latin typeface="Calibri"/>
              <a:ea typeface="Calibri"/>
              <a:cs typeface="Calibri"/>
              <a:sym typeface="Calibri"/>
            </a:endParaRPr>
          </a:p>
          <a:p>
            <a:pPr lvl="1">
              <a:spcBef>
                <a:spcPts val="504"/>
              </a:spcBef>
              <a:spcAft>
                <a:spcPts val="0"/>
              </a:spcAft>
              <a:buClr>
                <a:schemeClr val="dk1"/>
              </a:buClr>
              <a:buSzPct val="25000"/>
              <a:buNone/>
            </a:pPr>
            <a:endParaRPr dirty="0">
              <a:solidFill>
                <a:schemeClr val="dk1"/>
              </a:solidFill>
              <a:latin typeface="Calibri"/>
              <a:ea typeface="Calibri"/>
              <a:cs typeface="Calibri"/>
              <a:sym typeface="Calibri"/>
            </a:endParaRPr>
          </a:p>
          <a:p>
            <a:pPr>
              <a:spcBef>
                <a:spcPts val="576"/>
              </a:spcBef>
              <a:spcAft>
                <a:spcPts val="0"/>
              </a:spcAft>
              <a:buClr>
                <a:schemeClr val="dk1"/>
              </a:buClr>
              <a:buSzPct val="25000"/>
              <a:buNone/>
            </a:pPr>
            <a:endParaRPr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45</a:t>
            </a:fld>
            <a:endParaRPr lang="en-US" sz="144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218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Shape 691"/>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sym typeface="Calibri"/>
              </a:rPr>
              <a:t>Pag</a:t>
            </a:r>
            <a:r>
              <a:rPr lang="en-US" dirty="0" smtClean="0"/>
              <a:t>e access counting</a:t>
            </a:r>
            <a:endParaRPr lang="en-US" b="1" i="0" u="none" strike="noStrike" cap="none" dirty="0">
              <a:solidFill>
                <a:srgbClr val="000066"/>
              </a:solidFill>
              <a:sym typeface="Calibri"/>
            </a:endParaRPr>
          </a:p>
        </p:txBody>
      </p:sp>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a:t>
            </a:r>
            <a:r>
              <a:rPr lang="en-US" dirty="0" smtClean="0"/>
              <a:t>pages</a:t>
            </a:r>
            <a:endParaRPr lang="en-US"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46</a:t>
            </a:fld>
            <a:endParaRPr lang="en-US" sz="1440">
              <a:solidFill>
                <a:schemeClr val="dk1"/>
              </a:solidFill>
              <a:latin typeface="Calibri"/>
              <a:ea typeface="Calibri"/>
              <a:cs typeface="Calibri"/>
              <a:sym typeface="Calibri"/>
            </a:endParaRPr>
          </a:p>
        </p:txBody>
      </p:sp>
      <p:sp>
        <p:nvSpPr>
          <p:cNvPr id="5"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29"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30"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31"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grpSp>
        <p:nvGrpSpPr>
          <p:cNvPr id="2" name="Group 1"/>
          <p:cNvGrpSpPr/>
          <p:nvPr/>
        </p:nvGrpSpPr>
        <p:grpSpPr>
          <a:xfrm>
            <a:off x="7372154" y="3150940"/>
            <a:ext cx="1768459" cy="2633395"/>
            <a:chOff x="7372154" y="3150940"/>
            <a:chExt cx="1768459" cy="2633395"/>
          </a:xfrm>
        </p:grpSpPr>
        <p:sp>
          <p:nvSpPr>
            <p:cNvPr id="32"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34"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35"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36"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37"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39"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40"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41"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48"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49"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1</a:t>
              </a:r>
              <a:endParaRPr lang="en-US" sz="1620" b="1" dirty="0">
                <a:solidFill>
                  <a:srgbClr val="000000"/>
                </a:solidFill>
                <a:latin typeface="Arial"/>
                <a:ea typeface="Arial"/>
                <a:cs typeface="Arial"/>
                <a:sym typeface="Arial"/>
              </a:endParaRPr>
            </a:p>
          </p:txBody>
        </p:sp>
        <p:sp>
          <p:nvSpPr>
            <p:cNvPr id="50"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51"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559200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Shape 691"/>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sym typeface="Calibri"/>
              </a:rPr>
              <a:t>Pag</a:t>
            </a:r>
            <a:r>
              <a:rPr lang="en-US" dirty="0" smtClean="0"/>
              <a:t>e access counting</a:t>
            </a:r>
            <a:endParaRPr lang="en-US" b="1" i="0" u="none" strike="noStrike" cap="none" dirty="0">
              <a:solidFill>
                <a:srgbClr val="000066"/>
              </a:solidFill>
              <a:sym typeface="Calibri"/>
            </a:endParaRPr>
          </a:p>
        </p:txBody>
      </p:sp>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a:t>
            </a:r>
            <a:r>
              <a:rPr lang="en-US" dirty="0" smtClean="0"/>
              <a:t>pages</a:t>
            </a:r>
            <a:endParaRPr lang="en-US"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47</a:t>
            </a:fld>
            <a:endParaRPr lang="en-US" sz="1440">
              <a:solidFill>
                <a:schemeClr val="dk1"/>
              </a:solidFill>
              <a:latin typeface="Calibri"/>
              <a:ea typeface="Calibri"/>
              <a:cs typeface="Calibri"/>
              <a:sym typeface="Calibri"/>
            </a:endParaRP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sp>
        <p:nvSpPr>
          <p:cNvPr id="25" name="Shape 705"/>
          <p:cNvSpPr txBox="1"/>
          <p:nvPr/>
        </p:nvSpPr>
        <p:spPr>
          <a:xfrm>
            <a:off x="393700" y="3899578"/>
            <a:ext cx="2504845"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2000" dirty="0">
                <a:solidFill>
                  <a:srgbClr val="000000"/>
                </a:solidFill>
                <a:latin typeface="Arial"/>
                <a:ea typeface="Arial"/>
                <a:cs typeface="Arial"/>
                <a:sym typeface="Arial"/>
              </a:rPr>
              <a:t>Application access </a:t>
            </a:r>
            <a:r>
              <a:rPr lang="en-US" sz="2000" dirty="0" smtClean="0">
                <a:solidFill>
                  <a:srgbClr val="000000"/>
                </a:solidFill>
                <a:latin typeface="Arial"/>
                <a:ea typeface="Arial"/>
                <a:cs typeface="Arial"/>
                <a:sym typeface="Arial"/>
              </a:rPr>
              <a:t>page E</a:t>
            </a:r>
            <a:endParaRPr lang="en-US" sz="2000" dirty="0">
              <a:solidFill>
                <a:srgbClr val="000000"/>
              </a:solidFill>
              <a:latin typeface="Arial"/>
              <a:ea typeface="Arial"/>
              <a:cs typeface="Arial"/>
              <a:sym typeface="Arial"/>
            </a:endParaRPr>
          </a:p>
        </p:txBody>
      </p:sp>
      <p:sp>
        <p:nvSpPr>
          <p:cNvPr id="38"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2"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43"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44"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26" name="Shape 721"/>
          <p:cNvSpPr/>
          <p:nvPr/>
        </p:nvSpPr>
        <p:spPr>
          <a:xfrm>
            <a:off x="3803089" y="2945474"/>
            <a:ext cx="1877825" cy="951008"/>
          </a:xfrm>
          <a:prstGeom prst="irregularSeal1">
            <a:avLst/>
          </a:prstGeom>
          <a:solidFill>
            <a:schemeClr val="bg1"/>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1620">
                <a:solidFill>
                  <a:srgbClr val="000000"/>
                </a:solidFill>
                <a:latin typeface="Arial"/>
                <a:ea typeface="Arial"/>
                <a:cs typeface="Arial"/>
                <a:sym typeface="Arial"/>
              </a:rPr>
              <a:t>TLB miss</a:t>
            </a:r>
          </a:p>
        </p:txBody>
      </p:sp>
      <p:grpSp>
        <p:nvGrpSpPr>
          <p:cNvPr id="45" name="Group 44"/>
          <p:cNvGrpSpPr/>
          <p:nvPr/>
        </p:nvGrpSpPr>
        <p:grpSpPr>
          <a:xfrm>
            <a:off x="7372154" y="3150940"/>
            <a:ext cx="1768459" cy="2633395"/>
            <a:chOff x="7372154" y="3150940"/>
            <a:chExt cx="1768459" cy="2633395"/>
          </a:xfrm>
        </p:grpSpPr>
        <p:sp>
          <p:nvSpPr>
            <p:cNvPr id="46"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7"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52"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53"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54"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5"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6"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57"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8"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59"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1</a:t>
              </a:r>
              <a:endParaRPr lang="en-US" sz="1620" b="1" dirty="0">
                <a:solidFill>
                  <a:srgbClr val="000000"/>
                </a:solidFill>
                <a:latin typeface="Arial"/>
                <a:ea typeface="Arial"/>
                <a:cs typeface="Arial"/>
                <a:sym typeface="Arial"/>
              </a:endParaRPr>
            </a:p>
          </p:txBody>
        </p:sp>
        <p:sp>
          <p:nvSpPr>
            <p:cNvPr id="60"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61"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09743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Shape 691"/>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sym typeface="Calibri"/>
              </a:rPr>
              <a:t>Pag</a:t>
            </a:r>
            <a:r>
              <a:rPr lang="en-US" dirty="0" smtClean="0"/>
              <a:t>e access counting</a:t>
            </a:r>
            <a:endParaRPr lang="en-US" b="1" i="0" u="none" strike="noStrike" cap="none" dirty="0">
              <a:solidFill>
                <a:srgbClr val="000066"/>
              </a:solidFill>
              <a:sym typeface="Calibri"/>
            </a:endParaRPr>
          </a:p>
        </p:txBody>
      </p:sp>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a:t>
            </a:r>
            <a:r>
              <a:rPr lang="en-US" dirty="0" smtClean="0"/>
              <a:t>pages</a:t>
            </a:r>
            <a:endParaRPr lang="en-US"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48</a:t>
            </a:fld>
            <a:endParaRPr lang="en-US" sz="1440">
              <a:solidFill>
                <a:schemeClr val="dk1"/>
              </a:solidFill>
              <a:latin typeface="Calibri"/>
              <a:ea typeface="Calibri"/>
              <a:cs typeface="Calibri"/>
              <a:sym typeface="Calibri"/>
            </a:endParaRP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sp>
        <p:nvSpPr>
          <p:cNvPr id="25" name="Shape 705"/>
          <p:cNvSpPr txBox="1"/>
          <p:nvPr/>
        </p:nvSpPr>
        <p:spPr>
          <a:xfrm>
            <a:off x="393700" y="3899578"/>
            <a:ext cx="2504845"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2000" dirty="0">
                <a:solidFill>
                  <a:srgbClr val="000000"/>
                </a:solidFill>
                <a:latin typeface="Arial"/>
                <a:ea typeface="Arial"/>
                <a:cs typeface="Arial"/>
                <a:sym typeface="Arial"/>
              </a:rPr>
              <a:t>Application access </a:t>
            </a:r>
            <a:r>
              <a:rPr lang="en-US" sz="2000" dirty="0" smtClean="0">
                <a:solidFill>
                  <a:srgbClr val="000000"/>
                </a:solidFill>
                <a:latin typeface="Arial"/>
                <a:ea typeface="Arial"/>
                <a:cs typeface="Arial"/>
                <a:sym typeface="Arial"/>
              </a:rPr>
              <a:t>page E</a:t>
            </a:r>
            <a:endParaRPr lang="en-US" sz="2000" dirty="0">
              <a:solidFill>
                <a:srgbClr val="000000"/>
              </a:solidFill>
              <a:latin typeface="Arial"/>
              <a:ea typeface="Arial"/>
              <a:cs typeface="Arial"/>
              <a:sym typeface="Arial"/>
            </a:endParaRPr>
          </a:p>
        </p:txBody>
      </p:sp>
      <p:sp>
        <p:nvSpPr>
          <p:cNvPr id="27" name="Shape 751"/>
          <p:cNvSpPr/>
          <p:nvPr/>
        </p:nvSpPr>
        <p:spPr>
          <a:xfrm>
            <a:off x="7004529" y="5012732"/>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a:solidFill>
                  <a:srgbClr val="FFFFFF"/>
                </a:solidFill>
                <a:latin typeface="Arial"/>
                <a:ea typeface="Arial"/>
                <a:cs typeface="Arial"/>
                <a:sym typeface="Arial"/>
              </a:rPr>
              <a:t>1</a:t>
            </a:r>
          </a:p>
        </p:txBody>
      </p:sp>
      <p:sp>
        <p:nvSpPr>
          <p:cNvPr id="38" name="Shape 750"/>
          <p:cNvSpPr txBox="1"/>
          <p:nvPr/>
        </p:nvSpPr>
        <p:spPr>
          <a:xfrm>
            <a:off x="4357877" y="4538439"/>
            <a:ext cx="2093723" cy="391769"/>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dirty="0">
                <a:solidFill>
                  <a:srgbClr val="000000"/>
                </a:solidFill>
                <a:latin typeface="Arial"/>
                <a:ea typeface="Arial"/>
                <a:cs typeface="Arial"/>
                <a:sym typeface="Arial"/>
              </a:rPr>
              <a:t>Fake fault handler:</a:t>
            </a:r>
          </a:p>
          <a:p>
            <a:pPr>
              <a:spcBef>
                <a:spcPts val="0"/>
              </a:spcBef>
              <a:spcAft>
                <a:spcPts val="0"/>
              </a:spcAft>
              <a:buClr>
                <a:srgbClr val="000000"/>
              </a:buClr>
              <a:buSzPct val="25000"/>
            </a:pPr>
            <a:r>
              <a:rPr lang="en-US" dirty="0">
                <a:solidFill>
                  <a:srgbClr val="000000"/>
                </a:solidFill>
                <a:latin typeface="Arial"/>
                <a:ea typeface="Arial"/>
                <a:cs typeface="Arial"/>
                <a:sym typeface="Arial"/>
              </a:rPr>
              <a:t>1. </a:t>
            </a:r>
            <a:r>
              <a:rPr lang="en-US" dirty="0" smtClean="0">
                <a:solidFill>
                  <a:srgbClr val="000000"/>
                </a:solidFill>
                <a:latin typeface="Arial"/>
                <a:ea typeface="Arial"/>
                <a:cs typeface="Arial"/>
                <a:sym typeface="Arial"/>
              </a:rPr>
              <a:t>Un-poison PTE</a:t>
            </a:r>
            <a:endParaRPr lang="en-US" dirty="0">
              <a:solidFill>
                <a:srgbClr val="000000"/>
              </a:solidFill>
              <a:latin typeface="Arial"/>
              <a:ea typeface="Arial"/>
              <a:cs typeface="Arial"/>
              <a:sym typeface="Arial"/>
            </a:endParaRPr>
          </a:p>
          <a:p>
            <a:pPr>
              <a:spcBef>
                <a:spcPts val="0"/>
              </a:spcBef>
              <a:spcAft>
                <a:spcPts val="0"/>
              </a:spcAft>
              <a:buClr>
                <a:srgbClr val="000000"/>
              </a:buClr>
            </a:pPr>
            <a:endParaRPr dirty="0">
              <a:solidFill>
                <a:srgbClr val="000000"/>
              </a:solidFill>
              <a:latin typeface="Arial"/>
              <a:ea typeface="Arial"/>
              <a:cs typeface="Arial"/>
              <a:sym typeface="Arial"/>
            </a:endParaRPr>
          </a:p>
        </p:txBody>
      </p:sp>
      <p:sp>
        <p:nvSpPr>
          <p:cNvPr id="42"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3"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44"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45"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26" name="Shape 721"/>
          <p:cNvSpPr/>
          <p:nvPr/>
        </p:nvSpPr>
        <p:spPr>
          <a:xfrm>
            <a:off x="3803089" y="2945474"/>
            <a:ext cx="1877825" cy="951008"/>
          </a:xfrm>
          <a:prstGeom prst="irregularSeal1">
            <a:avLst/>
          </a:prstGeom>
          <a:solidFill>
            <a:schemeClr val="bg1"/>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1620">
                <a:solidFill>
                  <a:srgbClr val="000000"/>
                </a:solidFill>
                <a:latin typeface="Arial"/>
                <a:ea typeface="Arial"/>
                <a:cs typeface="Arial"/>
                <a:sym typeface="Arial"/>
              </a:rPr>
              <a:t>TLB miss</a:t>
            </a:r>
          </a:p>
        </p:txBody>
      </p:sp>
      <p:grpSp>
        <p:nvGrpSpPr>
          <p:cNvPr id="46" name="Group 45"/>
          <p:cNvGrpSpPr/>
          <p:nvPr/>
        </p:nvGrpSpPr>
        <p:grpSpPr>
          <a:xfrm>
            <a:off x="7372154" y="3150940"/>
            <a:ext cx="1768459" cy="2633395"/>
            <a:chOff x="7372154" y="3150940"/>
            <a:chExt cx="1768459" cy="2633395"/>
          </a:xfrm>
        </p:grpSpPr>
        <p:sp>
          <p:nvSpPr>
            <p:cNvPr id="47"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52"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53"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54"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55"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6"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7"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58"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9"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60"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0</a:t>
              </a:r>
            </a:p>
          </p:txBody>
        </p:sp>
        <p:sp>
          <p:nvSpPr>
            <p:cNvPr id="61"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62"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1420981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Shape 691"/>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sym typeface="Calibri"/>
              </a:rPr>
              <a:t>Pag</a:t>
            </a:r>
            <a:r>
              <a:rPr lang="en-US" dirty="0" smtClean="0"/>
              <a:t>e access counting</a:t>
            </a:r>
            <a:endParaRPr lang="en-US" b="1" i="0" u="none" strike="noStrike" cap="none" dirty="0">
              <a:solidFill>
                <a:srgbClr val="000066"/>
              </a:solidFill>
              <a:sym typeface="Calibri"/>
            </a:endParaRPr>
          </a:p>
        </p:txBody>
      </p:sp>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a:t>
            </a:r>
            <a:r>
              <a:rPr lang="en-US" dirty="0" smtClean="0"/>
              <a:t>pages</a:t>
            </a:r>
            <a:endParaRPr lang="en-US" dirty="0">
              <a:solidFill>
                <a:schemeClr val="dk1"/>
              </a:solidFill>
              <a:latin typeface="Calibri"/>
              <a:ea typeface="Calibri"/>
              <a:cs typeface="Calibri"/>
              <a:sym typeface="Calibri"/>
            </a:endParaRP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49</a:t>
            </a:fld>
            <a:endParaRPr lang="en-US" sz="1440">
              <a:solidFill>
                <a:schemeClr val="dk1"/>
              </a:solidFill>
              <a:latin typeface="Calibri"/>
              <a:ea typeface="Calibri"/>
              <a:cs typeface="Calibri"/>
              <a:sym typeface="Calibri"/>
            </a:endParaRP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sp>
        <p:nvSpPr>
          <p:cNvPr id="25" name="Shape 705"/>
          <p:cNvSpPr txBox="1"/>
          <p:nvPr/>
        </p:nvSpPr>
        <p:spPr>
          <a:xfrm>
            <a:off x="393700" y="3899578"/>
            <a:ext cx="2504845"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2000" dirty="0">
                <a:solidFill>
                  <a:srgbClr val="000000"/>
                </a:solidFill>
                <a:latin typeface="Arial"/>
                <a:ea typeface="Arial"/>
                <a:cs typeface="Arial"/>
                <a:sym typeface="Arial"/>
              </a:rPr>
              <a:t>Application access </a:t>
            </a:r>
            <a:r>
              <a:rPr lang="en-US" sz="2000" dirty="0" smtClean="0">
                <a:solidFill>
                  <a:srgbClr val="000000"/>
                </a:solidFill>
                <a:latin typeface="Arial"/>
                <a:ea typeface="Arial"/>
                <a:cs typeface="Arial"/>
                <a:sym typeface="Arial"/>
              </a:rPr>
              <a:t>page E</a:t>
            </a:r>
            <a:endParaRPr lang="en-US" sz="2000" dirty="0">
              <a:solidFill>
                <a:srgbClr val="000000"/>
              </a:solidFill>
              <a:latin typeface="Arial"/>
              <a:ea typeface="Arial"/>
              <a:cs typeface="Arial"/>
              <a:sym typeface="Arial"/>
            </a:endParaRPr>
          </a:p>
        </p:txBody>
      </p:sp>
      <p:sp>
        <p:nvSpPr>
          <p:cNvPr id="27" name="Shape 751"/>
          <p:cNvSpPr/>
          <p:nvPr/>
        </p:nvSpPr>
        <p:spPr>
          <a:xfrm>
            <a:off x="7004529" y="5012732"/>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a:solidFill>
                  <a:srgbClr val="FFFFFF"/>
                </a:solidFill>
                <a:latin typeface="Arial"/>
                <a:ea typeface="Arial"/>
                <a:cs typeface="Arial"/>
                <a:sym typeface="Arial"/>
              </a:rPr>
              <a:t>1</a:t>
            </a:r>
          </a:p>
        </p:txBody>
      </p:sp>
      <p:sp>
        <p:nvSpPr>
          <p:cNvPr id="38" name="Shape 750"/>
          <p:cNvSpPr txBox="1"/>
          <p:nvPr/>
        </p:nvSpPr>
        <p:spPr>
          <a:xfrm>
            <a:off x="4357877" y="4538439"/>
            <a:ext cx="2093723" cy="391769"/>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dirty="0">
                <a:solidFill>
                  <a:srgbClr val="000000"/>
                </a:solidFill>
                <a:latin typeface="Arial"/>
                <a:ea typeface="Arial"/>
                <a:cs typeface="Arial"/>
                <a:sym typeface="Arial"/>
              </a:rPr>
              <a:t>Fake fault handler:</a:t>
            </a:r>
          </a:p>
          <a:p>
            <a:pPr>
              <a:spcBef>
                <a:spcPts val="0"/>
              </a:spcBef>
              <a:spcAft>
                <a:spcPts val="0"/>
              </a:spcAft>
              <a:buClr>
                <a:srgbClr val="000000"/>
              </a:buClr>
              <a:buSzPct val="25000"/>
            </a:pPr>
            <a:r>
              <a:rPr lang="en-US" dirty="0" smtClean="0">
                <a:solidFill>
                  <a:srgbClr val="000000"/>
                </a:solidFill>
                <a:latin typeface="Arial"/>
                <a:ea typeface="Arial"/>
                <a:cs typeface="Arial"/>
                <a:sym typeface="Arial"/>
              </a:rPr>
              <a:t>1. Un-poison PTE</a:t>
            </a:r>
          </a:p>
          <a:p>
            <a:pPr>
              <a:spcBef>
                <a:spcPts val="0"/>
              </a:spcBef>
              <a:spcAft>
                <a:spcPts val="0"/>
              </a:spcAft>
              <a:buClr>
                <a:srgbClr val="000000"/>
              </a:buClr>
              <a:buSzPct val="25000"/>
            </a:pPr>
            <a:r>
              <a:rPr lang="en-US" dirty="0" smtClean="0">
                <a:solidFill>
                  <a:srgbClr val="000000"/>
                </a:solidFill>
                <a:latin typeface="Arial"/>
                <a:ea typeface="Arial"/>
                <a:cs typeface="Arial"/>
                <a:sym typeface="Arial"/>
              </a:rPr>
              <a:t>2. Install TLB entry</a:t>
            </a:r>
            <a:endParaRPr lang="en-US" dirty="0">
              <a:solidFill>
                <a:srgbClr val="000000"/>
              </a:solidFill>
              <a:latin typeface="Arial"/>
              <a:ea typeface="Arial"/>
              <a:cs typeface="Arial"/>
              <a:sym typeface="Arial"/>
            </a:endParaRPr>
          </a:p>
          <a:p>
            <a:pPr>
              <a:spcBef>
                <a:spcPts val="0"/>
              </a:spcBef>
              <a:spcAft>
                <a:spcPts val="0"/>
              </a:spcAft>
              <a:buClr>
                <a:srgbClr val="000000"/>
              </a:buClr>
            </a:pPr>
            <a:endParaRPr dirty="0">
              <a:solidFill>
                <a:srgbClr val="000000"/>
              </a:solidFill>
              <a:latin typeface="Arial"/>
              <a:ea typeface="Arial"/>
              <a:cs typeface="Arial"/>
              <a:sym typeface="Arial"/>
            </a:endParaRPr>
          </a:p>
        </p:txBody>
      </p:sp>
      <p:cxnSp>
        <p:nvCxnSpPr>
          <p:cNvPr id="42" name="Shape 781"/>
          <p:cNvCxnSpPr>
            <a:stCxn id="27" idx="0"/>
          </p:cNvCxnSpPr>
          <p:nvPr/>
        </p:nvCxnSpPr>
        <p:spPr>
          <a:xfrm rot="16200000" flipV="1">
            <a:off x="5271572" y="3108325"/>
            <a:ext cx="945072" cy="2863742"/>
          </a:xfrm>
          <a:prstGeom prst="curvedConnector2">
            <a:avLst/>
          </a:prstGeom>
          <a:noFill/>
          <a:ln w="9525" cap="flat" cmpd="sng">
            <a:solidFill>
              <a:schemeClr val="dk2"/>
            </a:solidFill>
            <a:prstDash val="solid"/>
            <a:round/>
            <a:headEnd type="none" w="med" len="med"/>
            <a:tailEnd type="stealth" w="lg" len="lg"/>
          </a:ln>
        </p:spPr>
      </p:cxnSp>
      <p:sp>
        <p:nvSpPr>
          <p:cNvPr id="43" name="Shape 783"/>
          <p:cNvSpPr/>
          <p:nvPr/>
        </p:nvSpPr>
        <p:spPr>
          <a:xfrm>
            <a:off x="5916009" y="3925596"/>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dirty="0">
                <a:solidFill>
                  <a:srgbClr val="FFFFFF"/>
                </a:solidFill>
                <a:latin typeface="Arial"/>
                <a:ea typeface="Arial"/>
                <a:cs typeface="Arial"/>
                <a:sym typeface="Arial"/>
              </a:rPr>
              <a:t>2</a:t>
            </a:r>
          </a:p>
        </p:txBody>
      </p:sp>
      <p:sp>
        <p:nvSpPr>
          <p:cNvPr id="44"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5"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E</a:t>
            </a:r>
          </a:p>
        </p:txBody>
      </p:sp>
      <p:sp>
        <p:nvSpPr>
          <p:cNvPr id="46"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47"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26" name="Shape 721"/>
          <p:cNvSpPr/>
          <p:nvPr/>
        </p:nvSpPr>
        <p:spPr>
          <a:xfrm>
            <a:off x="3803089" y="2945474"/>
            <a:ext cx="1877825" cy="951008"/>
          </a:xfrm>
          <a:prstGeom prst="irregularSeal1">
            <a:avLst/>
          </a:prstGeom>
          <a:solidFill>
            <a:schemeClr val="bg1"/>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1620">
                <a:solidFill>
                  <a:srgbClr val="000000"/>
                </a:solidFill>
                <a:latin typeface="Arial"/>
                <a:ea typeface="Arial"/>
                <a:cs typeface="Arial"/>
                <a:sym typeface="Arial"/>
              </a:rPr>
              <a:t>TLB miss</a:t>
            </a:r>
          </a:p>
        </p:txBody>
      </p:sp>
      <p:grpSp>
        <p:nvGrpSpPr>
          <p:cNvPr id="52" name="Group 51"/>
          <p:cNvGrpSpPr/>
          <p:nvPr/>
        </p:nvGrpSpPr>
        <p:grpSpPr>
          <a:xfrm>
            <a:off x="7372154" y="3150940"/>
            <a:ext cx="1768459" cy="2633395"/>
            <a:chOff x="7372154" y="3150940"/>
            <a:chExt cx="1768459" cy="2633395"/>
          </a:xfrm>
        </p:grpSpPr>
        <p:sp>
          <p:nvSpPr>
            <p:cNvPr id="53"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54"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55"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56"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57"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8"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9"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60"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61"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62"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0</a:t>
              </a:r>
            </a:p>
          </p:txBody>
        </p:sp>
        <p:sp>
          <p:nvSpPr>
            <p:cNvPr id="63"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64"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35965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able 31"/>
          <p:cNvGraphicFramePr>
            <a:graphicFrameLocks noGrp="1"/>
          </p:cNvGraphicFramePr>
          <p:nvPr>
            <p:extLst>
              <p:ext uri="{D42A27DB-BD31-4B8C-83A1-F6EECF244321}">
                <p14:modId xmlns:p14="http://schemas.microsoft.com/office/powerpoint/2010/main" val="612654155"/>
              </p:ext>
            </p:extLst>
          </p:nvPr>
        </p:nvGraphicFramePr>
        <p:xfrm>
          <a:off x="1414220" y="1696037"/>
          <a:ext cx="8144359" cy="1889760"/>
        </p:xfrm>
        <a:graphic>
          <a:graphicData uri="http://schemas.openxmlformats.org/drawingml/2006/table">
            <a:tbl>
              <a:tblPr firstRow="1" bandRow="1">
                <a:tableStyleId>{3B4B98B0-60AC-42C2-AFA5-B58CD77FA1E5}</a:tableStyleId>
              </a:tblPr>
              <a:tblGrid>
                <a:gridCol w="1911910"/>
                <a:gridCol w="1851660"/>
                <a:gridCol w="1337310"/>
                <a:gridCol w="1414607"/>
                <a:gridCol w="1628872"/>
              </a:tblGrid>
              <a:tr h="370840">
                <a:tc>
                  <a:txBody>
                    <a:bodyPr/>
                    <a:lstStyle/>
                    <a:p>
                      <a:pPr algn="ctr"/>
                      <a:r>
                        <a:rPr lang="en-US" sz="2000" dirty="0" smtClean="0">
                          <a:latin typeface="Calibri" charset="0"/>
                          <a:ea typeface="Calibri" charset="0"/>
                          <a:cs typeface="Calibri" charset="0"/>
                        </a:rPr>
                        <a:t>Memory Technology</a:t>
                      </a:r>
                      <a:r>
                        <a:rPr lang="en-US" sz="2000" baseline="0" dirty="0" smtClean="0">
                          <a:latin typeface="Calibri" charset="0"/>
                          <a:ea typeface="Calibri" charset="0"/>
                          <a:cs typeface="Calibri" charset="0"/>
                        </a:rPr>
                        <a:t> ↓</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Access</a:t>
                      </a:r>
                      <a:r>
                        <a:rPr lang="en-US" sz="2000" baseline="0" dirty="0" smtClean="0">
                          <a:latin typeface="Calibri" charset="0"/>
                          <a:ea typeface="Calibri" charset="0"/>
                          <a:cs typeface="Calibri" charset="0"/>
                        </a:rPr>
                        <a:t> latency</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Bandwidth</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Cost / bit</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Energy</a:t>
                      </a:r>
                      <a:r>
                        <a:rPr lang="en-US" sz="2000" baseline="0" dirty="0" smtClean="0">
                          <a:latin typeface="Calibri" charset="0"/>
                          <a:ea typeface="Calibri" charset="0"/>
                          <a:cs typeface="Calibri" charset="0"/>
                        </a:rPr>
                        <a:t> / bit</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DDR</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c>
                  <a:txBody>
                    <a:bodyPr/>
                    <a:lstStyle/>
                    <a:p>
                      <a:pPr algn="ctr"/>
                      <a:r>
                        <a:rPr lang="en-US" sz="2000" dirty="0" smtClean="0">
                          <a:latin typeface="Calibri" charset="0"/>
                          <a:ea typeface="Calibri" charset="0"/>
                          <a:cs typeface="Calibri" charset="0"/>
                        </a:rPr>
                        <a:t>1x</a:t>
                      </a:r>
                      <a:endParaRPr lang="en-US" sz="200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GDDR / HBM</a:t>
                      </a:r>
                      <a:endParaRPr lang="en-US" sz="20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1x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2x-8x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2x</a:t>
                      </a:r>
                      <a:endParaRPr lang="en-US" sz="2000" b="0" dirty="0">
                        <a:latin typeface="Calibri" charset="0"/>
                        <a:ea typeface="Calibri" charset="0"/>
                        <a:cs typeface="Calibri" charset="0"/>
                      </a:endParaRPr>
                    </a:p>
                  </a:txBody>
                  <a:tcPr anchor="ctr"/>
                </a:tc>
              </a:tr>
              <a:tr h="370840">
                <a:tc>
                  <a:txBody>
                    <a:bodyPr/>
                    <a:lstStyle/>
                    <a:p>
                      <a:pPr algn="ctr"/>
                      <a:r>
                        <a:rPr lang="en-US" sz="2000" dirty="0" smtClean="0">
                          <a:latin typeface="Calibri" charset="0"/>
                          <a:ea typeface="Calibri" charset="0"/>
                          <a:cs typeface="Calibri" charset="0"/>
                        </a:rPr>
                        <a:t>3D </a:t>
                      </a:r>
                      <a:r>
                        <a:rPr lang="en-US" sz="2000" dirty="0" err="1" smtClean="0">
                          <a:latin typeface="Calibri" charset="0"/>
                          <a:ea typeface="Calibri" charset="0"/>
                          <a:cs typeface="Calibri" charset="0"/>
                        </a:rPr>
                        <a:t>XPoint</a:t>
                      </a:r>
                      <a:r>
                        <a:rPr lang="en-US" sz="2000" dirty="0" smtClean="0">
                          <a:latin typeface="Calibri" charset="0"/>
                          <a:ea typeface="Calibri" charset="0"/>
                          <a:cs typeface="Calibri" charset="0"/>
                        </a:rPr>
                        <a:t> </a:t>
                      </a:r>
                      <a:r>
                        <a:rPr lang="en-US" sz="1200" dirty="0" smtClean="0">
                          <a:latin typeface="Calibri" charset="0"/>
                          <a:ea typeface="Calibri" charset="0"/>
                          <a:cs typeface="Calibri" charset="0"/>
                        </a:rPr>
                        <a:t>(expected)</a:t>
                      </a:r>
                      <a:endParaRPr lang="en-US" sz="120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5x-10x</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x/4</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x/3 – x/5</a:t>
                      </a:r>
                      <a:endParaRPr lang="en-US" sz="2000" b="0" dirty="0">
                        <a:latin typeface="Calibri" charset="0"/>
                        <a:ea typeface="Calibri" charset="0"/>
                        <a:cs typeface="Calibri" charset="0"/>
                      </a:endParaRPr>
                    </a:p>
                  </a:txBody>
                  <a:tcPr anchor="ctr"/>
                </a:tc>
                <a:tc>
                  <a:txBody>
                    <a:bodyPr/>
                    <a:lstStyle/>
                    <a:p>
                      <a:pPr algn="ctr"/>
                      <a:r>
                        <a:rPr lang="en-US" sz="2000" b="0" dirty="0" smtClean="0">
                          <a:latin typeface="Calibri" charset="0"/>
                          <a:ea typeface="Calibri" charset="0"/>
                          <a:cs typeface="Calibri" charset="0"/>
                        </a:rPr>
                        <a:t>x/2 – x/4</a:t>
                      </a:r>
                      <a:endParaRPr lang="en-US" sz="2000" b="0" dirty="0">
                        <a:latin typeface="Calibri" charset="0"/>
                        <a:ea typeface="Calibri" charset="0"/>
                        <a:cs typeface="Calibri" charset="0"/>
                      </a:endParaRPr>
                    </a:p>
                  </a:txBody>
                  <a:tcPr anchor="ctr"/>
                </a:tc>
              </a:tr>
            </a:tbl>
          </a:graphicData>
        </a:graphic>
      </p:graphicFrame>
      <p:sp>
        <p:nvSpPr>
          <p:cNvPr id="20" name="Rounded Rectangle 19"/>
          <p:cNvSpPr/>
          <p:nvPr/>
        </p:nvSpPr>
        <p:spPr bwMode="auto">
          <a:xfrm>
            <a:off x="3660312" y="3188468"/>
            <a:ext cx="1208868"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smtClean="0">
                <a:latin typeface="Calibri" charset="0"/>
                <a:ea typeface="Calibri" charset="0"/>
                <a:cs typeface="Calibri" charset="0"/>
              </a:rPr>
              <a:t>5x </a:t>
            </a:r>
            <a:r>
              <a:rPr kumimoji="0" lang="en-US" sz="2400" b="1" i="0" u="none" strike="noStrike" cap="none" normalizeH="0" baseline="0" smtClean="0">
                <a:ln>
                  <a:noFill/>
                </a:ln>
                <a:solidFill>
                  <a:schemeClr val="tx1"/>
                </a:solidFill>
                <a:effectLst/>
                <a:latin typeface="Calibri" charset="0"/>
                <a:ea typeface="Calibri" charset="0"/>
                <a:cs typeface="Calibri" charset="0"/>
              </a:rPr>
              <a:t>- 10x</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4" name="Slide Number Placeholder 3"/>
          <p:cNvSpPr>
            <a:spLocks noGrp="1"/>
          </p:cNvSpPr>
          <p:nvPr>
            <p:ph type="sldNum" sz="quarter" idx="4"/>
          </p:nvPr>
        </p:nvSpPr>
        <p:spPr/>
        <p:txBody>
          <a:bodyPr/>
          <a:lstStyle/>
          <a:p>
            <a:fld id="{24EAD923-3004-4A31-84C7-9B440B785588}" type="slidenum">
              <a:rPr lang="en-US" smtClean="0"/>
              <a:pPr/>
              <a:t>5</a:t>
            </a:fld>
            <a:endParaRPr lang="en-US" dirty="0"/>
          </a:p>
        </p:txBody>
      </p:sp>
      <p:sp>
        <p:nvSpPr>
          <p:cNvPr id="5" name="Content Placeholder 2"/>
          <p:cNvSpPr txBox="1">
            <a:spLocks/>
          </p:cNvSpPr>
          <p:nvPr/>
        </p:nvSpPr>
        <p:spPr>
          <a:xfrm>
            <a:off x="0" y="5377912"/>
            <a:ext cx="109728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How to exploit characteristics of different memory technologies?</a:t>
            </a:r>
          </a:p>
        </p:txBody>
      </p:sp>
      <p:sp>
        <p:nvSpPr>
          <p:cNvPr id="12" name="Rounded Rectangle 11"/>
          <p:cNvSpPr/>
          <p:nvPr/>
        </p:nvSpPr>
        <p:spPr bwMode="auto">
          <a:xfrm>
            <a:off x="1588576" y="1195708"/>
            <a:ext cx="3463871" cy="394179"/>
          </a:xfrm>
          <a:prstGeom prst="roundRect">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Calibri" charset="0"/>
                <a:ea typeface="Calibri" charset="0"/>
                <a:cs typeface="Calibri" charset="0"/>
              </a:rPr>
              <a:t>High bandwidth memory </a:t>
            </a:r>
          </a:p>
        </p:txBody>
      </p:sp>
      <p:sp>
        <p:nvSpPr>
          <p:cNvPr id="16" name="Rounded Rectangle 15"/>
          <p:cNvSpPr/>
          <p:nvPr/>
        </p:nvSpPr>
        <p:spPr bwMode="auto">
          <a:xfrm>
            <a:off x="1588576" y="4192276"/>
            <a:ext cx="3463871"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Calibri" charset="0"/>
                <a:ea typeface="Calibri" charset="0"/>
                <a:cs typeface="Calibri" charset="0"/>
              </a:rPr>
              <a:t>Cheaper slower memory</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9" name="Rounded Rectangle 18"/>
          <p:cNvSpPr/>
          <p:nvPr/>
        </p:nvSpPr>
        <p:spPr bwMode="auto">
          <a:xfrm>
            <a:off x="5352146" y="2779288"/>
            <a:ext cx="1060084" cy="394179"/>
          </a:xfrm>
          <a:prstGeom prst="roundRect">
            <a:avLst/>
          </a:prstGeom>
          <a:solidFill>
            <a:srgbClr val="92D05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Calibri" charset="0"/>
                <a:ea typeface="Calibri" charset="0"/>
                <a:cs typeface="Calibri" charset="0"/>
              </a:rPr>
              <a:t>2x - 8x</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21" name="Rounded Rectangle 20"/>
          <p:cNvSpPr/>
          <p:nvPr/>
        </p:nvSpPr>
        <p:spPr bwMode="auto">
          <a:xfrm>
            <a:off x="6543003" y="3189567"/>
            <a:ext cx="1389676" cy="394179"/>
          </a:xfrm>
          <a:prstGeom prst="roundRect">
            <a:avLst/>
          </a:prstGeom>
          <a:solidFill>
            <a:schemeClr val="accent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1" dirty="0" smtClean="0">
                <a:latin typeface="Calibri" charset="0"/>
                <a:ea typeface="Calibri" charset="0"/>
                <a:cs typeface="Calibri" charset="0"/>
              </a:rPr>
              <a:t>x/3 - x/5</a:t>
            </a:r>
            <a:endParaRPr kumimoji="0" lang="en-US" sz="2400" b="1" i="0" u="none" strike="noStrike" cap="none" normalizeH="0" baseline="0" dirty="0" smtClean="0">
              <a:ln>
                <a:noFill/>
              </a:ln>
              <a:solidFill>
                <a:schemeClr val="tx1"/>
              </a:solidFill>
              <a:effectLst/>
              <a:latin typeface="Calibri" charset="0"/>
              <a:ea typeface="Calibri" charset="0"/>
              <a:cs typeface="Calibri" charset="0"/>
            </a:endParaRPr>
          </a:p>
        </p:txBody>
      </p:sp>
      <p:cxnSp>
        <p:nvCxnSpPr>
          <p:cNvPr id="15" name="Straight Arrow Connector 14"/>
          <p:cNvCxnSpPr/>
          <p:nvPr/>
        </p:nvCxnSpPr>
        <p:spPr bwMode="auto">
          <a:xfrm flipH="1">
            <a:off x="1131570" y="1392797"/>
            <a:ext cx="443768" cy="0"/>
          </a:xfrm>
          <a:prstGeom prst="straightConnector1">
            <a:avLst/>
          </a:prstGeom>
          <a:solidFill>
            <a:schemeClr val="accent1"/>
          </a:solidFill>
          <a:ln w="38100" cap="flat" cmpd="sng" algn="ctr">
            <a:solidFill>
              <a:schemeClr val="tx1"/>
            </a:solidFill>
            <a:prstDash val="solid"/>
            <a:round/>
            <a:headEnd type="none" w="med" len="med"/>
            <a:tailEnd type="none" w="med" len="med"/>
          </a:ln>
          <a:effectLst/>
        </p:spPr>
      </p:cxnSp>
      <p:cxnSp>
        <p:nvCxnSpPr>
          <p:cNvPr id="25" name="Straight Arrow Connector 24"/>
          <p:cNvCxnSpPr/>
          <p:nvPr/>
        </p:nvCxnSpPr>
        <p:spPr bwMode="auto">
          <a:xfrm>
            <a:off x="1141730" y="1392797"/>
            <a:ext cx="0" cy="1583580"/>
          </a:xfrm>
          <a:prstGeom prst="straightConnector1">
            <a:avLst/>
          </a:prstGeom>
          <a:solidFill>
            <a:schemeClr val="accent1"/>
          </a:solidFill>
          <a:ln w="38100" cap="flat" cmpd="sng" algn="ctr">
            <a:solidFill>
              <a:schemeClr val="tx1"/>
            </a:solidFill>
            <a:prstDash val="solid"/>
            <a:round/>
            <a:headEnd type="none" w="med" len="med"/>
            <a:tailEnd type="none" w="med" len="med"/>
          </a:ln>
          <a:effectLst/>
        </p:spPr>
      </p:cxnSp>
      <p:cxnSp>
        <p:nvCxnSpPr>
          <p:cNvPr id="27" name="Straight Arrow Connector 26"/>
          <p:cNvCxnSpPr/>
          <p:nvPr/>
        </p:nvCxnSpPr>
        <p:spPr bwMode="auto">
          <a:xfrm>
            <a:off x="1131570" y="2976377"/>
            <a:ext cx="457006"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30" name="Straight Arrow Connector 29"/>
          <p:cNvCxnSpPr/>
          <p:nvPr/>
        </p:nvCxnSpPr>
        <p:spPr bwMode="auto">
          <a:xfrm flipV="1">
            <a:off x="1725930" y="3536927"/>
            <a:ext cx="0" cy="65534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39" name="Title 1"/>
          <p:cNvSpPr>
            <a:spLocks noGrp="1"/>
          </p:cNvSpPr>
          <p:nvPr>
            <p:ph type="title"/>
          </p:nvPr>
        </p:nvSpPr>
        <p:spPr>
          <a:xfrm>
            <a:off x="0" y="116447"/>
            <a:ext cx="10972800" cy="617220"/>
          </a:xfrm>
        </p:spPr>
        <p:txBody>
          <a:bodyPr/>
          <a:lstStyle/>
          <a:p>
            <a:r>
              <a:rPr lang="en-US" dirty="0" smtClean="0"/>
              <a:t>Heterogeneity in memory </a:t>
            </a:r>
            <a:r>
              <a:rPr lang="en-US" dirty="0" smtClean="0"/>
              <a:t>technologies</a:t>
            </a:r>
            <a:endParaRPr lang="en-US" dirty="0"/>
          </a:p>
        </p:txBody>
      </p:sp>
    </p:spTree>
    <p:extLst>
      <p:ext uri="{BB962C8B-B14F-4D97-AF65-F5344CB8AC3E}">
        <p14:creationId xmlns:p14="http://schemas.microsoft.com/office/powerpoint/2010/main" val="650042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 grpId="0"/>
      <p:bldP spid="16" grpId="0" animBg="1"/>
      <p:bldP spid="2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Shape 691"/>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smtClean="0">
                <a:solidFill>
                  <a:srgbClr val="000066"/>
                </a:solidFill>
                <a:sym typeface="Calibri"/>
              </a:rPr>
              <a:t>Pag</a:t>
            </a:r>
            <a:r>
              <a:rPr lang="en-US" dirty="0" smtClean="0"/>
              <a:t>e access counting</a:t>
            </a:r>
            <a:endParaRPr lang="en-US" b="1" i="0" u="none" strike="noStrike" cap="none" dirty="0">
              <a:solidFill>
                <a:srgbClr val="000066"/>
              </a:solidFill>
              <a:sym typeface="Calibri"/>
            </a:endParaRPr>
          </a:p>
        </p:txBody>
      </p:sp>
      <p:sp>
        <p:nvSpPr>
          <p:cNvPr id="692" name="Shape 692"/>
          <p:cNvSpPr txBox="1">
            <a:spLocks noGrp="1"/>
          </p:cNvSpPr>
          <p:nvPr>
            <p:ph type="body" idx="1"/>
          </p:nvPr>
        </p:nvSpPr>
        <p:spPr>
          <a:xfrm>
            <a:off x="548641" y="1234442"/>
            <a:ext cx="9875519" cy="1668702"/>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100000"/>
              <a:buFont typeface="Calibri"/>
              <a:buChar char="•"/>
            </a:pPr>
            <a:r>
              <a:rPr lang="en-US" dirty="0" smtClean="0"/>
              <a:t>SW based </a:t>
            </a:r>
            <a:r>
              <a:rPr lang="en-US" dirty="0">
                <a:solidFill>
                  <a:schemeClr val="dk1"/>
                </a:solidFill>
                <a:latin typeface="Calibri"/>
                <a:ea typeface="Calibri"/>
                <a:cs typeface="Calibri"/>
                <a:sym typeface="Calibri"/>
              </a:rPr>
              <a:t>page poisoning to induce fake faults: ~1us</a:t>
            </a:r>
          </a:p>
          <a:p>
            <a:pPr>
              <a:spcBef>
                <a:spcPts val="0"/>
              </a:spcBef>
            </a:pPr>
            <a:r>
              <a:rPr lang="en-US" dirty="0"/>
              <a:t>TLB misses correlates with LLC </a:t>
            </a:r>
            <a:r>
              <a:rPr lang="en-US" dirty="0" smtClean="0"/>
              <a:t>misses for cold </a:t>
            </a:r>
            <a:r>
              <a:rPr lang="en-US" dirty="0" smtClean="0"/>
              <a:t>pages</a:t>
            </a:r>
          </a:p>
        </p:txBody>
      </p:sp>
      <p:sp>
        <p:nvSpPr>
          <p:cNvPr id="693" name="Shape 693"/>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50</a:t>
            </a:fld>
            <a:endParaRPr lang="en-US" sz="1440">
              <a:solidFill>
                <a:schemeClr val="dk1"/>
              </a:solidFill>
              <a:latin typeface="Calibri"/>
              <a:ea typeface="Calibri"/>
              <a:cs typeface="Calibri"/>
              <a:sym typeface="Calibri"/>
            </a:endParaRPr>
          </a:p>
        </p:txBody>
      </p:sp>
      <p:sp>
        <p:nvSpPr>
          <p:cNvPr id="10" name="Shape 706"/>
          <p:cNvSpPr txBox="1"/>
          <p:nvPr/>
        </p:nvSpPr>
        <p:spPr>
          <a:xfrm>
            <a:off x="2877649" y="5154795"/>
            <a:ext cx="145482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TLB</a:t>
            </a:r>
            <a:endParaRPr lang="en-US" sz="1620" b="1" dirty="0">
              <a:solidFill>
                <a:srgbClr val="000000"/>
              </a:solidFill>
              <a:latin typeface="Arial"/>
              <a:ea typeface="Arial"/>
              <a:cs typeface="Arial"/>
              <a:sym typeface="Arial"/>
            </a:endParaRPr>
          </a:p>
        </p:txBody>
      </p:sp>
      <p:cxnSp>
        <p:nvCxnSpPr>
          <p:cNvPr id="19" name="Shape 718"/>
          <p:cNvCxnSpPr/>
          <p:nvPr/>
        </p:nvCxnSpPr>
        <p:spPr>
          <a:xfrm>
            <a:off x="7553482" y="2945474"/>
            <a:ext cx="0" cy="219518"/>
          </a:xfrm>
          <a:prstGeom prst="straightConnector1">
            <a:avLst/>
          </a:prstGeom>
          <a:noFill/>
          <a:ln w="9525" cap="flat" cmpd="sng">
            <a:solidFill>
              <a:schemeClr val="dk2"/>
            </a:solidFill>
            <a:prstDash val="solid"/>
            <a:round/>
            <a:headEnd type="none" w="med" len="med"/>
            <a:tailEnd type="triangle" w="lg" len="lg"/>
          </a:ln>
        </p:spPr>
      </p:cxnSp>
      <p:sp>
        <p:nvSpPr>
          <p:cNvPr id="21" name="Shape 720"/>
          <p:cNvSpPr txBox="1"/>
          <p:nvPr/>
        </p:nvSpPr>
        <p:spPr>
          <a:xfrm>
            <a:off x="6953002" y="2642604"/>
            <a:ext cx="1200960"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dirty="0">
                <a:solidFill>
                  <a:srgbClr val="000000"/>
                </a:solidFill>
                <a:latin typeface="Arial"/>
                <a:ea typeface="Arial"/>
                <a:cs typeface="Arial"/>
                <a:sym typeface="Arial"/>
              </a:rPr>
              <a:t>poison bit</a:t>
            </a:r>
          </a:p>
        </p:txBody>
      </p:sp>
      <p:sp>
        <p:nvSpPr>
          <p:cNvPr id="33" name="Shape 706"/>
          <p:cNvSpPr txBox="1"/>
          <p:nvPr/>
        </p:nvSpPr>
        <p:spPr>
          <a:xfrm>
            <a:off x="7294204" y="5778444"/>
            <a:ext cx="1962918"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1620" b="1" smtClean="0">
                <a:solidFill>
                  <a:srgbClr val="000000"/>
                </a:solidFill>
                <a:latin typeface="Arial"/>
                <a:ea typeface="Arial"/>
                <a:cs typeface="Arial"/>
                <a:sym typeface="Arial"/>
              </a:rPr>
              <a:t>Page table entries</a:t>
            </a:r>
            <a:endParaRPr lang="en-US" sz="1620" b="1" dirty="0">
              <a:solidFill>
                <a:srgbClr val="000000"/>
              </a:solidFill>
              <a:latin typeface="Arial"/>
              <a:ea typeface="Arial"/>
              <a:cs typeface="Arial"/>
              <a:sym typeface="Arial"/>
            </a:endParaRPr>
          </a:p>
        </p:txBody>
      </p:sp>
      <p:sp>
        <p:nvSpPr>
          <p:cNvPr id="25" name="Shape 705"/>
          <p:cNvSpPr txBox="1"/>
          <p:nvPr/>
        </p:nvSpPr>
        <p:spPr>
          <a:xfrm>
            <a:off x="393700" y="3899578"/>
            <a:ext cx="2504845" cy="391770"/>
          </a:xfrm>
          <a:prstGeom prst="rect">
            <a:avLst/>
          </a:prstGeom>
          <a:noFill/>
          <a:ln>
            <a:noFill/>
          </a:ln>
        </p:spPr>
        <p:txBody>
          <a:bodyPr lIns="82283" tIns="82283" rIns="82283" bIns="82283" anchor="t" anchorCtr="0">
            <a:noAutofit/>
          </a:bodyPr>
          <a:lstStyle/>
          <a:p>
            <a:pPr algn="ctr">
              <a:spcBef>
                <a:spcPts val="0"/>
              </a:spcBef>
              <a:spcAft>
                <a:spcPts val="0"/>
              </a:spcAft>
              <a:buClr>
                <a:srgbClr val="000000"/>
              </a:buClr>
              <a:buSzPct val="25000"/>
            </a:pPr>
            <a:r>
              <a:rPr lang="en-US" sz="2000" dirty="0">
                <a:solidFill>
                  <a:srgbClr val="000000"/>
                </a:solidFill>
                <a:latin typeface="Arial"/>
                <a:ea typeface="Arial"/>
                <a:cs typeface="Arial"/>
                <a:sym typeface="Arial"/>
              </a:rPr>
              <a:t>Application access </a:t>
            </a:r>
            <a:r>
              <a:rPr lang="en-US" sz="2000" dirty="0" smtClean="0">
                <a:solidFill>
                  <a:srgbClr val="000000"/>
                </a:solidFill>
                <a:latin typeface="Arial"/>
                <a:ea typeface="Arial"/>
                <a:cs typeface="Arial"/>
                <a:sym typeface="Arial"/>
              </a:rPr>
              <a:t>page E</a:t>
            </a:r>
            <a:endParaRPr lang="en-US" sz="2000" dirty="0">
              <a:solidFill>
                <a:srgbClr val="000000"/>
              </a:solidFill>
              <a:latin typeface="Arial"/>
              <a:ea typeface="Arial"/>
              <a:cs typeface="Arial"/>
              <a:sym typeface="Arial"/>
            </a:endParaRPr>
          </a:p>
        </p:txBody>
      </p:sp>
      <p:sp>
        <p:nvSpPr>
          <p:cNvPr id="27" name="Shape 751"/>
          <p:cNvSpPr/>
          <p:nvPr/>
        </p:nvSpPr>
        <p:spPr>
          <a:xfrm>
            <a:off x="7004529" y="5012732"/>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dirty="0" smtClean="0">
                <a:solidFill>
                  <a:srgbClr val="FFFFFF"/>
                </a:solidFill>
                <a:latin typeface="Arial"/>
                <a:ea typeface="Arial"/>
                <a:cs typeface="Arial"/>
                <a:sym typeface="Arial"/>
              </a:rPr>
              <a:t>3</a:t>
            </a:r>
            <a:endParaRPr lang="en-US" sz="1260" b="1" dirty="0">
              <a:solidFill>
                <a:srgbClr val="FFFFFF"/>
              </a:solidFill>
              <a:latin typeface="Arial"/>
              <a:ea typeface="Arial"/>
              <a:cs typeface="Arial"/>
              <a:sym typeface="Arial"/>
            </a:endParaRPr>
          </a:p>
        </p:txBody>
      </p:sp>
      <p:sp>
        <p:nvSpPr>
          <p:cNvPr id="38" name="Shape 750"/>
          <p:cNvSpPr txBox="1"/>
          <p:nvPr/>
        </p:nvSpPr>
        <p:spPr>
          <a:xfrm>
            <a:off x="4357877" y="4538439"/>
            <a:ext cx="2093723" cy="391769"/>
          </a:xfrm>
          <a:prstGeom prst="rect">
            <a:avLst/>
          </a:prstGeom>
          <a:noFill/>
          <a:ln>
            <a:noFill/>
          </a:ln>
        </p:spPr>
        <p:txBody>
          <a:bodyPr lIns="82283" tIns="82283" rIns="82283" bIns="82283" anchor="t" anchorCtr="0">
            <a:noAutofit/>
          </a:bodyPr>
          <a:lstStyle/>
          <a:p>
            <a:pPr>
              <a:spcBef>
                <a:spcPts val="0"/>
              </a:spcBef>
              <a:spcAft>
                <a:spcPts val="0"/>
              </a:spcAft>
              <a:buClr>
                <a:srgbClr val="000000"/>
              </a:buClr>
              <a:buSzPct val="25000"/>
            </a:pPr>
            <a:r>
              <a:rPr lang="en-US" dirty="0">
                <a:solidFill>
                  <a:srgbClr val="000000"/>
                </a:solidFill>
                <a:latin typeface="Arial"/>
                <a:ea typeface="Arial"/>
                <a:cs typeface="Arial"/>
                <a:sym typeface="Arial"/>
              </a:rPr>
              <a:t>Fake fault handler:</a:t>
            </a:r>
          </a:p>
          <a:p>
            <a:pPr>
              <a:spcBef>
                <a:spcPts val="0"/>
              </a:spcBef>
              <a:spcAft>
                <a:spcPts val="0"/>
              </a:spcAft>
              <a:buClr>
                <a:srgbClr val="000000"/>
              </a:buClr>
              <a:buSzPct val="25000"/>
            </a:pPr>
            <a:r>
              <a:rPr lang="en-US" dirty="0" smtClean="0">
                <a:solidFill>
                  <a:srgbClr val="000000"/>
                </a:solidFill>
                <a:latin typeface="Arial"/>
                <a:ea typeface="Arial"/>
                <a:cs typeface="Arial"/>
                <a:sym typeface="Arial"/>
              </a:rPr>
              <a:t>1. Un-poison PTE</a:t>
            </a:r>
          </a:p>
          <a:p>
            <a:pPr>
              <a:spcBef>
                <a:spcPts val="0"/>
              </a:spcBef>
              <a:spcAft>
                <a:spcPts val="0"/>
              </a:spcAft>
              <a:buClr>
                <a:srgbClr val="000000"/>
              </a:buClr>
              <a:buSzPct val="25000"/>
            </a:pPr>
            <a:r>
              <a:rPr lang="en-US" dirty="0" smtClean="0">
                <a:solidFill>
                  <a:srgbClr val="000000"/>
                </a:solidFill>
                <a:latin typeface="Arial"/>
                <a:ea typeface="Arial"/>
                <a:cs typeface="Arial"/>
                <a:sym typeface="Arial"/>
              </a:rPr>
              <a:t>2. Install TLB entry</a:t>
            </a:r>
            <a:endParaRPr lang="en-US" dirty="0">
              <a:solidFill>
                <a:srgbClr val="000000"/>
              </a:solidFill>
              <a:latin typeface="Arial"/>
              <a:ea typeface="Arial"/>
              <a:cs typeface="Arial"/>
              <a:sym typeface="Arial"/>
            </a:endParaRPr>
          </a:p>
          <a:p>
            <a:pPr>
              <a:spcBef>
                <a:spcPts val="0"/>
              </a:spcBef>
              <a:spcAft>
                <a:spcPts val="0"/>
              </a:spcAft>
              <a:buClr>
                <a:srgbClr val="000000"/>
              </a:buClr>
            </a:pPr>
            <a:r>
              <a:rPr lang="en-US" dirty="0" smtClean="0">
                <a:solidFill>
                  <a:srgbClr val="000000"/>
                </a:solidFill>
                <a:latin typeface="Arial"/>
                <a:ea typeface="Arial"/>
                <a:cs typeface="Arial"/>
                <a:sym typeface="Arial"/>
              </a:rPr>
              <a:t>3. Re-poison PTE</a:t>
            </a:r>
            <a:endParaRPr dirty="0">
              <a:solidFill>
                <a:srgbClr val="000000"/>
              </a:solidFill>
              <a:latin typeface="Arial"/>
              <a:ea typeface="Arial"/>
              <a:cs typeface="Arial"/>
              <a:sym typeface="Arial"/>
            </a:endParaRPr>
          </a:p>
        </p:txBody>
      </p:sp>
      <p:cxnSp>
        <p:nvCxnSpPr>
          <p:cNvPr id="42" name="Shape 781"/>
          <p:cNvCxnSpPr>
            <a:stCxn id="27" idx="0"/>
          </p:cNvCxnSpPr>
          <p:nvPr/>
        </p:nvCxnSpPr>
        <p:spPr>
          <a:xfrm rot="16200000" flipV="1">
            <a:off x="5271572" y="3108325"/>
            <a:ext cx="945072" cy="2863742"/>
          </a:xfrm>
          <a:prstGeom prst="curvedConnector2">
            <a:avLst/>
          </a:prstGeom>
          <a:noFill/>
          <a:ln w="9525" cap="flat" cmpd="sng">
            <a:solidFill>
              <a:schemeClr val="dk2"/>
            </a:solidFill>
            <a:prstDash val="solid"/>
            <a:round/>
            <a:headEnd type="none" w="med" len="med"/>
            <a:tailEnd type="stealth" w="lg" len="lg"/>
          </a:ln>
        </p:spPr>
      </p:cxnSp>
      <p:sp>
        <p:nvSpPr>
          <p:cNvPr id="43" name="Shape 783"/>
          <p:cNvSpPr/>
          <p:nvPr/>
        </p:nvSpPr>
        <p:spPr>
          <a:xfrm>
            <a:off x="5916009" y="3925596"/>
            <a:ext cx="342900" cy="274319"/>
          </a:xfrm>
          <a:prstGeom prst="ellipse">
            <a:avLst/>
          </a:prstGeom>
          <a:solidFill>
            <a:srgbClr val="00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FFFFFF"/>
              </a:buClr>
              <a:buSzPct val="25000"/>
            </a:pPr>
            <a:r>
              <a:rPr lang="en-US" sz="1260" b="1" dirty="0">
                <a:solidFill>
                  <a:srgbClr val="FFFFFF"/>
                </a:solidFill>
                <a:latin typeface="Arial"/>
                <a:ea typeface="Arial"/>
                <a:cs typeface="Arial"/>
                <a:sym typeface="Arial"/>
              </a:rPr>
              <a:t>2</a:t>
            </a:r>
          </a:p>
        </p:txBody>
      </p:sp>
      <p:sp>
        <p:nvSpPr>
          <p:cNvPr id="44" name="Shape 701"/>
          <p:cNvSpPr/>
          <p:nvPr/>
        </p:nvSpPr>
        <p:spPr>
          <a:xfrm>
            <a:off x="2905426" y="338026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45" name="Shape 701"/>
          <p:cNvSpPr/>
          <p:nvPr/>
        </p:nvSpPr>
        <p:spPr>
          <a:xfrm>
            <a:off x="2907857" y="382368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E</a:t>
            </a:r>
          </a:p>
        </p:txBody>
      </p:sp>
      <p:sp>
        <p:nvSpPr>
          <p:cNvPr id="46" name="Shape 701"/>
          <p:cNvSpPr/>
          <p:nvPr/>
        </p:nvSpPr>
        <p:spPr>
          <a:xfrm>
            <a:off x="2907857" y="4261207"/>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47" name="Shape 701"/>
          <p:cNvSpPr/>
          <p:nvPr/>
        </p:nvSpPr>
        <p:spPr>
          <a:xfrm>
            <a:off x="2907856" y="4700752"/>
            <a:ext cx="1404681"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26" name="Shape 721"/>
          <p:cNvSpPr/>
          <p:nvPr/>
        </p:nvSpPr>
        <p:spPr>
          <a:xfrm>
            <a:off x="3803089" y="2945474"/>
            <a:ext cx="1877825" cy="951008"/>
          </a:xfrm>
          <a:prstGeom prst="irregularSeal1">
            <a:avLst/>
          </a:prstGeom>
          <a:solidFill>
            <a:schemeClr val="bg1"/>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1620">
                <a:solidFill>
                  <a:srgbClr val="000000"/>
                </a:solidFill>
                <a:latin typeface="Arial"/>
                <a:ea typeface="Arial"/>
                <a:cs typeface="Arial"/>
                <a:sym typeface="Arial"/>
              </a:rPr>
              <a:t>TLB miss</a:t>
            </a:r>
          </a:p>
        </p:txBody>
      </p:sp>
      <p:grpSp>
        <p:nvGrpSpPr>
          <p:cNvPr id="52" name="Group 51"/>
          <p:cNvGrpSpPr/>
          <p:nvPr/>
        </p:nvGrpSpPr>
        <p:grpSpPr>
          <a:xfrm>
            <a:off x="7372154" y="3150940"/>
            <a:ext cx="1768459" cy="2633395"/>
            <a:chOff x="7372154" y="3150940"/>
            <a:chExt cx="1768459" cy="2633395"/>
          </a:xfrm>
        </p:grpSpPr>
        <p:sp>
          <p:nvSpPr>
            <p:cNvPr id="53" name="Shape 701"/>
            <p:cNvSpPr/>
            <p:nvPr/>
          </p:nvSpPr>
          <p:spPr>
            <a:xfrm>
              <a:off x="7730197" y="3150940"/>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A</a:t>
              </a:r>
            </a:p>
          </p:txBody>
        </p:sp>
        <p:sp>
          <p:nvSpPr>
            <p:cNvPr id="54" name="Shape 701"/>
            <p:cNvSpPr/>
            <p:nvPr/>
          </p:nvSpPr>
          <p:spPr>
            <a:xfrm>
              <a:off x="7734861" y="3589417"/>
              <a:ext cx="1404960"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B</a:t>
              </a:r>
            </a:p>
          </p:txBody>
        </p:sp>
        <p:sp>
          <p:nvSpPr>
            <p:cNvPr id="55" name="Shape 701"/>
            <p:cNvSpPr/>
            <p:nvPr/>
          </p:nvSpPr>
          <p:spPr>
            <a:xfrm>
              <a:off x="7730499" y="4027894"/>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C</a:t>
              </a:r>
            </a:p>
          </p:txBody>
        </p:sp>
        <p:sp>
          <p:nvSpPr>
            <p:cNvPr id="56" name="Shape 701"/>
            <p:cNvSpPr/>
            <p:nvPr/>
          </p:nvSpPr>
          <p:spPr>
            <a:xfrm>
              <a:off x="7727987" y="4466371"/>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latin typeface="Arial"/>
                  <a:ea typeface="Arial"/>
                  <a:cs typeface="Arial"/>
                  <a:sym typeface="Arial"/>
                </a:rPr>
                <a:t>D</a:t>
              </a:r>
            </a:p>
          </p:txBody>
        </p:sp>
        <p:sp>
          <p:nvSpPr>
            <p:cNvPr id="57" name="Shape 701"/>
            <p:cNvSpPr/>
            <p:nvPr/>
          </p:nvSpPr>
          <p:spPr>
            <a:xfrm>
              <a:off x="7374615" y="3150941"/>
              <a:ext cx="360246" cy="440658"/>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8" name="Shape 701"/>
            <p:cNvSpPr/>
            <p:nvPr/>
          </p:nvSpPr>
          <p:spPr>
            <a:xfrm>
              <a:off x="7374615" y="3595651"/>
              <a:ext cx="360246"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59" name="Shape 701"/>
            <p:cNvSpPr/>
            <p:nvPr/>
          </p:nvSpPr>
          <p:spPr>
            <a:xfrm>
              <a:off x="7374615" y="4029185"/>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1</a:t>
              </a:r>
            </a:p>
          </p:txBody>
        </p:sp>
        <p:sp>
          <p:nvSpPr>
            <p:cNvPr id="60" name="Shape 701"/>
            <p:cNvSpPr/>
            <p:nvPr/>
          </p:nvSpPr>
          <p:spPr>
            <a:xfrm>
              <a:off x="7374615" y="4467662"/>
              <a:ext cx="357734" cy="439367"/>
            </a:xfrm>
            <a:prstGeom prst="rect">
              <a:avLst/>
            </a:prstGeom>
            <a:solidFill>
              <a:srgbClr val="CC0000"/>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chemeClr val="bg1"/>
                  </a:solidFill>
                  <a:latin typeface="Arial"/>
                  <a:ea typeface="Arial"/>
                  <a:cs typeface="Arial"/>
                  <a:sym typeface="Arial"/>
                </a:rPr>
                <a:t>0</a:t>
              </a:r>
            </a:p>
          </p:txBody>
        </p:sp>
        <p:sp>
          <p:nvSpPr>
            <p:cNvPr id="61" name="Shape 701"/>
            <p:cNvSpPr/>
            <p:nvPr/>
          </p:nvSpPr>
          <p:spPr>
            <a:xfrm>
              <a:off x="7731291" y="4904475"/>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a:solidFill>
                    <a:srgbClr val="000000"/>
                  </a:solidFill>
                  <a:latin typeface="Arial"/>
                  <a:ea typeface="Arial"/>
                  <a:cs typeface="Arial"/>
                  <a:sym typeface="Arial"/>
                </a:rPr>
                <a:t>E</a:t>
              </a:r>
            </a:p>
          </p:txBody>
        </p:sp>
        <p:sp>
          <p:nvSpPr>
            <p:cNvPr id="62" name="Shape 701"/>
            <p:cNvSpPr/>
            <p:nvPr/>
          </p:nvSpPr>
          <p:spPr>
            <a:xfrm>
              <a:off x="7372900" y="4902114"/>
              <a:ext cx="357734" cy="439367"/>
            </a:xfrm>
            <a:prstGeom prst="rect">
              <a:avLst/>
            </a:prstGeom>
            <a:solidFill>
              <a:srgbClr val="F4CCCC"/>
            </a:solid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1</a:t>
              </a:r>
              <a:endParaRPr lang="en-US" sz="1620" b="1" dirty="0">
                <a:solidFill>
                  <a:srgbClr val="000000"/>
                </a:solidFill>
                <a:latin typeface="Arial"/>
                <a:ea typeface="Arial"/>
                <a:cs typeface="Arial"/>
                <a:sym typeface="Arial"/>
              </a:endParaRPr>
            </a:p>
          </p:txBody>
        </p:sp>
        <p:sp>
          <p:nvSpPr>
            <p:cNvPr id="63" name="Shape 701"/>
            <p:cNvSpPr/>
            <p:nvPr/>
          </p:nvSpPr>
          <p:spPr>
            <a:xfrm>
              <a:off x="7731291" y="5344968"/>
              <a:ext cx="1409322"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sp>
          <p:nvSpPr>
            <p:cNvPr id="64" name="Shape 701"/>
            <p:cNvSpPr/>
            <p:nvPr/>
          </p:nvSpPr>
          <p:spPr>
            <a:xfrm>
              <a:off x="7372154" y="5342234"/>
              <a:ext cx="357734" cy="439367"/>
            </a:xfrm>
            <a:prstGeom prst="rect">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lgn="ctr">
                <a:spcBef>
                  <a:spcPts val="0"/>
                </a:spcBef>
                <a:spcAft>
                  <a:spcPts val="0"/>
                </a:spcAft>
                <a:buClr>
                  <a:srgbClr val="000000"/>
                </a:buClr>
                <a:buSzPct val="25000"/>
              </a:pPr>
              <a:r>
                <a:rPr lang="en-US" sz="1620" b="1" dirty="0" smtClean="0">
                  <a:solidFill>
                    <a:srgbClr val="000000"/>
                  </a:solidFill>
                  <a:latin typeface="Arial"/>
                  <a:ea typeface="Arial"/>
                  <a:cs typeface="Arial"/>
                  <a:sym typeface="Arial"/>
                </a:rPr>
                <a:t>...</a:t>
              </a:r>
              <a:endParaRPr lang="en-US" sz="1620" b="1" dirty="0">
                <a:solidFill>
                  <a:srgbClr val="000000"/>
                </a:solidFill>
                <a:latin typeface="Arial"/>
                <a:ea typeface="Arial"/>
                <a:cs typeface="Arial"/>
                <a:sym typeface="Arial"/>
              </a:endParaRPr>
            </a:p>
          </p:txBody>
        </p:sp>
      </p:grpSp>
      <p:sp>
        <p:nvSpPr>
          <p:cNvPr id="2" name="Rounded Rectangle 1"/>
          <p:cNvSpPr/>
          <p:nvPr/>
        </p:nvSpPr>
        <p:spPr bwMode="auto">
          <a:xfrm>
            <a:off x="7772090" y="2290108"/>
            <a:ext cx="2970063" cy="351315"/>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Calibri" charset="0"/>
                <a:ea typeface="Calibri" charset="0"/>
                <a:cs typeface="Calibri" charset="0"/>
              </a:rPr>
              <a:t>BadgerTrap</a:t>
            </a:r>
            <a:r>
              <a:rPr kumimoji="0" lang="en-US" sz="2400" b="0" i="0" u="none" strike="noStrike" cap="none" normalizeH="0" baseline="0" dirty="0" smtClean="0">
                <a:ln>
                  <a:noFill/>
                </a:ln>
                <a:solidFill>
                  <a:schemeClr val="tx1"/>
                </a:solidFill>
                <a:effectLst/>
                <a:latin typeface="Calibri" charset="0"/>
                <a:ea typeface="Calibri" charset="0"/>
                <a:cs typeface="Calibri" charset="0"/>
              </a:rPr>
              <a:t> </a:t>
            </a:r>
            <a:r>
              <a:rPr kumimoji="0" lang="en-US" sz="1400" b="0" i="0" u="none" strike="noStrike" cap="none" normalizeH="0" baseline="0" dirty="0" smtClean="0">
                <a:ln>
                  <a:noFill/>
                </a:ln>
                <a:solidFill>
                  <a:schemeClr val="tx1"/>
                </a:solidFill>
                <a:effectLst/>
                <a:latin typeface="Calibri" charset="0"/>
                <a:ea typeface="Calibri" charset="0"/>
                <a:cs typeface="Calibri" charset="0"/>
              </a:rPr>
              <a:t>[Gandhi CAN’14]</a:t>
            </a:r>
            <a:endParaRPr kumimoji="0" lang="en-US" sz="1400" b="0" i="0" u="none" strike="noStrike" cap="none" normalizeH="0" baseline="0" dirty="0" smtClean="0">
              <a:ln>
                <a:noFill/>
              </a:ln>
              <a:solidFill>
                <a:schemeClr val="tx1"/>
              </a:solidFill>
              <a:effectLst/>
              <a:latin typeface="Calibri" charset="0"/>
              <a:ea typeface="Calibri" charset="0"/>
              <a:cs typeface="Calibri" charset="0"/>
            </a:endParaRPr>
          </a:p>
        </p:txBody>
      </p:sp>
    </p:spTree>
    <p:extLst>
      <p:ext uri="{BB962C8B-B14F-4D97-AF65-F5344CB8AC3E}">
        <p14:creationId xmlns:p14="http://schemas.microsoft.com/office/powerpoint/2010/main" val="707113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Shape 669"/>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a:latin typeface="Calibri"/>
                <a:ea typeface="Calibri"/>
                <a:cs typeface="Calibri"/>
                <a:sym typeface="Calibri"/>
              </a:rPr>
              <a:t>Evaluation platform</a:t>
            </a:r>
          </a:p>
        </p:txBody>
      </p:sp>
      <p:sp>
        <p:nvSpPr>
          <p:cNvPr id="670" name="Shape 670"/>
          <p:cNvSpPr txBox="1">
            <a:spLocks noGrp="1"/>
          </p:cNvSpPr>
          <p:nvPr>
            <p:ph type="body" idx="1"/>
          </p:nvPr>
        </p:nvSpPr>
        <p:spPr>
          <a:xfrm>
            <a:off x="548641" y="1097280"/>
            <a:ext cx="9875519" cy="4279230"/>
          </a:xfrm>
          <a:prstGeom prst="rect">
            <a:avLst/>
          </a:prstGeom>
          <a:noFill/>
          <a:ln>
            <a:noFill/>
          </a:ln>
        </p:spPr>
        <p:txBody>
          <a:bodyPr lIns="82283" tIns="41130" rIns="82283" bIns="41130" anchor="t" anchorCtr="0">
            <a:noAutofit/>
          </a:bodyPr>
          <a:lstStyle/>
          <a:p>
            <a:pPr>
              <a:spcBef>
                <a:spcPts val="0"/>
              </a:spcBef>
            </a:pPr>
            <a:r>
              <a:rPr lang="en-US" dirty="0" smtClean="0"/>
              <a:t>72</a:t>
            </a:r>
            <a:r>
              <a:rPr lang="en-US" dirty="0">
                <a:solidFill>
                  <a:schemeClr val="dk1"/>
                </a:solidFill>
                <a:latin typeface="Calibri"/>
                <a:ea typeface="Calibri"/>
                <a:cs typeface="Calibri"/>
                <a:sym typeface="Calibri"/>
              </a:rPr>
              <a:t>-core (HT), </a:t>
            </a:r>
            <a:r>
              <a:rPr lang="fr-FR" dirty="0" smtClean="0"/>
              <a:t>Intel Xeon E5-2699 v3, </a:t>
            </a:r>
            <a:r>
              <a:rPr lang="fr-FR" dirty="0" smtClean="0"/>
              <a:t>prototype in </a:t>
            </a:r>
            <a:r>
              <a:rPr lang="en-US" dirty="0" smtClean="0">
                <a:solidFill>
                  <a:schemeClr val="dk1"/>
                </a:solidFill>
                <a:latin typeface="Calibri"/>
                <a:ea typeface="Calibri"/>
                <a:cs typeface="Calibri"/>
                <a:sym typeface="Calibri"/>
              </a:rPr>
              <a:t>Linux </a:t>
            </a:r>
            <a:r>
              <a:rPr lang="en-US" dirty="0">
                <a:solidFill>
                  <a:schemeClr val="dk1"/>
                </a:solidFill>
                <a:latin typeface="Calibri"/>
                <a:ea typeface="Calibri"/>
                <a:cs typeface="Calibri"/>
                <a:sym typeface="Calibri"/>
              </a:rPr>
              <a:t>4.5</a:t>
            </a:r>
          </a:p>
          <a:p>
            <a:pPr>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Control groups: resource isolation of client and server threads</a:t>
            </a:r>
          </a:p>
          <a:p>
            <a:pPr>
              <a:spcBef>
                <a:spcPts val="576"/>
              </a:spcBef>
              <a:spcAft>
                <a:spcPts val="0"/>
              </a:spcAft>
              <a:buClr>
                <a:schemeClr val="dk1"/>
              </a:buClr>
              <a:buSzPct val="100000"/>
              <a:buFont typeface="Calibri"/>
              <a:buChar char="•"/>
            </a:pPr>
            <a:r>
              <a:rPr lang="en-US" dirty="0">
                <a:solidFill>
                  <a:schemeClr val="dk1"/>
                </a:solidFill>
                <a:latin typeface="Calibri"/>
                <a:ea typeface="Calibri"/>
                <a:cs typeface="Calibri"/>
                <a:sym typeface="Calibri"/>
              </a:rPr>
              <a:t>Split randomly selected </a:t>
            </a:r>
            <a:r>
              <a:rPr lang="en-US" dirty="0"/>
              <a:t>5</a:t>
            </a:r>
            <a:r>
              <a:rPr lang="en-US" dirty="0">
                <a:solidFill>
                  <a:schemeClr val="dk1"/>
                </a:solidFill>
                <a:latin typeface="Calibri"/>
                <a:ea typeface="Calibri"/>
                <a:cs typeface="Calibri"/>
                <a:sym typeface="Calibri"/>
              </a:rPr>
              <a:t>% pages, scan period = 10 seconds</a:t>
            </a:r>
          </a:p>
          <a:p>
            <a:pPr>
              <a:spcBef>
                <a:spcPts val="576"/>
              </a:spcBef>
              <a:spcAft>
                <a:spcPts val="0"/>
              </a:spcAft>
              <a:buClr>
                <a:schemeClr val="dk1"/>
              </a:buClr>
              <a:buSzPct val="25000"/>
              <a:buNone/>
            </a:pPr>
            <a:endParaRPr dirty="0">
              <a:solidFill>
                <a:schemeClr val="dk1"/>
              </a:solidFill>
              <a:latin typeface="Calibri"/>
              <a:ea typeface="Calibri"/>
              <a:cs typeface="Calibri"/>
              <a:sym typeface="Calibri"/>
            </a:endParaRPr>
          </a:p>
        </p:txBody>
      </p:sp>
      <p:sp>
        <p:nvSpPr>
          <p:cNvPr id="671" name="Shape 671"/>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51</a:t>
            </a:fld>
            <a:endParaRPr lang="en-US" sz="1440">
              <a:solidFill>
                <a:schemeClr val="dk1"/>
              </a:solidFill>
              <a:latin typeface="Calibri"/>
              <a:ea typeface="Calibri"/>
              <a:cs typeface="Calibri"/>
              <a:sym typeface="Calibri"/>
            </a:endParaRPr>
          </a:p>
        </p:txBody>
      </p:sp>
      <p:grpSp>
        <p:nvGrpSpPr>
          <p:cNvPr id="672" name="Shape 672"/>
          <p:cNvGrpSpPr/>
          <p:nvPr/>
        </p:nvGrpSpPr>
        <p:grpSpPr>
          <a:xfrm>
            <a:off x="1988820" y="2815516"/>
            <a:ext cx="7200900" cy="3291029"/>
            <a:chOff x="2209800" y="3128350"/>
            <a:chExt cx="8001000" cy="3656699"/>
          </a:xfrm>
        </p:grpSpPr>
        <p:grpSp>
          <p:nvGrpSpPr>
            <p:cNvPr id="673" name="Shape 673"/>
            <p:cNvGrpSpPr/>
            <p:nvPr/>
          </p:nvGrpSpPr>
          <p:grpSpPr>
            <a:xfrm>
              <a:off x="2209800" y="3128350"/>
              <a:ext cx="8001000" cy="3656699"/>
              <a:chOff x="2209800" y="3052150"/>
              <a:chExt cx="8001000" cy="3656699"/>
            </a:xfrm>
          </p:grpSpPr>
          <p:grpSp>
            <p:nvGrpSpPr>
              <p:cNvPr id="674" name="Shape 674"/>
              <p:cNvGrpSpPr/>
              <p:nvPr/>
            </p:nvGrpSpPr>
            <p:grpSpPr>
              <a:xfrm>
                <a:off x="2209800" y="3052150"/>
                <a:ext cx="3124199" cy="3656699"/>
                <a:chOff x="2743200" y="2823550"/>
                <a:chExt cx="3124199" cy="3656699"/>
              </a:xfrm>
            </p:grpSpPr>
            <p:sp>
              <p:nvSpPr>
                <p:cNvPr id="675" name="Shape 675"/>
                <p:cNvSpPr/>
                <p:nvPr/>
              </p:nvSpPr>
              <p:spPr>
                <a:xfrm>
                  <a:off x="2743200" y="2823550"/>
                  <a:ext cx="3124199" cy="3656699"/>
                </a:xfrm>
                <a:prstGeom prst="roundRect">
                  <a:avLst>
                    <a:gd name="adj" fmla="val 16667"/>
                  </a:avLst>
                </a:prstGeom>
                <a:no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Socket-1</a:t>
                  </a:r>
                </a:p>
              </p:txBody>
            </p:sp>
            <p:sp>
              <p:nvSpPr>
                <p:cNvPr id="676" name="Shape 676"/>
                <p:cNvSpPr/>
                <p:nvPr/>
              </p:nvSpPr>
              <p:spPr>
                <a:xfrm>
                  <a:off x="2895600" y="2895600"/>
                  <a:ext cx="2819400" cy="1701142"/>
                </a:xfrm>
                <a:prstGeom prst="roundRect">
                  <a:avLst>
                    <a:gd name="adj" fmla="val 16667"/>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buSzPct val="25000"/>
                  </a:pPr>
                  <a:r>
                    <a:rPr lang="en-US" sz="2160">
                      <a:solidFill>
                        <a:schemeClr val="dk1"/>
                      </a:solidFill>
                      <a:latin typeface="Arial"/>
                      <a:ea typeface="Arial"/>
                      <a:cs typeface="Arial"/>
                      <a:sym typeface="Arial"/>
                    </a:rPr>
                    <a:t>Application-server</a:t>
                  </a: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inside VM</a:t>
                  </a: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(kvm, 8 cores)</a:t>
                  </a:r>
                </a:p>
              </p:txBody>
            </p:sp>
            <p:sp>
              <p:nvSpPr>
                <p:cNvPr id="677" name="Shape 677"/>
                <p:cNvSpPr/>
                <p:nvPr/>
              </p:nvSpPr>
              <p:spPr>
                <a:xfrm>
                  <a:off x="3559398" y="5167989"/>
                  <a:ext cx="1491802" cy="851810"/>
                </a:xfrm>
                <a:prstGeom prst="roundRect">
                  <a:avLst>
                    <a:gd name="adj" fmla="val 16667"/>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buSzPct val="25000"/>
                  </a:pPr>
                  <a:r>
                    <a:rPr lang="en-US" sz="2160">
                      <a:solidFill>
                        <a:schemeClr val="dk1"/>
                      </a:solidFill>
                      <a:latin typeface="Arial"/>
                      <a:ea typeface="Arial"/>
                      <a:cs typeface="Arial"/>
                      <a:sym typeface="Arial"/>
                    </a:rPr>
                    <a:t>256 GB</a:t>
                  </a:r>
                </a:p>
              </p:txBody>
            </p:sp>
          </p:grpSp>
          <p:grpSp>
            <p:nvGrpSpPr>
              <p:cNvPr id="678" name="Shape 678"/>
              <p:cNvGrpSpPr/>
              <p:nvPr/>
            </p:nvGrpSpPr>
            <p:grpSpPr>
              <a:xfrm>
                <a:off x="7086600" y="3052150"/>
                <a:ext cx="3124199" cy="3656699"/>
                <a:chOff x="6646570" y="2823550"/>
                <a:chExt cx="3124199" cy="3656699"/>
              </a:xfrm>
            </p:grpSpPr>
            <p:sp>
              <p:nvSpPr>
                <p:cNvPr id="679" name="Shape 679"/>
                <p:cNvSpPr/>
                <p:nvPr/>
              </p:nvSpPr>
              <p:spPr>
                <a:xfrm>
                  <a:off x="6646570" y="2823550"/>
                  <a:ext cx="3124199" cy="3656699"/>
                </a:xfrm>
                <a:prstGeom prst="roundRect">
                  <a:avLst>
                    <a:gd name="adj" fmla="val 16667"/>
                  </a:avLst>
                </a:prstGeom>
                <a:no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Socket-2</a:t>
                  </a:r>
                </a:p>
              </p:txBody>
            </p:sp>
            <p:sp>
              <p:nvSpPr>
                <p:cNvPr id="680" name="Shape 680"/>
                <p:cNvSpPr/>
                <p:nvPr/>
              </p:nvSpPr>
              <p:spPr>
                <a:xfrm>
                  <a:off x="6798971" y="2895600"/>
                  <a:ext cx="2819400" cy="1701139"/>
                </a:xfrm>
                <a:prstGeom prst="roundRect">
                  <a:avLst>
                    <a:gd name="adj" fmla="val 16667"/>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buSzPct val="25000"/>
                  </a:pPr>
                  <a:r>
                    <a:rPr lang="en-US" sz="2160">
                      <a:solidFill>
                        <a:schemeClr val="dk1"/>
                      </a:solidFill>
                      <a:latin typeface="Arial"/>
                      <a:ea typeface="Arial"/>
                      <a:cs typeface="Arial"/>
                      <a:sym typeface="Arial"/>
                    </a:rPr>
                    <a:t>Client /</a:t>
                  </a: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Load generator</a:t>
                  </a:r>
                </a:p>
              </p:txBody>
            </p:sp>
            <p:sp>
              <p:nvSpPr>
                <p:cNvPr id="681" name="Shape 681"/>
                <p:cNvSpPr/>
                <p:nvPr/>
              </p:nvSpPr>
              <p:spPr>
                <a:xfrm>
                  <a:off x="7462770" y="5181600"/>
                  <a:ext cx="1491802" cy="851810"/>
                </a:xfrm>
                <a:prstGeom prst="roundRect">
                  <a:avLst>
                    <a:gd name="adj" fmla="val 16667"/>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ctr" anchorCtr="0">
                  <a:noAutofit/>
                </a:bodyPr>
                <a:lstStyle/>
                <a:p>
                  <a:pPr algn="ctr">
                    <a:spcBef>
                      <a:spcPts val="0"/>
                    </a:spcBef>
                    <a:spcAft>
                      <a:spcPts val="0"/>
                    </a:spcAft>
                    <a:buClr>
                      <a:schemeClr val="dk1"/>
                    </a:buClr>
                    <a:buSzPct val="25000"/>
                  </a:pPr>
                  <a:r>
                    <a:rPr lang="en-US" sz="2160">
                      <a:solidFill>
                        <a:schemeClr val="dk1"/>
                      </a:solidFill>
                      <a:latin typeface="Arial"/>
                      <a:ea typeface="Arial"/>
                      <a:cs typeface="Arial"/>
                      <a:sym typeface="Arial"/>
                    </a:rPr>
                    <a:t>256 GB</a:t>
                  </a:r>
                </a:p>
              </p:txBody>
            </p:sp>
          </p:grpSp>
          <p:sp>
            <p:nvSpPr>
              <p:cNvPr id="682" name="Shape 682"/>
              <p:cNvSpPr/>
              <p:nvPr/>
            </p:nvSpPr>
            <p:spPr>
              <a:xfrm>
                <a:off x="5333998" y="4825342"/>
                <a:ext cx="1752600" cy="508799"/>
              </a:xfrm>
              <a:prstGeom prst="leftRightArrow">
                <a:avLst>
                  <a:gd name="adj1" fmla="val 50000"/>
                  <a:gd name="adj2" fmla="val 50000"/>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t" anchorCtr="0">
                <a:noAutofit/>
              </a:bodyPr>
              <a:lstStyle/>
              <a:p>
                <a:pP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buSzPct val="25000"/>
                </a:pPr>
                <a:r>
                  <a:rPr lang="en-US" sz="2160">
                    <a:solidFill>
                      <a:schemeClr val="dk1"/>
                    </a:solidFill>
                    <a:latin typeface="Arial"/>
                    <a:ea typeface="Arial"/>
                    <a:cs typeface="Arial"/>
                    <a:sym typeface="Arial"/>
                  </a:rPr>
                  <a:t>QPI</a:t>
                </a:r>
              </a:p>
            </p:txBody>
          </p:sp>
          <p:sp>
            <p:nvSpPr>
              <p:cNvPr id="683" name="Shape 683"/>
              <p:cNvSpPr/>
              <p:nvPr/>
            </p:nvSpPr>
            <p:spPr>
              <a:xfrm rot="5400000">
                <a:off x="3508498" y="4942642"/>
                <a:ext cx="571200" cy="336599"/>
              </a:xfrm>
              <a:prstGeom prst="leftRightArrow">
                <a:avLst>
                  <a:gd name="adj1" fmla="val 50000"/>
                  <a:gd name="adj2" fmla="val 50000"/>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t" anchorCtr="0">
                <a:noAutofit/>
              </a:bodyPr>
              <a:lstStyle/>
              <a:p>
                <a:pP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p:txBody>
          </p:sp>
          <p:sp>
            <p:nvSpPr>
              <p:cNvPr id="684" name="Shape 684"/>
              <p:cNvSpPr/>
              <p:nvPr/>
            </p:nvSpPr>
            <p:spPr>
              <a:xfrm rot="5400000">
                <a:off x="8363156" y="4953685"/>
                <a:ext cx="571200" cy="336599"/>
              </a:xfrm>
              <a:prstGeom prst="leftRightArrow">
                <a:avLst>
                  <a:gd name="adj1" fmla="val 50000"/>
                  <a:gd name="adj2" fmla="val 50000"/>
                </a:avLst>
              </a:prstGeom>
              <a:solidFill>
                <a:schemeClr val="accent1"/>
              </a:solidFill>
              <a:ln w="9525" cap="flat" cmpd="sng">
                <a:solidFill>
                  <a:schemeClr val="dk1"/>
                </a:solidFill>
                <a:prstDash val="solid"/>
                <a:round/>
                <a:headEnd type="none" w="med" len="med"/>
                <a:tailEnd type="none" w="med" len="med"/>
              </a:ln>
            </p:spPr>
            <p:txBody>
              <a:bodyPr lIns="82283" tIns="41130" rIns="82283" bIns="41130" anchor="t" anchorCtr="0">
                <a:noAutofit/>
              </a:bodyPr>
              <a:lstStyle/>
              <a:p>
                <a:pPr>
                  <a:spcBef>
                    <a:spcPts val="0"/>
                  </a:spcBef>
                  <a:spcAft>
                    <a:spcPts val="0"/>
                  </a:spcAft>
                  <a:buClr>
                    <a:schemeClr val="dk1"/>
                  </a:buClr>
                </a:pPr>
                <a:endParaRPr sz="2160">
                  <a:solidFill>
                    <a:schemeClr val="dk1"/>
                  </a:solidFill>
                  <a:latin typeface="Arial"/>
                  <a:ea typeface="Arial"/>
                  <a:cs typeface="Arial"/>
                  <a:sym typeface="Arial"/>
                </a:endParaRPr>
              </a:p>
              <a:p>
                <a:pPr algn="ctr">
                  <a:spcBef>
                    <a:spcPts val="0"/>
                  </a:spcBef>
                  <a:spcAft>
                    <a:spcPts val="0"/>
                  </a:spcAft>
                  <a:buClr>
                    <a:schemeClr val="dk1"/>
                  </a:buClr>
                </a:pPr>
                <a:endParaRPr sz="2160">
                  <a:solidFill>
                    <a:schemeClr val="dk1"/>
                  </a:solidFill>
                  <a:latin typeface="Arial"/>
                  <a:ea typeface="Arial"/>
                  <a:cs typeface="Arial"/>
                  <a:sym typeface="Arial"/>
                </a:endParaRPr>
              </a:p>
            </p:txBody>
          </p:sp>
        </p:grpSp>
        <p:sp>
          <p:nvSpPr>
            <p:cNvPr id="685" name="Shape 685"/>
            <p:cNvSpPr txBox="1"/>
            <p:nvPr/>
          </p:nvSpPr>
          <p:spPr>
            <a:xfrm>
              <a:off x="3501551" y="4614446"/>
              <a:ext cx="638099" cy="338699"/>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r>
                <a:rPr lang="en-US" sz="1440" b="1">
                  <a:solidFill>
                    <a:schemeClr val="dk1"/>
                  </a:solidFill>
                  <a:latin typeface="Calibri"/>
                  <a:ea typeface="Calibri"/>
                  <a:cs typeface="Calibri"/>
                  <a:sym typeface="Calibri"/>
                </a:rPr>
                <a:t>CPU</a:t>
              </a:r>
            </a:p>
          </p:txBody>
        </p:sp>
        <p:sp>
          <p:nvSpPr>
            <p:cNvPr id="686" name="Shape 686"/>
            <p:cNvSpPr txBox="1"/>
            <p:nvPr/>
          </p:nvSpPr>
          <p:spPr>
            <a:xfrm>
              <a:off x="8329625" y="4595480"/>
              <a:ext cx="638099" cy="338699"/>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r>
                <a:rPr lang="en-US" sz="1440" b="1">
                  <a:solidFill>
                    <a:schemeClr val="dk1"/>
                  </a:solidFill>
                  <a:latin typeface="Calibri"/>
                  <a:ea typeface="Calibri"/>
                  <a:cs typeface="Calibri"/>
                  <a:sym typeface="Calibri"/>
                </a:rPr>
                <a:t>CPU</a:t>
              </a:r>
            </a:p>
          </p:txBody>
        </p:sp>
      </p:grpSp>
    </p:spTree>
    <p:extLst>
      <p:ext uri="{BB962C8B-B14F-4D97-AF65-F5344CB8AC3E}">
        <p14:creationId xmlns:p14="http://schemas.microsoft.com/office/powerpoint/2010/main" val="258153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Shape 823"/>
          <p:cNvSpPr txBox="1">
            <a:spLocks noGrp="1"/>
          </p:cNvSpPr>
          <p:nvPr>
            <p:ph type="title"/>
          </p:nvPr>
        </p:nvSpPr>
        <p:spPr>
          <a:xfrm>
            <a:off x="548641" y="411481"/>
            <a:ext cx="9875519" cy="617219"/>
          </a:xfrm>
          <a:prstGeom prst="rect">
            <a:avLst/>
          </a:prstGeom>
          <a:noFill/>
          <a:ln>
            <a:noFill/>
          </a:ln>
        </p:spPr>
        <p:txBody>
          <a:bodyPr vert="horz" wrap="square" lIns="82283" tIns="82283" rIns="82283" bIns="82283"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a:solidFill>
                  <a:srgbClr val="000066"/>
                </a:solidFill>
                <a:latin typeface="Calibri"/>
                <a:ea typeface="Calibri"/>
                <a:cs typeface="Calibri"/>
                <a:sym typeface="Calibri"/>
              </a:rPr>
              <a:t>Applications</a:t>
            </a:r>
          </a:p>
        </p:txBody>
      </p:sp>
      <p:sp>
        <p:nvSpPr>
          <p:cNvPr id="824" name="Shape 824"/>
          <p:cNvSpPr txBox="1">
            <a:spLocks noGrp="1"/>
          </p:cNvSpPr>
          <p:nvPr>
            <p:ph type="sldNum" idx="4294967295"/>
          </p:nvPr>
        </p:nvSpPr>
        <p:spPr>
          <a:xfrm>
            <a:off x="10424161" y="5897881"/>
            <a:ext cx="548639" cy="274319"/>
          </a:xfrm>
          <a:prstGeom prst="rect">
            <a:avLst/>
          </a:prstGeom>
          <a:noFill/>
          <a:ln>
            <a:noFill/>
          </a:ln>
        </p:spPr>
        <p:txBody>
          <a:bodyPr lIns="82283" tIns="41130" rIns="82283" bIns="41130" anchor="t" anchorCtr="0">
            <a:noAutofit/>
          </a:bodyPr>
          <a:lstStyle/>
          <a:p>
            <a:pPr>
              <a:spcBef>
                <a:spcPts val="0"/>
              </a:spcBef>
              <a:spcAft>
                <a:spcPts val="0"/>
              </a:spcAft>
              <a:buClr>
                <a:srgbClr val="000000"/>
              </a:buClr>
              <a:buSzPct val="25000"/>
            </a:pPr>
            <a:fld id="{00000000-1234-1234-1234-123412341234}" type="slidenum">
              <a:rPr lang="en-US" sz="1260">
                <a:solidFill>
                  <a:srgbClr val="000000"/>
                </a:solidFill>
                <a:latin typeface="Arial"/>
                <a:ea typeface="Arial"/>
                <a:cs typeface="Arial"/>
                <a:sym typeface="Arial"/>
              </a:rPr>
              <a:pPr>
                <a:spcBef>
                  <a:spcPts val="0"/>
                </a:spcBef>
                <a:spcAft>
                  <a:spcPts val="0"/>
                </a:spcAft>
                <a:buClr>
                  <a:srgbClr val="000000"/>
                </a:buClr>
                <a:buSzPct val="25000"/>
              </a:pPr>
              <a:t>52</a:t>
            </a:fld>
            <a:endParaRPr lang="en-US" sz="1260">
              <a:solidFill>
                <a:srgbClr val="000000"/>
              </a:solidFill>
              <a:latin typeface="Arial"/>
              <a:ea typeface="Arial"/>
              <a:cs typeface="Arial"/>
              <a:sym typeface="Arial"/>
            </a:endParaRPr>
          </a:p>
        </p:txBody>
      </p:sp>
      <p:sp>
        <p:nvSpPr>
          <p:cNvPr id="825" name="Shape 825"/>
          <p:cNvSpPr/>
          <p:nvPr/>
        </p:nvSpPr>
        <p:spPr>
          <a:xfrm>
            <a:off x="1075141" y="1206045"/>
            <a:ext cx="9349019" cy="1440450"/>
          </a:xfrm>
          <a:prstGeom prst="roundRect">
            <a:avLst>
              <a:gd name="adj" fmla="val 16667"/>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2160" b="1" dirty="0">
                <a:solidFill>
                  <a:srgbClr val="000000"/>
                </a:solidFill>
                <a:latin typeface="Calibri"/>
                <a:ea typeface="Calibri"/>
                <a:cs typeface="Calibri"/>
                <a:sym typeface="Calibri"/>
              </a:rPr>
              <a:t>TPC-C on MySQL</a:t>
            </a: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Online transaction processing (OLTP) benchmark</a:t>
            </a: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Fulfill customer orders to supply products from a company, widely used app</a:t>
            </a: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5 transaction (new-order + payment ~ 85%), write-intensive, file I/O heavy</a:t>
            </a:r>
          </a:p>
        </p:txBody>
      </p:sp>
      <p:sp>
        <p:nvSpPr>
          <p:cNvPr id="826" name="Shape 826"/>
          <p:cNvSpPr/>
          <p:nvPr/>
        </p:nvSpPr>
        <p:spPr>
          <a:xfrm>
            <a:off x="1067648" y="2831738"/>
            <a:ext cx="9349019" cy="1375380"/>
          </a:xfrm>
          <a:prstGeom prst="roundRect">
            <a:avLst>
              <a:gd name="adj" fmla="val 16667"/>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2160" b="1" dirty="0">
                <a:solidFill>
                  <a:srgbClr val="000000"/>
                </a:solidFill>
                <a:latin typeface="Calibri"/>
                <a:ea typeface="Calibri"/>
                <a:cs typeface="Calibri"/>
                <a:sym typeface="Calibri"/>
              </a:rPr>
              <a:t>Cassandra</a:t>
            </a: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NoSQL database, wide-column with variable number of fields per key</a:t>
            </a:r>
          </a:p>
          <a:p>
            <a:pPr marL="411480" indent="-342900">
              <a:spcBef>
                <a:spcPts val="0"/>
              </a:spcBef>
              <a:spcAft>
                <a:spcPts val="0"/>
              </a:spcAft>
              <a:buClr>
                <a:schemeClr val="dk1"/>
              </a:buClr>
              <a:buSzPct val="100000"/>
              <a:buFont typeface="Calibri"/>
              <a:buChar char="●"/>
            </a:pPr>
            <a:r>
              <a:rPr lang="en-US" sz="2160" dirty="0">
                <a:solidFill>
                  <a:schemeClr val="dk1"/>
                </a:solidFill>
                <a:latin typeface="Calibri"/>
                <a:ea typeface="Calibri"/>
                <a:cs typeface="Calibri"/>
                <a:sym typeface="Calibri"/>
              </a:rPr>
              <a:t>Netflix is one of the biggest users, </a:t>
            </a:r>
            <a:r>
              <a:rPr lang="en-US" sz="2160" dirty="0" err="1">
                <a:solidFill>
                  <a:schemeClr val="dk1"/>
                </a:solidFill>
                <a:latin typeface="Calibri"/>
                <a:ea typeface="Calibri"/>
                <a:cs typeface="Calibri"/>
                <a:sym typeface="Calibri"/>
              </a:rPr>
              <a:t>AppScale</a:t>
            </a:r>
            <a:r>
              <a:rPr lang="en-US" sz="2160" dirty="0">
                <a:solidFill>
                  <a:schemeClr val="dk1"/>
                </a:solidFill>
                <a:latin typeface="Calibri"/>
                <a:ea typeface="Calibri"/>
                <a:cs typeface="Calibri"/>
                <a:sym typeface="Calibri"/>
              </a:rPr>
              <a:t>, Wikimedia, Apple, and any more</a:t>
            </a: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File I/O heavy, compacts its </a:t>
            </a:r>
            <a:r>
              <a:rPr lang="en-US" sz="2160" dirty="0" err="1">
                <a:solidFill>
                  <a:srgbClr val="000000"/>
                </a:solidFill>
                <a:latin typeface="Calibri"/>
                <a:ea typeface="Calibri"/>
                <a:cs typeface="Calibri"/>
                <a:sym typeface="Calibri"/>
              </a:rPr>
              <a:t>SSTables</a:t>
            </a:r>
            <a:r>
              <a:rPr lang="en-US" sz="2160" dirty="0">
                <a:solidFill>
                  <a:srgbClr val="000000"/>
                </a:solidFill>
                <a:latin typeface="Calibri"/>
                <a:ea typeface="Calibri"/>
                <a:cs typeface="Calibri"/>
                <a:sym typeface="Calibri"/>
              </a:rPr>
              <a:t> data structure on disk</a:t>
            </a:r>
          </a:p>
        </p:txBody>
      </p:sp>
      <p:sp>
        <p:nvSpPr>
          <p:cNvPr id="827" name="Shape 827"/>
          <p:cNvSpPr/>
          <p:nvPr/>
        </p:nvSpPr>
        <p:spPr>
          <a:xfrm>
            <a:off x="1075141" y="4457430"/>
            <a:ext cx="9349019" cy="1440450"/>
          </a:xfrm>
          <a:prstGeom prst="roundRect">
            <a:avLst>
              <a:gd name="adj" fmla="val 16667"/>
            </a:avLst>
          </a:prstGeom>
          <a:noFill/>
          <a:ln w="9525" cap="flat" cmpd="sng">
            <a:solidFill>
              <a:schemeClr val="dk2"/>
            </a:solidFill>
            <a:prstDash val="solid"/>
            <a:round/>
            <a:headEnd type="none" w="med" len="med"/>
            <a:tailEnd type="none" w="med" len="med"/>
          </a:ln>
        </p:spPr>
        <p:txBody>
          <a:bodyPr lIns="82283" tIns="82283" rIns="82283" bIns="82283" anchor="ctr" anchorCtr="0">
            <a:noAutofit/>
          </a:bodyPr>
          <a:lstStyle/>
          <a:p>
            <a:pPr>
              <a:spcBef>
                <a:spcPts val="0"/>
              </a:spcBef>
              <a:spcAft>
                <a:spcPts val="0"/>
              </a:spcAft>
              <a:buClr>
                <a:srgbClr val="000000"/>
              </a:buClr>
              <a:buSzPct val="25000"/>
            </a:pPr>
            <a:r>
              <a:rPr lang="en-US" sz="2160" b="1" dirty="0" err="1">
                <a:solidFill>
                  <a:srgbClr val="000000"/>
                </a:solidFill>
                <a:latin typeface="Calibri"/>
                <a:ea typeface="Calibri"/>
                <a:cs typeface="Calibri"/>
                <a:sym typeface="Calibri"/>
              </a:rPr>
              <a:t>Redis</a:t>
            </a:r>
            <a:endParaRPr lang="en-US" sz="2160" b="1" dirty="0">
              <a:solidFill>
                <a:srgbClr val="000000"/>
              </a:solidFill>
              <a:latin typeface="Calibri"/>
              <a:ea typeface="Calibri"/>
              <a:cs typeface="Calibri"/>
              <a:sym typeface="Calibri"/>
            </a:endParaRPr>
          </a:p>
          <a:p>
            <a:pPr marL="411480" indent="-342900">
              <a:spcBef>
                <a:spcPts val="0"/>
              </a:spcBef>
              <a:spcAft>
                <a:spcPts val="0"/>
              </a:spcAft>
              <a:buClr>
                <a:srgbClr val="000000"/>
              </a:buClr>
              <a:buSzPct val="100000"/>
              <a:buFont typeface="Calibri"/>
              <a:buChar char="●"/>
            </a:pPr>
            <a:r>
              <a:rPr lang="en-US" sz="2160" dirty="0">
                <a:solidFill>
                  <a:srgbClr val="000000"/>
                </a:solidFill>
                <a:latin typeface="Calibri"/>
                <a:ea typeface="Calibri"/>
                <a:cs typeface="Calibri"/>
                <a:sym typeface="Calibri"/>
              </a:rPr>
              <a:t>NoSQL based single-threaded key-value store, in-memory database</a:t>
            </a:r>
          </a:p>
          <a:p>
            <a:pPr marL="411480" indent="-342900">
              <a:spcBef>
                <a:spcPts val="0"/>
              </a:spcBef>
              <a:spcAft>
                <a:spcPts val="0"/>
              </a:spcAft>
              <a:buClr>
                <a:srgbClr val="000000"/>
              </a:buClr>
              <a:buSzPct val="100000"/>
              <a:buFont typeface="Calibri"/>
              <a:buChar char="●"/>
            </a:pPr>
            <a:r>
              <a:rPr lang="en-US" sz="2160" dirty="0" err="1">
                <a:solidFill>
                  <a:srgbClr val="000000"/>
                </a:solidFill>
                <a:latin typeface="Calibri"/>
                <a:ea typeface="Calibri"/>
                <a:cs typeface="Calibri"/>
                <a:sym typeface="Calibri"/>
              </a:rPr>
              <a:t>Github</a:t>
            </a:r>
            <a:r>
              <a:rPr lang="en-US" sz="2160" dirty="0">
                <a:solidFill>
                  <a:srgbClr val="000000"/>
                </a:solidFill>
                <a:latin typeface="Calibri"/>
                <a:ea typeface="Calibri"/>
                <a:cs typeface="Calibri"/>
                <a:sym typeface="Calibri"/>
              </a:rPr>
              <a:t>, Twitter, Pinterest, Snapchat, and many more users</a:t>
            </a:r>
          </a:p>
        </p:txBody>
      </p:sp>
      <p:pic>
        <p:nvPicPr>
          <p:cNvPr id="828" name="Shape 828"/>
          <p:cNvPicPr preferRelativeResize="0"/>
          <p:nvPr/>
        </p:nvPicPr>
        <p:blipFill rotWithShape="1">
          <a:blip r:embed="rId3">
            <a:alphaModFix/>
          </a:blip>
          <a:srcRect/>
          <a:stretch/>
        </p:blipFill>
        <p:spPr>
          <a:xfrm rot="-5400000">
            <a:off x="58701" y="1534027"/>
            <a:ext cx="1207269" cy="617219"/>
          </a:xfrm>
          <a:prstGeom prst="rect">
            <a:avLst/>
          </a:prstGeom>
          <a:noFill/>
          <a:ln>
            <a:noFill/>
          </a:ln>
        </p:spPr>
      </p:pic>
      <p:pic>
        <p:nvPicPr>
          <p:cNvPr id="829" name="Shape 829"/>
          <p:cNvPicPr preferRelativeResize="0"/>
          <p:nvPr/>
        </p:nvPicPr>
        <p:blipFill rotWithShape="1">
          <a:blip r:embed="rId4">
            <a:alphaModFix/>
          </a:blip>
          <a:srcRect/>
          <a:stretch/>
        </p:blipFill>
        <p:spPr>
          <a:xfrm rot="-5400000">
            <a:off x="63352" y="3092725"/>
            <a:ext cx="1167209" cy="782393"/>
          </a:xfrm>
          <a:prstGeom prst="rect">
            <a:avLst/>
          </a:prstGeom>
          <a:noFill/>
          <a:ln>
            <a:noFill/>
          </a:ln>
        </p:spPr>
      </p:pic>
      <p:pic>
        <p:nvPicPr>
          <p:cNvPr id="830" name="Shape 830"/>
          <p:cNvPicPr preferRelativeResize="0"/>
          <p:nvPr/>
        </p:nvPicPr>
        <p:blipFill rotWithShape="1">
          <a:blip r:embed="rId5">
            <a:alphaModFix/>
          </a:blip>
          <a:srcRect/>
          <a:stretch/>
        </p:blipFill>
        <p:spPr>
          <a:xfrm rot="-5400000">
            <a:off x="9283" y="4966391"/>
            <a:ext cx="1336520" cy="446893"/>
          </a:xfrm>
          <a:prstGeom prst="rect">
            <a:avLst/>
          </a:prstGeom>
          <a:noFill/>
          <a:ln>
            <a:noFill/>
          </a:ln>
        </p:spPr>
      </p:pic>
    </p:spTree>
    <p:extLst>
      <p:ext uri="{BB962C8B-B14F-4D97-AF65-F5344CB8AC3E}">
        <p14:creationId xmlns:p14="http://schemas.microsoft.com/office/powerpoint/2010/main" val="1902091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Shape 844"/>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dirty="0">
                <a:latin typeface="Calibri"/>
                <a:ea typeface="Calibri"/>
                <a:cs typeface="Calibri"/>
                <a:sym typeface="Calibri"/>
              </a:rPr>
              <a:t>MySQL-TPCC</a:t>
            </a:r>
          </a:p>
        </p:txBody>
      </p:sp>
      <p:sp>
        <p:nvSpPr>
          <p:cNvPr id="845" name="Shape 845"/>
          <p:cNvSpPr txBox="1">
            <a:spLocks noGrp="1"/>
          </p:cNvSpPr>
          <p:nvPr>
            <p:ph type="body" idx="1"/>
          </p:nvPr>
        </p:nvSpPr>
        <p:spPr>
          <a:xfrm>
            <a:off x="548641" y="1234440"/>
            <a:ext cx="9875519" cy="4279107"/>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25000"/>
              <a:buNone/>
            </a:pPr>
            <a:r>
              <a:rPr lang="en-US" dirty="0" smtClean="0">
                <a:solidFill>
                  <a:schemeClr val="dk1"/>
                </a:solidFill>
                <a:latin typeface="Calibri"/>
                <a:ea typeface="Calibri"/>
                <a:cs typeface="Calibri"/>
                <a:sym typeface="Calibri"/>
              </a:rPr>
              <a:t>Source for cold data</a:t>
            </a:r>
            <a:endParaRPr dirty="0">
              <a:solidFill>
                <a:schemeClr val="dk1"/>
              </a:solidFill>
              <a:latin typeface="Calibri"/>
              <a:ea typeface="Calibri"/>
              <a:cs typeface="Calibri"/>
              <a:sym typeface="Calibri"/>
            </a:endParaRPr>
          </a:p>
        </p:txBody>
      </p:sp>
      <p:sp>
        <p:nvSpPr>
          <p:cNvPr id="846" name="Shape 846"/>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53</a:t>
            </a:fld>
            <a:endParaRPr lang="en-US" sz="1440">
              <a:solidFill>
                <a:schemeClr val="dk1"/>
              </a:solidFill>
              <a:latin typeface="Calibri"/>
              <a:ea typeface="Calibri"/>
              <a:cs typeface="Calibri"/>
              <a:sym typeface="Calibri"/>
            </a:endParaRPr>
          </a:p>
        </p:txBody>
      </p:sp>
      <p:sp>
        <p:nvSpPr>
          <p:cNvPr id="848" name="Shape 848"/>
          <p:cNvSpPr txBox="1"/>
          <p:nvPr/>
        </p:nvSpPr>
        <p:spPr>
          <a:xfrm>
            <a:off x="337231" y="5506853"/>
            <a:ext cx="10298339"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i="1" dirty="0">
                <a:solidFill>
                  <a:srgbClr val="FF0000"/>
                </a:solidFill>
                <a:latin typeface="Calibri"/>
                <a:ea typeface="Calibri"/>
                <a:cs typeface="Calibri"/>
                <a:sym typeface="Calibri"/>
              </a:rPr>
              <a:t>50% data in slow memory, 1.3% throughput degradation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4950" y="1028700"/>
            <a:ext cx="5143500" cy="4651691"/>
          </a:xfrm>
          <a:prstGeom prst="rect">
            <a:avLst/>
          </a:prstGeom>
        </p:spPr>
      </p:pic>
    </p:spTree>
    <p:extLst>
      <p:ext uri="{BB962C8B-B14F-4D97-AF65-F5344CB8AC3E}">
        <p14:creationId xmlns:p14="http://schemas.microsoft.com/office/powerpoint/2010/main" val="1436497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Shape 835"/>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dirty="0">
                <a:latin typeface="Calibri"/>
                <a:ea typeface="Calibri"/>
                <a:cs typeface="Calibri"/>
                <a:sym typeface="Calibri"/>
              </a:rPr>
              <a:t>Cassandra</a:t>
            </a:r>
          </a:p>
        </p:txBody>
      </p:sp>
      <p:sp>
        <p:nvSpPr>
          <p:cNvPr id="836" name="Shape 836"/>
          <p:cNvSpPr txBox="1">
            <a:spLocks noGrp="1"/>
          </p:cNvSpPr>
          <p:nvPr>
            <p:ph type="body" idx="1"/>
          </p:nvPr>
        </p:nvSpPr>
        <p:spPr>
          <a:xfrm>
            <a:off x="548641" y="1207294"/>
            <a:ext cx="9875519" cy="4279107"/>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25000"/>
              <a:buNone/>
            </a:pPr>
            <a:r>
              <a:rPr lang="en-US" dirty="0" smtClean="0">
                <a:solidFill>
                  <a:schemeClr val="dk1"/>
                </a:solidFill>
                <a:latin typeface="Calibri"/>
                <a:ea typeface="Calibri"/>
                <a:cs typeface="Calibri"/>
                <a:sym typeface="Calibri"/>
              </a:rPr>
              <a:t>Source for cold data</a:t>
            </a:r>
            <a:endParaRPr dirty="0">
              <a:solidFill>
                <a:schemeClr val="dk1"/>
              </a:solidFill>
              <a:latin typeface="Calibri"/>
              <a:ea typeface="Calibri"/>
              <a:cs typeface="Calibri"/>
              <a:sym typeface="Calibri"/>
            </a:endParaRPr>
          </a:p>
        </p:txBody>
      </p:sp>
      <p:sp>
        <p:nvSpPr>
          <p:cNvPr id="837" name="Shape 837"/>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54</a:t>
            </a:fld>
            <a:endParaRPr lang="en-US" sz="1440">
              <a:solidFill>
                <a:schemeClr val="dk1"/>
              </a:solidFill>
              <a:latin typeface="Calibri"/>
              <a:ea typeface="Calibri"/>
              <a:cs typeface="Calibri"/>
              <a:sym typeface="Calibri"/>
            </a:endParaRPr>
          </a:p>
        </p:txBody>
      </p:sp>
      <p:sp>
        <p:nvSpPr>
          <p:cNvPr id="839" name="Shape 839"/>
          <p:cNvSpPr txBox="1"/>
          <p:nvPr/>
        </p:nvSpPr>
        <p:spPr>
          <a:xfrm>
            <a:off x="337231" y="5506853"/>
            <a:ext cx="10298339"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i="1" dirty="0">
                <a:solidFill>
                  <a:srgbClr val="FF0000"/>
                </a:solidFill>
                <a:latin typeface="Calibri"/>
                <a:ea typeface="Calibri"/>
                <a:cs typeface="Calibri"/>
                <a:sym typeface="Calibri"/>
              </a:rPr>
              <a:t>30-50% data in slow memory, 2% throughput degradation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7800" y="1207294"/>
            <a:ext cx="5017770" cy="4475575"/>
          </a:xfrm>
          <a:prstGeom prst="rect">
            <a:avLst/>
          </a:prstGeom>
        </p:spPr>
      </p:pic>
    </p:spTree>
    <p:extLst>
      <p:ext uri="{BB962C8B-B14F-4D97-AF65-F5344CB8AC3E}">
        <p14:creationId xmlns:p14="http://schemas.microsoft.com/office/powerpoint/2010/main" val="391001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Shape 853"/>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b="1" i="0" u="none" strike="noStrike" cap="none" dirty="0" err="1">
                <a:solidFill>
                  <a:srgbClr val="000066"/>
                </a:solidFill>
                <a:latin typeface="Calibri"/>
                <a:ea typeface="Calibri"/>
                <a:cs typeface="Calibri"/>
                <a:sym typeface="Calibri"/>
              </a:rPr>
              <a:t>Redis</a:t>
            </a:r>
            <a:endParaRPr lang="en-US" b="1" i="0" u="none" strike="noStrike" cap="none" dirty="0">
              <a:solidFill>
                <a:srgbClr val="000066"/>
              </a:solidFill>
              <a:latin typeface="Calibri"/>
              <a:ea typeface="Calibri"/>
              <a:cs typeface="Calibri"/>
              <a:sym typeface="Calibri"/>
            </a:endParaRPr>
          </a:p>
        </p:txBody>
      </p:sp>
      <p:sp>
        <p:nvSpPr>
          <p:cNvPr id="854" name="Shape 854"/>
          <p:cNvSpPr txBox="1">
            <a:spLocks noGrp="1"/>
          </p:cNvSpPr>
          <p:nvPr>
            <p:ph type="body" idx="1"/>
          </p:nvPr>
        </p:nvSpPr>
        <p:spPr>
          <a:xfrm>
            <a:off x="548641" y="1234440"/>
            <a:ext cx="9875519" cy="4279107"/>
          </a:xfrm>
          <a:prstGeom prst="rect">
            <a:avLst/>
          </a:prstGeom>
          <a:noFill/>
          <a:ln>
            <a:noFill/>
          </a:ln>
        </p:spPr>
        <p:txBody>
          <a:bodyPr lIns="82283" tIns="41130" rIns="82283" bIns="41130" anchor="t" anchorCtr="0">
            <a:noAutofit/>
          </a:bodyPr>
          <a:lstStyle/>
          <a:p>
            <a:pPr>
              <a:spcBef>
                <a:spcPts val="0"/>
              </a:spcBef>
              <a:spcAft>
                <a:spcPts val="0"/>
              </a:spcAft>
              <a:buClr>
                <a:schemeClr val="dk1"/>
              </a:buClr>
              <a:buSzPct val="25000"/>
              <a:buNone/>
            </a:pPr>
            <a:r>
              <a:rPr lang="en-US" dirty="0" smtClean="0">
                <a:solidFill>
                  <a:schemeClr val="dk1"/>
                </a:solidFill>
                <a:latin typeface="Calibri"/>
                <a:ea typeface="Calibri"/>
                <a:cs typeface="Calibri"/>
                <a:sym typeface="Calibri"/>
              </a:rPr>
              <a:t>Source for cold data</a:t>
            </a:r>
            <a:endParaRPr dirty="0">
              <a:solidFill>
                <a:schemeClr val="dk1"/>
              </a:solidFill>
              <a:latin typeface="Calibri"/>
              <a:ea typeface="Calibri"/>
              <a:cs typeface="Calibri"/>
              <a:sym typeface="Calibri"/>
            </a:endParaRPr>
          </a:p>
        </p:txBody>
      </p:sp>
      <p:sp>
        <p:nvSpPr>
          <p:cNvPr id="855" name="Shape 855"/>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55</a:t>
            </a:fld>
            <a:endParaRPr lang="en-US" sz="1440">
              <a:solidFill>
                <a:schemeClr val="dk1"/>
              </a:solidFill>
              <a:latin typeface="Calibri"/>
              <a:ea typeface="Calibri"/>
              <a:cs typeface="Calibri"/>
              <a:sym typeface="Calibri"/>
            </a:endParaRPr>
          </a:p>
        </p:txBody>
      </p:sp>
      <p:sp>
        <p:nvSpPr>
          <p:cNvPr id="857" name="Shape 857"/>
          <p:cNvSpPr txBox="1"/>
          <p:nvPr/>
        </p:nvSpPr>
        <p:spPr>
          <a:xfrm>
            <a:off x="337231" y="5506853"/>
            <a:ext cx="10298339"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i="1" dirty="0">
                <a:solidFill>
                  <a:srgbClr val="FF0000"/>
                </a:solidFill>
                <a:latin typeface="Calibri"/>
                <a:ea typeface="Calibri"/>
                <a:cs typeface="Calibri"/>
                <a:sym typeface="Calibri"/>
              </a:rPr>
              <a:t>15% data in slow memory, 2% throughput degradation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234440"/>
            <a:ext cx="5212080" cy="4648889"/>
          </a:xfrm>
          <a:prstGeom prst="rect">
            <a:avLst/>
          </a:prstGeom>
        </p:spPr>
      </p:pic>
    </p:spTree>
    <p:extLst>
      <p:ext uri="{BB962C8B-B14F-4D97-AF65-F5344CB8AC3E}">
        <p14:creationId xmlns:p14="http://schemas.microsoft.com/office/powerpoint/2010/main" val="11392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to slowdown </a:t>
            </a:r>
            <a:r>
              <a:rPr lang="en-US" dirty="0" smtClean="0"/>
              <a:t>parameter</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56</a:t>
            </a:fld>
            <a:endParaRPr lang="en-US" dirty="0"/>
          </a:p>
        </p:txBody>
      </p:sp>
      <p:graphicFrame>
        <p:nvGraphicFramePr>
          <p:cNvPr id="6" name="Chart 5"/>
          <p:cNvGraphicFramePr>
            <a:graphicFrameLocks/>
          </p:cNvGraphicFramePr>
          <p:nvPr>
            <p:extLst>
              <p:ext uri="{D42A27DB-BD31-4B8C-83A1-F6EECF244321}">
                <p14:modId xmlns:p14="http://schemas.microsoft.com/office/powerpoint/2010/main" val="694847283"/>
              </p:ext>
            </p:extLst>
          </p:nvPr>
        </p:nvGraphicFramePr>
        <p:xfrm>
          <a:off x="2107858" y="820865"/>
          <a:ext cx="6757083" cy="4530469"/>
        </p:xfrm>
        <a:graphic>
          <a:graphicData uri="http://schemas.openxmlformats.org/drawingml/2006/chart">
            <c:chart xmlns:c="http://schemas.openxmlformats.org/drawingml/2006/chart" xmlns:r="http://schemas.openxmlformats.org/officeDocument/2006/relationships" r:id="rId2"/>
          </a:graphicData>
        </a:graphic>
      </p:graphicFrame>
      <p:sp>
        <p:nvSpPr>
          <p:cNvPr id="7" name="Shape 839"/>
          <p:cNvSpPr txBox="1"/>
          <p:nvPr/>
        </p:nvSpPr>
        <p:spPr>
          <a:xfrm>
            <a:off x="337231" y="5506853"/>
            <a:ext cx="10298339"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880" b="1" dirty="0" smtClean="0">
                <a:solidFill>
                  <a:srgbClr val="FF0000"/>
                </a:solidFill>
                <a:latin typeface="Calibri"/>
                <a:ea typeface="Calibri"/>
                <a:cs typeface="Calibri"/>
                <a:sym typeface="Calibri"/>
              </a:rPr>
              <a:t>Fraction of cold data increases with higher tolerable slowdown</a:t>
            </a:r>
            <a:endParaRPr lang="en-US" sz="2880" b="1" dirty="0">
              <a:solidFill>
                <a:srgbClr val="FF0000"/>
              </a:solidFill>
              <a:latin typeface="Calibri"/>
              <a:ea typeface="Calibri"/>
              <a:cs typeface="Calibri"/>
              <a:sym typeface="Calibri"/>
            </a:endParaRPr>
          </a:p>
        </p:txBody>
      </p:sp>
    </p:spTree>
    <p:extLst>
      <p:ext uri="{BB962C8B-B14F-4D97-AF65-F5344CB8AC3E}">
        <p14:creationId xmlns:p14="http://schemas.microsoft.com/office/powerpoint/2010/main" val="1193506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Shape 898"/>
          <p:cNvSpPr txBox="1">
            <a:spLocks noGrp="1"/>
          </p:cNvSpPr>
          <p:nvPr>
            <p:ph type="body" idx="1"/>
          </p:nvPr>
        </p:nvSpPr>
        <p:spPr>
          <a:xfrm>
            <a:off x="548641" y="1234440"/>
            <a:ext cx="9875519" cy="4279107"/>
          </a:xfrm>
          <a:prstGeom prst="rect">
            <a:avLst/>
          </a:prstGeom>
          <a:noFill/>
          <a:ln>
            <a:noFill/>
          </a:ln>
        </p:spPr>
        <p:txBody>
          <a:bodyPr lIns="82283" tIns="41130" rIns="82283" bIns="41130" anchor="t" anchorCtr="0">
            <a:noAutofit/>
          </a:bodyPr>
          <a:lstStyle/>
          <a:p>
            <a:pPr>
              <a:lnSpc>
                <a:spcPct val="115000"/>
              </a:lnSpc>
              <a:spcBef>
                <a:spcPts val="0"/>
              </a:spcBef>
            </a:pPr>
            <a:r>
              <a:rPr lang="en-US" dirty="0" smtClean="0"/>
              <a:t>Manages </a:t>
            </a:r>
            <a:r>
              <a:rPr lang="en-US" dirty="0"/>
              <a:t>huge pages in a two-tier memory </a:t>
            </a:r>
            <a:r>
              <a:rPr lang="en-US" dirty="0" smtClean="0"/>
              <a:t>system</a:t>
            </a:r>
          </a:p>
          <a:p>
            <a:pPr>
              <a:lnSpc>
                <a:spcPct val="115000"/>
              </a:lnSpc>
              <a:spcBef>
                <a:spcPts val="0"/>
              </a:spcBef>
            </a:pPr>
            <a:r>
              <a:rPr lang="en-US" dirty="0" smtClean="0"/>
              <a:t>Application-transparent</a:t>
            </a:r>
            <a:r>
              <a:rPr lang="en-US" dirty="0"/>
              <a:t>, low overhead </a:t>
            </a:r>
            <a:r>
              <a:rPr lang="en-US" dirty="0" smtClean="0"/>
              <a:t>mechanism</a:t>
            </a:r>
          </a:p>
          <a:p>
            <a:pPr>
              <a:lnSpc>
                <a:spcPct val="115000"/>
              </a:lnSpc>
              <a:spcBef>
                <a:spcPts val="0"/>
              </a:spcBef>
            </a:pPr>
            <a:r>
              <a:rPr lang="en-US" dirty="0" smtClean="0"/>
              <a:t>Cost </a:t>
            </a:r>
            <a:r>
              <a:rPr lang="en-US" dirty="0"/>
              <a:t>benefit of slow memory + perf benefit of huge </a:t>
            </a:r>
            <a:r>
              <a:rPr lang="en-US" dirty="0" smtClean="0"/>
              <a:t>pages</a:t>
            </a:r>
          </a:p>
          <a:p>
            <a:pPr>
              <a:lnSpc>
                <a:spcPct val="115000"/>
              </a:lnSpc>
              <a:spcBef>
                <a:spcPts val="0"/>
              </a:spcBef>
            </a:pPr>
            <a:r>
              <a:rPr lang="en-US" dirty="0" smtClean="0"/>
              <a:t>Prototyped </a:t>
            </a:r>
            <a:r>
              <a:rPr lang="en-US" dirty="0"/>
              <a:t>in Linux </a:t>
            </a:r>
            <a:r>
              <a:rPr lang="en-US" dirty="0" smtClean="0"/>
              <a:t>4.5</a:t>
            </a:r>
          </a:p>
          <a:p>
            <a:pPr>
              <a:lnSpc>
                <a:spcPct val="115000"/>
              </a:lnSpc>
              <a:spcBef>
                <a:spcPts val="0"/>
              </a:spcBef>
            </a:pPr>
            <a:r>
              <a:rPr lang="en-US" dirty="0" smtClean="0"/>
              <a:t>Places </a:t>
            </a:r>
            <a:r>
              <a:rPr lang="en-US" dirty="0"/>
              <a:t>up to </a:t>
            </a:r>
            <a:r>
              <a:rPr lang="en-US" b="1" i="1" dirty="0">
                <a:solidFill>
                  <a:schemeClr val="accent6"/>
                </a:solidFill>
              </a:rPr>
              <a:t>50% data</a:t>
            </a:r>
            <a:r>
              <a:rPr lang="en-US" dirty="0"/>
              <a:t> within </a:t>
            </a:r>
            <a:r>
              <a:rPr lang="en-US" b="1" i="1" dirty="0">
                <a:solidFill>
                  <a:schemeClr val="accent6"/>
                </a:solidFill>
              </a:rPr>
              <a:t>3% performance slowdown</a:t>
            </a:r>
          </a:p>
          <a:p>
            <a:pPr lvl="1" indent="-308610">
              <a:lnSpc>
                <a:spcPct val="115000"/>
              </a:lnSpc>
              <a:spcBef>
                <a:spcPts val="0"/>
              </a:spcBef>
            </a:pPr>
            <a:endParaRPr lang="en-US" i="1" dirty="0">
              <a:solidFill>
                <a:schemeClr val="accent6"/>
              </a:solidFill>
            </a:endParaRPr>
          </a:p>
        </p:txBody>
      </p:sp>
      <p:sp>
        <p:nvSpPr>
          <p:cNvPr id="899" name="Shape 899"/>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dirty="0" smtClean="0">
                <a:latin typeface="Calibri"/>
                <a:ea typeface="Calibri"/>
                <a:cs typeface="Calibri"/>
                <a:sym typeface="Calibri"/>
              </a:rPr>
              <a:t>Summary: Thermostat</a:t>
            </a:r>
            <a:endParaRPr lang="en-US" dirty="0">
              <a:latin typeface="Calibri"/>
              <a:ea typeface="Calibri"/>
              <a:cs typeface="Calibri"/>
              <a:sym typeface="Calibri"/>
            </a:endParaRPr>
          </a:p>
        </p:txBody>
      </p:sp>
      <p:sp>
        <p:nvSpPr>
          <p:cNvPr id="900" name="Shape 900"/>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57</a:t>
            </a:fld>
            <a:endParaRPr lang="en-US" sz="1440">
              <a:solidFill>
                <a:schemeClr val="dk1"/>
              </a:solidFill>
              <a:latin typeface="Calibri"/>
              <a:ea typeface="Calibri"/>
              <a:cs typeface="Calibri"/>
              <a:sym typeface="Calibri"/>
            </a:endParaRPr>
          </a:p>
        </p:txBody>
      </p:sp>
      <p:sp>
        <p:nvSpPr>
          <p:cNvPr id="5" name="Shape 302"/>
          <p:cNvSpPr txBox="1"/>
          <p:nvPr/>
        </p:nvSpPr>
        <p:spPr>
          <a:xfrm>
            <a:off x="-1" y="4569593"/>
            <a:ext cx="10972800"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3200" b="1" i="1" dirty="0">
                <a:solidFill>
                  <a:srgbClr val="FF0000"/>
                </a:solidFill>
                <a:latin typeface="Calibri"/>
                <a:ea typeface="Calibri"/>
                <a:cs typeface="Calibri"/>
                <a:sym typeface="Calibri"/>
              </a:rPr>
              <a:t>Tolerable slowdown governed mechanism</a:t>
            </a:r>
          </a:p>
        </p:txBody>
      </p:sp>
    </p:spTree>
    <p:extLst>
      <p:ext uri="{BB962C8B-B14F-4D97-AF65-F5344CB8AC3E}">
        <p14:creationId xmlns:p14="http://schemas.microsoft.com/office/powerpoint/2010/main" val="1912743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Wrap the thesis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58</a:t>
            </a:fld>
            <a:endParaRPr lang="en-US" dirty="0"/>
          </a:p>
        </p:txBody>
      </p:sp>
    </p:spTree>
    <p:extLst>
      <p:ext uri="{BB962C8B-B14F-4D97-AF65-F5344CB8AC3E}">
        <p14:creationId xmlns:p14="http://schemas.microsoft.com/office/powerpoint/2010/main" val="55649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59</a:t>
            </a:fld>
            <a:endParaRPr lang="en-US" dirty="0"/>
          </a:p>
        </p:txBody>
      </p:sp>
      <p:pic>
        <p:nvPicPr>
          <p:cNvPr id="5" name="Picture 4"/>
          <p:cNvPicPr>
            <a:picLocks noChangeAspect="1"/>
          </p:cNvPicPr>
          <p:nvPr/>
        </p:nvPicPr>
        <p:blipFill>
          <a:blip r:embed="rId2"/>
          <a:stretch>
            <a:fillRect/>
          </a:stretch>
        </p:blipFill>
        <p:spPr>
          <a:xfrm>
            <a:off x="2311400" y="704850"/>
            <a:ext cx="6350000" cy="4762500"/>
          </a:xfrm>
          <a:prstGeom prst="rect">
            <a:avLst/>
          </a:prstGeom>
        </p:spPr>
      </p:pic>
    </p:spTree>
    <p:extLst>
      <p:ext uri="{BB962C8B-B14F-4D97-AF65-F5344CB8AC3E}">
        <p14:creationId xmlns:p14="http://schemas.microsoft.com/office/powerpoint/2010/main" val="1681078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heterogeneous systems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6</a:t>
            </a:fld>
            <a:endParaRPr lang="en-US" dirty="0"/>
          </a:p>
        </p:txBody>
      </p:sp>
      <p:sp>
        <p:nvSpPr>
          <p:cNvPr id="22" name="Rounded Rectangle 21"/>
          <p:cNvSpPr/>
          <p:nvPr/>
        </p:nvSpPr>
        <p:spPr>
          <a:xfrm>
            <a:off x="127157" y="3181162"/>
            <a:ext cx="4886545" cy="1266049"/>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5" name="Rounded Rectangle 24"/>
          <p:cNvSpPr/>
          <p:nvPr/>
        </p:nvSpPr>
        <p:spPr bwMode="auto">
          <a:xfrm>
            <a:off x="3534525" y="1325373"/>
            <a:ext cx="1060747" cy="1069676"/>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26" name="Rounded Rectangle 25"/>
          <p:cNvSpPr/>
          <p:nvPr/>
        </p:nvSpPr>
        <p:spPr bwMode="auto">
          <a:xfrm>
            <a:off x="294447" y="128767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28" name="Left-Right Arrow 27"/>
          <p:cNvSpPr/>
          <p:nvPr/>
        </p:nvSpPr>
        <p:spPr bwMode="auto">
          <a:xfrm>
            <a:off x="1355195" y="1649134"/>
            <a:ext cx="2179330" cy="341657"/>
          </a:xfrm>
          <a:prstGeom prst="leftRightArrow">
            <a:avLst/>
          </a:prstGeom>
          <a:gradFill flip="none" rotWithShape="1">
            <a:gsLst>
              <a:gs pos="0">
                <a:srgbClr val="4F81BD">
                  <a:tint val="100000"/>
                  <a:shade val="100000"/>
                  <a:satMod val="130000"/>
                </a:srgbClr>
              </a:gs>
              <a:gs pos="100000">
                <a:srgbClr val="92D050"/>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Up-Down Arrow 28"/>
          <p:cNvSpPr/>
          <p:nvPr/>
        </p:nvSpPr>
        <p:spPr bwMode="auto">
          <a:xfrm>
            <a:off x="3911100" y="2410887"/>
            <a:ext cx="326477" cy="895655"/>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Up-Down Arrow 29"/>
          <p:cNvSpPr/>
          <p:nvPr/>
        </p:nvSpPr>
        <p:spPr bwMode="auto">
          <a:xfrm>
            <a:off x="59024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 name="TextBox 62"/>
          <p:cNvSpPr txBox="1">
            <a:spLocks noChangeArrowheads="1"/>
          </p:cNvSpPr>
          <p:nvPr/>
        </p:nvSpPr>
        <p:spPr bwMode="auto">
          <a:xfrm>
            <a:off x="1282064" y="1346642"/>
            <a:ext cx="23255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latin typeface="Calibri" charset="0"/>
                <a:ea typeface="Calibri" charset="0"/>
                <a:cs typeface="Calibri" charset="0"/>
              </a:rPr>
              <a:t>Dedicated CPU-GPU Link</a:t>
            </a:r>
          </a:p>
        </p:txBody>
      </p:sp>
      <p:sp>
        <p:nvSpPr>
          <p:cNvPr id="24" name="TextBox 3"/>
          <p:cNvSpPr txBox="1">
            <a:spLocks noChangeArrowheads="1"/>
          </p:cNvSpPr>
          <p:nvPr/>
        </p:nvSpPr>
        <p:spPr bwMode="auto">
          <a:xfrm>
            <a:off x="1494252" y="3709490"/>
            <a:ext cx="207091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dirty="0" smtClean="0">
                <a:latin typeface="Calibri" charset="0"/>
                <a:ea typeface="Calibri" charset="0"/>
                <a:cs typeface="Calibri" charset="0"/>
              </a:rPr>
              <a:t>Unified Memory</a:t>
            </a:r>
            <a:endParaRPr lang="en-US" altLang="en-US" sz="2000" b="1" dirty="0">
              <a:latin typeface="Calibri" charset="0"/>
              <a:ea typeface="Calibri" charset="0"/>
              <a:cs typeface="Calibri" charset="0"/>
            </a:endParaRPr>
          </a:p>
        </p:txBody>
      </p:sp>
      <p:grpSp>
        <p:nvGrpSpPr>
          <p:cNvPr id="17" name="Group 16"/>
          <p:cNvGrpSpPr/>
          <p:nvPr/>
        </p:nvGrpSpPr>
        <p:grpSpPr>
          <a:xfrm>
            <a:off x="208370" y="3289097"/>
            <a:ext cx="1272935" cy="976434"/>
            <a:chOff x="7081573" y="4587569"/>
            <a:chExt cx="1783266" cy="1079416"/>
          </a:xfrm>
        </p:grpSpPr>
        <p:sp>
          <p:nvSpPr>
            <p:cNvPr id="18" name="Rounded Rectangle 17"/>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9" name="Rounded Rectangle 18"/>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1" name="Rounded Rectangle 20"/>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7" name="Group 6"/>
          <p:cNvGrpSpPr/>
          <p:nvPr/>
        </p:nvGrpSpPr>
        <p:grpSpPr>
          <a:xfrm>
            <a:off x="3547730" y="3326792"/>
            <a:ext cx="1387062" cy="975623"/>
            <a:chOff x="8382886" y="2155320"/>
            <a:chExt cx="1387062" cy="975623"/>
          </a:xfrm>
          <a:solidFill>
            <a:srgbClr val="92D050"/>
          </a:solidFill>
        </p:grpSpPr>
        <p:sp>
          <p:nvSpPr>
            <p:cNvPr id="8" name="Rounded Rectangle 7"/>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9" name="Rounded Rectangle 8"/>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0" name="Rounded Rectangle 9"/>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1" name="Rounded Rectangle 10"/>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12" name="Rounded Rectangle 11"/>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3" name="Rounded Rectangle 12"/>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4" name="Rounded Rectangle 13"/>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5" name="Rounded Rectangle 14"/>
            <p:cNvSpPr/>
            <p:nvPr/>
          </p:nvSpPr>
          <p:spPr>
            <a:xfrm>
              <a:off x="8746256" y="2487601"/>
              <a:ext cx="1023692"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Graphics memory</a:t>
              </a:r>
              <a:endParaRPr lang="en-US" sz="1600" b="1" kern="0" dirty="0">
                <a:solidFill>
                  <a:srgbClr val="000000"/>
                </a:solidFill>
                <a:latin typeface="Calibri"/>
                <a:ea typeface="+mn-ea"/>
              </a:endParaRPr>
            </a:p>
          </p:txBody>
        </p:sp>
      </p:grpSp>
      <p:sp>
        <p:nvSpPr>
          <p:cNvPr id="32" name="Rounded Rectangle 31"/>
          <p:cNvSpPr/>
          <p:nvPr/>
        </p:nvSpPr>
        <p:spPr>
          <a:xfrm>
            <a:off x="588290" y="4677676"/>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CPU memory</a:t>
            </a:r>
            <a:endParaRPr lang="en-US" sz="1600" b="1" kern="0" dirty="0">
              <a:solidFill>
                <a:srgbClr val="000000"/>
              </a:solidFill>
              <a:latin typeface="Calibri"/>
              <a:ea typeface="+mn-ea"/>
            </a:endParaRPr>
          </a:p>
        </p:txBody>
      </p:sp>
      <p:sp>
        <p:nvSpPr>
          <p:cNvPr id="33" name="TextBox 62"/>
          <p:cNvSpPr txBox="1">
            <a:spLocks noChangeArrowheads="1"/>
          </p:cNvSpPr>
          <p:nvPr/>
        </p:nvSpPr>
        <p:spPr bwMode="auto">
          <a:xfrm>
            <a:off x="419582" y="5005314"/>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34" name="Rounded Rectangle 33"/>
          <p:cNvSpPr/>
          <p:nvPr/>
        </p:nvSpPr>
        <p:spPr>
          <a:xfrm>
            <a:off x="2683838" y="4697641"/>
            <a:ext cx="1783063" cy="347603"/>
          </a:xfrm>
          <a:prstGeom prst="roundRect">
            <a:avLst/>
          </a:prstGeom>
          <a:solidFill>
            <a:srgbClr val="92D050"/>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smtClean="0">
                <a:solidFill>
                  <a:srgbClr val="000000"/>
                </a:solidFill>
                <a:latin typeface="Calibri"/>
                <a:ea typeface="+mn-ea"/>
              </a:rPr>
              <a:t>Graphics memory</a:t>
            </a:r>
            <a:endParaRPr lang="en-US" sz="1600" b="1" kern="0" dirty="0">
              <a:solidFill>
                <a:srgbClr val="000000"/>
              </a:solidFill>
              <a:latin typeface="Calibri"/>
              <a:ea typeface="+mn-ea"/>
            </a:endParaRPr>
          </a:p>
        </p:txBody>
      </p:sp>
      <p:sp>
        <p:nvSpPr>
          <p:cNvPr id="35" name="TextBox 62"/>
          <p:cNvSpPr txBox="1">
            <a:spLocks noChangeArrowheads="1"/>
          </p:cNvSpPr>
          <p:nvPr/>
        </p:nvSpPr>
        <p:spPr bwMode="auto">
          <a:xfrm>
            <a:off x="2500060" y="5005314"/>
            <a:ext cx="21302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smtClean="0">
                <a:latin typeface="Calibri" charset="0"/>
                <a:ea typeface="Calibri" charset="0"/>
                <a:cs typeface="Calibri" charset="0"/>
              </a:rPr>
              <a:t>GDDR/HBM </a:t>
            </a:r>
            <a:r>
              <a:rPr lang="en-US" altLang="en-US" sz="1600" dirty="0" smtClean="0">
                <a:latin typeface="Calibri" charset="0"/>
                <a:ea typeface="Calibri" charset="0"/>
                <a:cs typeface="Calibri" charset="0"/>
              </a:rPr>
              <a:t>technology</a:t>
            </a:r>
          </a:p>
          <a:p>
            <a:pPr algn="ctr" eaLnBrk="1" hangingPunct="1"/>
            <a:r>
              <a:rPr lang="en-US" altLang="en-US" sz="1600" dirty="0" smtClean="0">
                <a:latin typeface="Calibri" charset="0"/>
                <a:ea typeface="Calibri" charset="0"/>
                <a:cs typeface="Calibri" charset="0"/>
              </a:rPr>
              <a:t>(higher bandwidth)</a:t>
            </a:r>
            <a:endParaRPr lang="en-US" altLang="en-US" sz="1600" dirty="0">
              <a:latin typeface="Calibri" charset="0"/>
              <a:ea typeface="Calibri" charset="0"/>
              <a:cs typeface="Calibri" charset="0"/>
            </a:endParaRPr>
          </a:p>
        </p:txBody>
      </p:sp>
      <p:sp>
        <p:nvSpPr>
          <p:cNvPr id="38" name="Rounded Rectangle 37"/>
          <p:cNvSpPr/>
          <p:nvPr/>
        </p:nvSpPr>
        <p:spPr bwMode="auto">
          <a:xfrm>
            <a:off x="7526545" y="1287678"/>
            <a:ext cx="1060748" cy="1069676"/>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bg1"/>
                </a:solidFill>
              </a:rPr>
              <a:t>CPU</a:t>
            </a:r>
            <a:endParaRPr lang="en-US" b="1" dirty="0">
              <a:solidFill>
                <a:schemeClr val="bg1"/>
              </a:solidFill>
            </a:endParaRPr>
          </a:p>
        </p:txBody>
      </p:sp>
      <p:sp>
        <p:nvSpPr>
          <p:cNvPr id="41" name="Up-Down Arrow 40"/>
          <p:cNvSpPr/>
          <p:nvPr/>
        </p:nvSpPr>
        <p:spPr bwMode="auto">
          <a:xfrm>
            <a:off x="7578584" y="23526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nvGrpSpPr>
          <p:cNvPr id="44" name="Group 43"/>
          <p:cNvGrpSpPr/>
          <p:nvPr/>
        </p:nvGrpSpPr>
        <p:grpSpPr>
          <a:xfrm>
            <a:off x="6949112" y="3243754"/>
            <a:ext cx="1272935" cy="976434"/>
            <a:chOff x="7081573" y="4587569"/>
            <a:chExt cx="1783266" cy="1079416"/>
          </a:xfrm>
        </p:grpSpPr>
        <p:sp>
          <p:nvSpPr>
            <p:cNvPr id="45" name="Rounded Rectangle 44"/>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6" name="Rounded Rectangle 45"/>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7" name="Rounded Rectangle 46"/>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8" name="Rounded Rectangle 47"/>
            <p:cNvSpPr/>
            <p:nvPr/>
          </p:nvSpPr>
          <p:spPr>
            <a:xfrm>
              <a:off x="7500282" y="4955791"/>
              <a:ext cx="1364557" cy="711194"/>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Fast</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nvGrpSpPr>
          <p:cNvPr id="49" name="Group 48"/>
          <p:cNvGrpSpPr/>
          <p:nvPr/>
        </p:nvGrpSpPr>
        <p:grpSpPr>
          <a:xfrm>
            <a:off x="8319730" y="3253010"/>
            <a:ext cx="1329707" cy="975623"/>
            <a:chOff x="8382886" y="2155320"/>
            <a:chExt cx="1329707" cy="975623"/>
          </a:xfrm>
          <a:solidFill>
            <a:schemeClr val="accent1"/>
          </a:solidFill>
        </p:grpSpPr>
        <p:sp>
          <p:nvSpPr>
            <p:cNvPr id="50" name="Rounded Rectangle 49"/>
            <p:cNvSpPr/>
            <p:nvPr/>
          </p:nvSpPr>
          <p:spPr>
            <a:xfrm>
              <a:off x="8382886" y="215532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1" name="Rounded Rectangle 50"/>
            <p:cNvSpPr/>
            <p:nvPr/>
          </p:nvSpPr>
          <p:spPr>
            <a:xfrm>
              <a:off x="8432237" y="2184205"/>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2" name="Rounded Rectangle 51"/>
            <p:cNvSpPr/>
            <p:nvPr/>
          </p:nvSpPr>
          <p:spPr>
            <a:xfrm>
              <a:off x="8486734" y="2246759"/>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3" name="Rounded Rectangle 52"/>
            <p:cNvSpPr/>
            <p:nvPr/>
          </p:nvSpPr>
          <p:spPr>
            <a:xfrm>
              <a:off x="8544245" y="2286560"/>
              <a:ext cx="875599"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54" name="Rounded Rectangle 53"/>
            <p:cNvSpPr/>
            <p:nvPr/>
          </p:nvSpPr>
          <p:spPr>
            <a:xfrm>
              <a:off x="8591220" y="2343752"/>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5" name="Rounded Rectangle 54"/>
            <p:cNvSpPr/>
            <p:nvPr/>
          </p:nvSpPr>
          <p:spPr>
            <a:xfrm>
              <a:off x="8636854" y="2386036"/>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6" name="Rounded Rectangle 55"/>
            <p:cNvSpPr/>
            <p:nvPr/>
          </p:nvSpPr>
          <p:spPr>
            <a:xfrm>
              <a:off x="8697682" y="2446350"/>
              <a:ext cx="874208" cy="606400"/>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57" name="Rounded Rectangle 56"/>
            <p:cNvSpPr/>
            <p:nvPr/>
          </p:nvSpPr>
          <p:spPr>
            <a:xfrm>
              <a:off x="8746256" y="2487601"/>
              <a:ext cx="966337" cy="643342"/>
            </a:xfrm>
            <a:prstGeom prst="roundRect">
              <a:avLst/>
            </a:prstGeom>
            <a:grp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Slow</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sp>
        <p:nvSpPr>
          <p:cNvPr id="58" name="Rounded Rectangle 57"/>
          <p:cNvSpPr/>
          <p:nvPr/>
        </p:nvSpPr>
        <p:spPr>
          <a:xfrm>
            <a:off x="6934116" y="4700823"/>
            <a:ext cx="1335804" cy="347603"/>
          </a:xfrm>
          <a:prstGeom prst="roundRect">
            <a:avLst/>
          </a:prstGeom>
          <a:gradFill rotWithShape="1">
            <a:gsLst>
              <a:gs pos="0">
                <a:srgbClr val="4F81BD">
                  <a:tint val="100000"/>
                  <a:shade val="100000"/>
                  <a:satMod val="130000"/>
                </a:srgbClr>
              </a:gs>
              <a:gs pos="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Fast memory</a:t>
            </a:r>
            <a:endParaRPr lang="en-US" sz="1600" b="1" kern="0" dirty="0">
              <a:solidFill>
                <a:srgbClr val="000000"/>
              </a:solidFill>
              <a:latin typeface="Calibri"/>
              <a:ea typeface="+mn-ea"/>
            </a:endParaRPr>
          </a:p>
        </p:txBody>
      </p:sp>
      <p:sp>
        <p:nvSpPr>
          <p:cNvPr id="59" name="TextBox 62"/>
          <p:cNvSpPr txBox="1">
            <a:spLocks noChangeArrowheads="1"/>
          </p:cNvSpPr>
          <p:nvPr/>
        </p:nvSpPr>
        <p:spPr bwMode="auto">
          <a:xfrm>
            <a:off x="6765408" y="5028461"/>
            <a:ext cx="176265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DDR technology</a:t>
            </a:r>
            <a:endParaRPr lang="en-US" altLang="en-US" sz="1600" dirty="0">
              <a:latin typeface="Calibri" charset="0"/>
              <a:ea typeface="Calibri" charset="0"/>
              <a:cs typeface="Calibri" charset="0"/>
            </a:endParaRPr>
          </a:p>
        </p:txBody>
      </p:sp>
      <p:sp>
        <p:nvSpPr>
          <p:cNvPr id="60" name="Rounded Rectangle 59"/>
          <p:cNvSpPr/>
          <p:nvPr/>
        </p:nvSpPr>
        <p:spPr>
          <a:xfrm>
            <a:off x="8757905" y="4697641"/>
            <a:ext cx="1783063" cy="347603"/>
          </a:xfrm>
          <a:prstGeom prst="roundRect">
            <a:avLst/>
          </a:prstGeom>
          <a:solidFill>
            <a:schemeClr val="accent1"/>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Slow memory</a:t>
            </a:r>
            <a:endParaRPr lang="en-US" sz="1600" b="1" kern="0" dirty="0">
              <a:solidFill>
                <a:srgbClr val="000000"/>
              </a:solidFill>
              <a:latin typeface="Calibri"/>
              <a:ea typeface="+mn-ea"/>
            </a:endParaRPr>
          </a:p>
        </p:txBody>
      </p:sp>
      <p:sp>
        <p:nvSpPr>
          <p:cNvPr id="61" name="TextBox 62"/>
          <p:cNvSpPr txBox="1">
            <a:spLocks noChangeArrowheads="1"/>
          </p:cNvSpPr>
          <p:nvPr/>
        </p:nvSpPr>
        <p:spPr bwMode="auto">
          <a:xfrm>
            <a:off x="8600239" y="5005314"/>
            <a:ext cx="20779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smtClean="0">
                <a:latin typeface="Calibri" charset="0"/>
                <a:ea typeface="Calibri" charset="0"/>
                <a:cs typeface="Calibri" charset="0"/>
              </a:rPr>
              <a:t>3D </a:t>
            </a:r>
            <a:r>
              <a:rPr lang="en-US" altLang="en-US" sz="1600" dirty="0" err="1" smtClean="0">
                <a:latin typeface="Calibri" charset="0"/>
                <a:ea typeface="Calibri" charset="0"/>
                <a:cs typeface="Calibri" charset="0"/>
              </a:rPr>
              <a:t>XPoint</a:t>
            </a:r>
            <a:r>
              <a:rPr lang="en-US" altLang="en-US" sz="1600" dirty="0" smtClean="0">
                <a:latin typeface="Calibri" charset="0"/>
                <a:ea typeface="Calibri" charset="0"/>
                <a:cs typeface="Calibri" charset="0"/>
              </a:rPr>
              <a:t> technology</a:t>
            </a:r>
          </a:p>
          <a:p>
            <a:pPr algn="ctr" eaLnBrk="1" hangingPunct="1"/>
            <a:r>
              <a:rPr lang="en-US" altLang="en-US" sz="1600" dirty="0" smtClean="0">
                <a:latin typeface="Calibri" charset="0"/>
                <a:ea typeface="Calibri" charset="0"/>
                <a:cs typeface="Calibri" charset="0"/>
              </a:rPr>
              <a:t>(cheaper but slower)</a:t>
            </a:r>
            <a:endParaRPr lang="en-US" altLang="en-US" sz="1600" dirty="0">
              <a:latin typeface="Calibri" charset="0"/>
              <a:ea typeface="Calibri" charset="0"/>
              <a:cs typeface="Calibri" charset="0"/>
            </a:endParaRPr>
          </a:p>
        </p:txBody>
      </p:sp>
      <p:sp>
        <p:nvSpPr>
          <p:cNvPr id="63" name="Up-Down Arrow 62"/>
          <p:cNvSpPr/>
          <p:nvPr/>
        </p:nvSpPr>
        <p:spPr bwMode="auto">
          <a:xfrm>
            <a:off x="8289519" y="2360548"/>
            <a:ext cx="297774" cy="892462"/>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 name="TextBox 62"/>
          <p:cNvSpPr txBox="1">
            <a:spLocks noChangeArrowheads="1"/>
          </p:cNvSpPr>
          <p:nvPr/>
        </p:nvSpPr>
        <p:spPr bwMode="auto">
          <a:xfrm>
            <a:off x="206068" y="5534712"/>
            <a:ext cx="47287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b="1" dirty="0" smtClean="0">
                <a:latin typeface="Calibri" charset="0"/>
                <a:ea typeface="Calibri" charset="0"/>
                <a:cs typeface="Calibri" charset="0"/>
              </a:rPr>
              <a:t>Coral system (IBM </a:t>
            </a:r>
            <a:r>
              <a:rPr lang="en-US" altLang="en-US" sz="2200" b="1" dirty="0" err="1" smtClean="0">
                <a:latin typeface="Calibri" charset="0"/>
                <a:ea typeface="Calibri" charset="0"/>
                <a:cs typeface="Calibri" charset="0"/>
              </a:rPr>
              <a:t>cpu</a:t>
            </a:r>
            <a:r>
              <a:rPr lang="en-US" altLang="en-US" sz="2200" b="1" dirty="0" smtClean="0">
                <a:latin typeface="Calibri" charset="0"/>
                <a:ea typeface="Calibri" charset="0"/>
                <a:cs typeface="Calibri" charset="0"/>
              </a:rPr>
              <a:t>, NVIDIA </a:t>
            </a:r>
            <a:r>
              <a:rPr lang="en-US" altLang="en-US" sz="2200" b="1" dirty="0" err="1" smtClean="0">
                <a:latin typeface="Calibri" charset="0"/>
                <a:ea typeface="Calibri" charset="0"/>
                <a:cs typeface="Calibri" charset="0"/>
              </a:rPr>
              <a:t>gpu</a:t>
            </a:r>
            <a:r>
              <a:rPr lang="en-US" altLang="en-US" sz="2200" b="1" dirty="0" smtClean="0">
                <a:latin typeface="Calibri" charset="0"/>
                <a:ea typeface="Calibri" charset="0"/>
                <a:cs typeface="Calibri" charset="0"/>
              </a:rPr>
              <a:t>)</a:t>
            </a:r>
          </a:p>
          <a:p>
            <a:pPr algn="ctr" eaLnBrk="1" hangingPunct="1"/>
            <a:r>
              <a:rPr lang="en-US" altLang="en-US" sz="1400" dirty="0">
                <a:latin typeface="Calibri" charset="0"/>
                <a:ea typeface="Calibri" charset="0"/>
                <a:cs typeface="Calibri" charset="0"/>
              </a:rPr>
              <a:t>https://</a:t>
            </a:r>
            <a:r>
              <a:rPr lang="en-US" altLang="en-US" sz="1400" dirty="0" err="1">
                <a:latin typeface="Calibri" charset="0"/>
                <a:ea typeface="Calibri" charset="0"/>
                <a:cs typeface="Calibri" charset="0"/>
              </a:rPr>
              <a:t>www.olcf.ornl.gov</a:t>
            </a:r>
            <a:r>
              <a:rPr lang="en-US" altLang="en-US" sz="1400" dirty="0">
                <a:latin typeface="Calibri" charset="0"/>
                <a:ea typeface="Calibri" charset="0"/>
                <a:cs typeface="Calibri" charset="0"/>
              </a:rPr>
              <a:t>/summit/</a:t>
            </a:r>
            <a:endParaRPr lang="en-US" altLang="en-US" sz="1400" dirty="0">
              <a:latin typeface="Calibri" charset="0"/>
              <a:ea typeface="Calibri" charset="0"/>
              <a:cs typeface="Calibri" charset="0"/>
            </a:endParaRPr>
          </a:p>
        </p:txBody>
      </p:sp>
      <p:sp>
        <p:nvSpPr>
          <p:cNvPr id="66" name="TextBox 62"/>
          <p:cNvSpPr txBox="1">
            <a:spLocks noChangeArrowheads="1"/>
          </p:cNvSpPr>
          <p:nvPr/>
        </p:nvSpPr>
        <p:spPr bwMode="auto">
          <a:xfrm>
            <a:off x="6486390" y="5640448"/>
            <a:ext cx="439342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2200" b="1" dirty="0" smtClean="0">
                <a:latin typeface="Calibri" charset="0"/>
                <a:ea typeface="Calibri" charset="0"/>
                <a:cs typeface="Calibri" charset="0"/>
              </a:rPr>
              <a:t>Two-tiered memory system</a:t>
            </a:r>
            <a:endParaRPr lang="en-US" altLang="en-US" sz="2200" b="1" dirty="0">
              <a:latin typeface="Calibri" charset="0"/>
              <a:ea typeface="Calibri" charset="0"/>
              <a:cs typeface="Calibri" charset="0"/>
            </a:endParaRPr>
          </a:p>
        </p:txBody>
      </p:sp>
    </p:spTree>
    <p:extLst>
      <p:ext uri="{BB962C8B-B14F-4D97-AF65-F5344CB8AC3E}">
        <p14:creationId xmlns:p14="http://schemas.microsoft.com/office/powerpoint/2010/main" val="1914071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58" grpId="0" animBg="1"/>
      <p:bldP spid="59" grpId="0"/>
      <p:bldP spid="60" grpId="0" animBg="1"/>
      <p:bldP spid="61" grpId="0"/>
      <p:bldP spid="63" grpId="0" animBg="1"/>
      <p:bldP spid="6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60</a:t>
            </a:fld>
            <a:endParaRPr lang="en-US" dirty="0"/>
          </a:p>
        </p:txBody>
      </p:sp>
      <p:pic>
        <p:nvPicPr>
          <p:cNvPr id="5" name="Picture 4"/>
          <p:cNvPicPr>
            <a:picLocks noChangeAspect="1"/>
          </p:cNvPicPr>
          <p:nvPr/>
        </p:nvPicPr>
        <p:blipFill>
          <a:blip r:embed="rId3"/>
          <a:stretch>
            <a:fillRect/>
          </a:stretch>
        </p:blipFill>
        <p:spPr>
          <a:xfrm>
            <a:off x="858696" y="0"/>
            <a:ext cx="9255408" cy="6172200"/>
          </a:xfrm>
          <a:prstGeom prst="rect">
            <a:avLst/>
          </a:prstGeom>
        </p:spPr>
      </p:pic>
    </p:spTree>
    <p:extLst>
      <p:ext uri="{BB962C8B-B14F-4D97-AF65-F5344CB8AC3E}">
        <p14:creationId xmlns:p14="http://schemas.microsoft.com/office/powerpoint/2010/main" val="27147989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committee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61</a:t>
            </a:fld>
            <a:endParaRPr lang="en-US" dirty="0"/>
          </a:p>
        </p:txBody>
      </p:sp>
    </p:spTree>
    <p:extLst>
      <p:ext uri="{BB962C8B-B14F-4D97-AF65-F5344CB8AC3E}">
        <p14:creationId xmlns:p14="http://schemas.microsoft.com/office/powerpoint/2010/main" val="815456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Collaborators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62</a:t>
            </a:fld>
            <a:endParaRPr lang="en-US" dirty="0"/>
          </a:p>
        </p:txBody>
      </p:sp>
    </p:spTree>
    <p:extLst>
      <p:ext uri="{BB962C8B-B14F-4D97-AF65-F5344CB8AC3E}">
        <p14:creationId xmlns:p14="http://schemas.microsoft.com/office/powerpoint/2010/main" val="1002472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63</a:t>
            </a:fld>
            <a:endParaRPr lang="en-US" dirty="0"/>
          </a:p>
        </p:txBody>
      </p:sp>
      <p:pic>
        <p:nvPicPr>
          <p:cNvPr id="5" name="Picture 4"/>
          <p:cNvPicPr>
            <a:picLocks noChangeAspect="1"/>
          </p:cNvPicPr>
          <p:nvPr/>
        </p:nvPicPr>
        <p:blipFill>
          <a:blip r:embed="rId2"/>
          <a:stretch>
            <a:fillRect/>
          </a:stretch>
        </p:blipFill>
        <p:spPr>
          <a:xfrm>
            <a:off x="2768600" y="1301750"/>
            <a:ext cx="5435600" cy="3568700"/>
          </a:xfrm>
          <a:prstGeom prst="rect">
            <a:avLst/>
          </a:prstGeom>
        </p:spPr>
      </p:pic>
      <p:sp>
        <p:nvSpPr>
          <p:cNvPr id="6" name="Title 5"/>
          <p:cNvSpPr>
            <a:spLocks noGrp="1"/>
          </p:cNvSpPr>
          <p:nvPr>
            <p:ph type="title"/>
          </p:nvPr>
        </p:nvSpPr>
        <p:spPr/>
        <p:txBody>
          <a:bodyPr/>
          <a:lstStyle/>
          <a:p>
            <a:endParaRPr lang="en-US"/>
          </a:p>
        </p:txBody>
      </p:sp>
    </p:spTree>
    <p:extLst>
      <p:ext uri="{BB962C8B-B14F-4D97-AF65-F5344CB8AC3E}">
        <p14:creationId xmlns:p14="http://schemas.microsoft.com/office/powerpoint/2010/main" val="187477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Load generator</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24EAD923-3004-4A31-84C7-9B440B785588}" type="slidenum">
              <a:rPr lang="en-US" smtClean="0"/>
              <a:pPr/>
              <a:t>64</a:t>
            </a:fld>
            <a:endParaRPr lang="en-US" dirty="0"/>
          </a:p>
        </p:txBody>
      </p:sp>
    </p:spTree>
    <p:extLst>
      <p:ext uri="{BB962C8B-B14F-4D97-AF65-F5344CB8AC3E}">
        <p14:creationId xmlns:p14="http://schemas.microsoft.com/office/powerpoint/2010/main" val="18362890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Shape 939"/>
          <p:cNvSpPr txBox="1">
            <a:spLocks noGrp="1"/>
          </p:cNvSpPr>
          <p:nvPr>
            <p:ph type="title"/>
          </p:nvPr>
        </p:nvSpPr>
        <p:spPr>
          <a:xfrm>
            <a:off x="548640" y="411480"/>
            <a:ext cx="9875520" cy="617220"/>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dirty="0">
                <a:latin typeface="Calibri"/>
                <a:ea typeface="Calibri"/>
                <a:cs typeface="Calibri"/>
                <a:sym typeface="Calibri"/>
              </a:rPr>
              <a:t>Migration &amp; slow memory accesses</a:t>
            </a:r>
          </a:p>
        </p:txBody>
      </p:sp>
      <p:sp>
        <p:nvSpPr>
          <p:cNvPr id="941" name="Shape 941"/>
          <p:cNvSpPr txBox="1">
            <a:spLocks noGrp="1"/>
          </p:cNvSpPr>
          <p:nvPr>
            <p:ph type="sldNum" idx="4294967295"/>
          </p:nvPr>
        </p:nvSpPr>
        <p:spPr>
          <a:xfrm>
            <a:off x="10424160" y="5897880"/>
            <a:ext cx="548640" cy="274320"/>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65</a:t>
            </a:fld>
            <a:endParaRPr lang="en-US" sz="1440">
              <a:solidFill>
                <a:schemeClr val="dk1"/>
              </a:solidFill>
              <a:latin typeface="Calibri"/>
              <a:ea typeface="Calibri"/>
              <a:cs typeface="Calibri"/>
              <a:sym typeface="Calibri"/>
            </a:endParaRPr>
          </a:p>
        </p:txBody>
      </p:sp>
      <p:graphicFrame>
        <p:nvGraphicFramePr>
          <p:cNvPr id="942" name="Shape 942"/>
          <p:cNvGraphicFramePr/>
          <p:nvPr>
            <p:extLst/>
          </p:nvPr>
        </p:nvGraphicFramePr>
        <p:xfrm>
          <a:off x="1810913" y="1354298"/>
          <a:ext cx="7350975" cy="3850032"/>
        </p:xfrm>
        <a:graphic>
          <a:graphicData uri="http://schemas.openxmlformats.org/drawingml/2006/table">
            <a:tbl>
              <a:tblPr>
                <a:noFill/>
              </a:tblPr>
              <a:tblGrid>
                <a:gridCol w="2766060"/>
                <a:gridCol w="1643323"/>
                <a:gridCol w="2941592"/>
              </a:tblGrid>
              <a:tr h="850956">
                <a:tc>
                  <a:txBody>
                    <a:bodyPr/>
                    <a:lstStyle/>
                    <a:p>
                      <a:pPr lvl="0" algn="ctr" rtl="0">
                        <a:spcBef>
                          <a:spcPts val="0"/>
                        </a:spcBef>
                        <a:buNone/>
                      </a:pPr>
                      <a:r>
                        <a:rPr lang="en-US" sz="2200" b="1" dirty="0">
                          <a:latin typeface="Calibri"/>
                          <a:ea typeface="Calibri"/>
                          <a:cs typeface="Calibri"/>
                          <a:sym typeface="Calibri"/>
                        </a:rPr>
                        <a:t>Data Transfer (MB/sec)</a:t>
                      </a:r>
                    </a:p>
                  </a:txBody>
                  <a:tcPr marL="82283" marR="82283" marT="82283" marB="82283" anchor="ctr"/>
                </a:tc>
                <a:tc>
                  <a:txBody>
                    <a:bodyPr/>
                    <a:lstStyle/>
                    <a:p>
                      <a:pPr lvl="0" algn="ctr" rtl="0">
                        <a:spcBef>
                          <a:spcPts val="0"/>
                        </a:spcBef>
                        <a:buNone/>
                      </a:pPr>
                      <a:r>
                        <a:rPr lang="en-US" sz="2200" b="1" dirty="0" smtClean="0">
                          <a:latin typeface="Calibri"/>
                          <a:ea typeface="Calibri"/>
                          <a:cs typeface="Calibri"/>
                          <a:sym typeface="Calibri"/>
                        </a:rPr>
                        <a:t>Migration</a:t>
                      </a:r>
                      <a:endParaRPr lang="en-US" sz="2200" b="1"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b="1" dirty="0" smtClean="0">
                          <a:latin typeface="Calibri"/>
                          <a:ea typeface="Calibri"/>
                          <a:cs typeface="Calibri"/>
                          <a:sym typeface="Calibri"/>
                        </a:rPr>
                        <a:t>False-classification</a:t>
                      </a:r>
                      <a:endParaRPr lang="en-US" sz="2200" b="1"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Aerospike</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13.3</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9.2</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Cassandra</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3.8</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3.8</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In-mem-analytics</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16</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0.4</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MySQL-TPCC</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6</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1.8</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err="1" smtClean="0">
                          <a:latin typeface="Calibri"/>
                          <a:ea typeface="Calibri"/>
                          <a:cs typeface="Calibri"/>
                          <a:sym typeface="Calibri"/>
                        </a:rPr>
                        <a:t>Redis</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11.3</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10</a:t>
                      </a:r>
                      <a:endParaRPr lang="en-US" sz="2200" dirty="0">
                        <a:latin typeface="Calibri"/>
                        <a:ea typeface="Calibri"/>
                        <a:cs typeface="Calibri"/>
                        <a:sym typeface="Calibri"/>
                      </a:endParaRPr>
                    </a:p>
                  </a:txBody>
                  <a:tcPr marL="82283" marR="82283" marT="82283" marB="82283" anchor="ctr"/>
                </a:tc>
              </a:tr>
              <a:tr h="496382">
                <a:tc>
                  <a:txBody>
                    <a:bodyPr/>
                    <a:lstStyle/>
                    <a:p>
                      <a:pPr lvl="0" algn="ctr" rtl="0">
                        <a:spcBef>
                          <a:spcPts val="0"/>
                        </a:spcBef>
                        <a:buNone/>
                      </a:pPr>
                      <a:r>
                        <a:rPr lang="en-US" sz="2200" dirty="0" smtClean="0">
                          <a:latin typeface="Calibri"/>
                          <a:ea typeface="Calibri"/>
                          <a:cs typeface="Calibri"/>
                          <a:sym typeface="Calibri"/>
                        </a:rPr>
                        <a:t>Web-search</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1.6</a:t>
                      </a:r>
                      <a:endParaRPr lang="en-US" sz="2200" dirty="0">
                        <a:latin typeface="Calibri"/>
                        <a:ea typeface="Calibri"/>
                        <a:cs typeface="Calibri"/>
                        <a:sym typeface="Calibri"/>
                      </a:endParaRPr>
                    </a:p>
                  </a:txBody>
                  <a:tcPr marL="82283" marR="82283" marT="82283" marB="82283" anchor="ctr"/>
                </a:tc>
                <a:tc>
                  <a:txBody>
                    <a:bodyPr/>
                    <a:lstStyle/>
                    <a:p>
                      <a:pPr lvl="0" algn="ctr" rtl="0">
                        <a:spcBef>
                          <a:spcPts val="0"/>
                        </a:spcBef>
                        <a:buNone/>
                      </a:pPr>
                      <a:r>
                        <a:rPr lang="en-US" sz="2200" dirty="0" smtClean="0">
                          <a:latin typeface="Calibri"/>
                          <a:ea typeface="Calibri"/>
                          <a:cs typeface="Calibri"/>
                          <a:sym typeface="Calibri"/>
                        </a:rPr>
                        <a:t>0.3</a:t>
                      </a:r>
                      <a:endParaRPr lang="en-US" sz="2200" dirty="0">
                        <a:latin typeface="Calibri"/>
                        <a:ea typeface="Calibri"/>
                        <a:cs typeface="Calibri"/>
                        <a:sym typeface="Calibri"/>
                      </a:endParaRPr>
                    </a:p>
                  </a:txBody>
                  <a:tcPr marL="82283" marR="82283" marT="82283" marB="82283" anchor="ctr"/>
                </a:tc>
              </a:tr>
            </a:tbl>
          </a:graphicData>
        </a:graphic>
      </p:graphicFrame>
      <p:sp>
        <p:nvSpPr>
          <p:cNvPr id="943" name="Shape 943"/>
          <p:cNvSpPr txBox="1"/>
          <p:nvPr/>
        </p:nvSpPr>
        <p:spPr>
          <a:xfrm>
            <a:off x="4" y="5439672"/>
            <a:ext cx="10972796" cy="511650"/>
          </a:xfrm>
          <a:prstGeom prst="rect">
            <a:avLst/>
          </a:prstGeom>
          <a:noFill/>
          <a:ln>
            <a:noFill/>
          </a:ln>
        </p:spPr>
        <p:txBody>
          <a:bodyPr lIns="82283" tIns="82283" rIns="82283" bIns="82283" anchor="t" anchorCtr="0">
            <a:noAutofit/>
          </a:bodyPr>
          <a:lstStyle/>
          <a:p>
            <a:pPr algn="ctr">
              <a:spcBef>
                <a:spcPts val="0"/>
              </a:spcBef>
              <a:spcAft>
                <a:spcPts val="0"/>
              </a:spcAft>
              <a:buClr>
                <a:srgbClr val="FF0000"/>
              </a:buClr>
              <a:buSzPct val="25000"/>
            </a:pPr>
            <a:r>
              <a:rPr lang="en-US" sz="2600" b="1" smtClean="0">
                <a:solidFill>
                  <a:srgbClr val="FF0000"/>
                </a:solidFill>
                <a:latin typeface="Calibri"/>
                <a:ea typeface="Calibri"/>
                <a:cs typeface="Calibri"/>
                <a:sym typeface="Calibri"/>
              </a:rPr>
              <a:t>Migration/false </a:t>
            </a:r>
            <a:r>
              <a:rPr lang="en-US" sz="2600" b="1" dirty="0">
                <a:solidFill>
                  <a:srgbClr val="FF0000"/>
                </a:solidFill>
                <a:latin typeface="Calibri"/>
                <a:ea typeface="Calibri"/>
                <a:cs typeface="Calibri"/>
                <a:sym typeface="Calibri"/>
              </a:rPr>
              <a:t>classification rates below expected </a:t>
            </a:r>
            <a:r>
              <a:rPr lang="en-US" sz="2600" b="1" dirty="0" smtClean="0">
                <a:solidFill>
                  <a:srgbClr val="FF0000"/>
                </a:solidFill>
                <a:latin typeface="Calibri"/>
                <a:ea typeface="Calibri"/>
                <a:cs typeface="Calibri"/>
                <a:sym typeface="Calibri"/>
              </a:rPr>
              <a:t>BW</a:t>
            </a:r>
            <a:r>
              <a:rPr lang="en-US" sz="2600" b="1" dirty="0" smtClean="0">
                <a:solidFill>
                  <a:srgbClr val="FF0000"/>
                </a:solidFill>
                <a:latin typeface="Calibri"/>
                <a:ea typeface="Calibri"/>
                <a:cs typeface="Calibri"/>
                <a:sym typeface="Calibri"/>
              </a:rPr>
              <a:t> </a:t>
            </a:r>
            <a:r>
              <a:rPr lang="en-US" sz="2600" b="1" dirty="0">
                <a:solidFill>
                  <a:srgbClr val="FF0000"/>
                </a:solidFill>
                <a:latin typeface="Calibri"/>
                <a:ea typeface="Calibri"/>
                <a:cs typeface="Calibri"/>
                <a:sym typeface="Calibri"/>
              </a:rPr>
              <a:t>of future memories</a:t>
            </a:r>
          </a:p>
        </p:txBody>
      </p:sp>
    </p:spTree>
    <p:extLst>
      <p:ext uri="{BB962C8B-B14F-4D97-AF65-F5344CB8AC3E}">
        <p14:creationId xmlns:p14="http://schemas.microsoft.com/office/powerpoint/2010/main" val="1619423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0"/>
          <p:cNvSpPr>
            <a:spLocks noGrp="1"/>
          </p:cNvSpPr>
          <p:nvPr>
            <p:ph type="ctrTitle"/>
          </p:nvPr>
        </p:nvSpPr>
        <p:spPr>
          <a:xfrm>
            <a:off x="0" y="666750"/>
            <a:ext cx="10979150" cy="1323023"/>
          </a:xfrm>
        </p:spPr>
        <p:txBody>
          <a:bodyPr/>
          <a:lstStyle/>
          <a:p>
            <a:r>
              <a:rPr lang="en-US" sz="4200" dirty="0"/>
              <a:t>Paving a path for simplifying </a:t>
            </a:r>
            <a:r>
              <a:rPr lang="en-US" sz="4200" dirty="0" smtClean="0"/>
              <a:t/>
            </a:r>
            <a:br>
              <a:rPr lang="en-US" sz="4200" dirty="0" smtClean="0"/>
            </a:br>
            <a:r>
              <a:rPr lang="en-US" sz="4200" dirty="0" smtClean="0"/>
              <a:t>CPU-GPU </a:t>
            </a:r>
            <a:r>
              <a:rPr lang="en-US" sz="4200" dirty="0"/>
              <a:t>coherence</a:t>
            </a:r>
          </a:p>
        </p:txBody>
      </p:sp>
      <p:sp>
        <p:nvSpPr>
          <p:cNvPr id="4" name="Subtitle 11"/>
          <p:cNvSpPr>
            <a:spLocks noGrp="1"/>
          </p:cNvSpPr>
          <p:nvPr>
            <p:ph type="subTitle" idx="1"/>
          </p:nvPr>
        </p:nvSpPr>
        <p:spPr>
          <a:xfrm>
            <a:off x="1649095" y="2262272"/>
            <a:ext cx="7680960" cy="1577340"/>
          </a:xfrm>
        </p:spPr>
        <p:txBody>
          <a:bodyPr/>
          <a:lstStyle/>
          <a:p>
            <a:r>
              <a:rPr lang="en-US" b="1" dirty="0" smtClean="0"/>
              <a:t>Neha Agarwal</a:t>
            </a:r>
            <a:r>
              <a:rPr lang="en-US" dirty="0" smtClean="0"/>
              <a:t> </a:t>
            </a:r>
          </a:p>
          <a:p>
            <a:r>
              <a:rPr lang="en-US" i="1" dirty="0" smtClean="0"/>
              <a:t>University of Michigan</a:t>
            </a:r>
            <a:endParaRPr lang="en-US" i="1" dirty="0"/>
          </a:p>
        </p:txBody>
      </p:sp>
      <p:grpSp>
        <p:nvGrpSpPr>
          <p:cNvPr id="23" name="Group 22"/>
          <p:cNvGrpSpPr/>
          <p:nvPr/>
        </p:nvGrpSpPr>
        <p:grpSpPr>
          <a:xfrm>
            <a:off x="2046337" y="4112111"/>
            <a:ext cx="6886475" cy="1993599"/>
            <a:chOff x="2166723" y="4010451"/>
            <a:chExt cx="6886475" cy="1993599"/>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0915" y="4679280"/>
              <a:ext cx="1179830" cy="128601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7375" y="4679280"/>
              <a:ext cx="1037737" cy="132477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9748" y="4679280"/>
              <a:ext cx="986531" cy="132477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5381" y="4656783"/>
              <a:ext cx="1291590" cy="129159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61607" y="4656783"/>
              <a:ext cx="1291590" cy="1291590"/>
            </a:xfrm>
            <a:prstGeom prst="rect">
              <a:avLst/>
            </a:prstGeom>
          </p:spPr>
        </p:pic>
        <p:sp>
          <p:nvSpPr>
            <p:cNvPr id="17" name="TextBox 16"/>
            <p:cNvSpPr txBox="1"/>
            <p:nvPr/>
          </p:nvSpPr>
          <p:spPr>
            <a:xfrm>
              <a:off x="2166723" y="4032949"/>
              <a:ext cx="1199038" cy="646331"/>
            </a:xfrm>
            <a:prstGeom prst="rect">
              <a:avLst/>
            </a:prstGeom>
            <a:noFill/>
          </p:spPr>
          <p:txBody>
            <a:bodyPr wrap="square" rtlCol="0">
              <a:spAutoFit/>
            </a:bodyPr>
            <a:lstStyle/>
            <a:p>
              <a:pPr algn="ctr"/>
              <a:r>
                <a:rPr lang="en-US" dirty="0" smtClean="0"/>
                <a:t>Thomas </a:t>
              </a:r>
              <a:r>
                <a:rPr lang="en-US" dirty="0" err="1" smtClean="0"/>
                <a:t>Wenisch</a:t>
              </a:r>
              <a:endParaRPr lang="en-US" dirty="0"/>
            </a:p>
          </p:txBody>
        </p:sp>
        <p:sp>
          <p:nvSpPr>
            <p:cNvPr id="18" name="TextBox 17"/>
            <p:cNvSpPr txBox="1"/>
            <p:nvPr/>
          </p:nvSpPr>
          <p:spPr>
            <a:xfrm>
              <a:off x="3539748" y="4010452"/>
              <a:ext cx="986529" cy="646331"/>
            </a:xfrm>
            <a:prstGeom prst="rect">
              <a:avLst/>
            </a:prstGeom>
            <a:noFill/>
          </p:spPr>
          <p:txBody>
            <a:bodyPr wrap="square" rtlCol="0">
              <a:spAutoFit/>
            </a:bodyPr>
            <a:lstStyle/>
            <a:p>
              <a:pPr algn="ctr"/>
              <a:r>
                <a:rPr lang="en-US" dirty="0" smtClean="0"/>
                <a:t>David </a:t>
              </a:r>
              <a:r>
                <a:rPr lang="en-US" dirty="0" err="1" smtClean="0"/>
                <a:t>Nellans</a:t>
              </a:r>
              <a:endParaRPr lang="en-US" dirty="0"/>
            </a:p>
          </p:txBody>
        </p:sp>
        <p:sp>
          <p:nvSpPr>
            <p:cNvPr id="19" name="TextBox 18"/>
            <p:cNvSpPr txBox="1"/>
            <p:nvPr/>
          </p:nvSpPr>
          <p:spPr>
            <a:xfrm>
              <a:off x="4780915" y="4010452"/>
              <a:ext cx="1179828" cy="646331"/>
            </a:xfrm>
            <a:prstGeom prst="rect">
              <a:avLst/>
            </a:prstGeom>
            <a:noFill/>
          </p:spPr>
          <p:txBody>
            <a:bodyPr wrap="square" rtlCol="0">
              <a:spAutoFit/>
            </a:bodyPr>
            <a:lstStyle/>
            <a:p>
              <a:pPr algn="ctr"/>
              <a:r>
                <a:rPr lang="en-US" dirty="0" err="1" smtClean="0"/>
                <a:t>Eiman</a:t>
              </a:r>
              <a:r>
                <a:rPr lang="en-US" dirty="0" smtClean="0"/>
                <a:t> </a:t>
              </a:r>
              <a:r>
                <a:rPr lang="en-US" dirty="0" err="1" smtClean="0"/>
                <a:t>Ebrahimi</a:t>
              </a:r>
              <a:endParaRPr lang="en-US" dirty="0"/>
            </a:p>
          </p:txBody>
        </p:sp>
        <p:sp>
          <p:nvSpPr>
            <p:cNvPr id="20" name="TextBox 19"/>
            <p:cNvSpPr txBox="1"/>
            <p:nvPr/>
          </p:nvSpPr>
          <p:spPr>
            <a:xfrm>
              <a:off x="6215380" y="4010451"/>
              <a:ext cx="1291591" cy="646331"/>
            </a:xfrm>
            <a:prstGeom prst="rect">
              <a:avLst/>
            </a:prstGeom>
            <a:noFill/>
          </p:spPr>
          <p:txBody>
            <a:bodyPr wrap="square" rtlCol="0">
              <a:spAutoFit/>
            </a:bodyPr>
            <a:lstStyle/>
            <a:p>
              <a:pPr algn="ctr"/>
              <a:r>
                <a:rPr lang="en-US" dirty="0" smtClean="0"/>
                <a:t>John </a:t>
              </a:r>
              <a:r>
                <a:rPr lang="en-US" dirty="0" err="1" smtClean="0"/>
                <a:t>Danskin</a:t>
              </a:r>
              <a:endParaRPr lang="en-US" dirty="0"/>
            </a:p>
          </p:txBody>
        </p:sp>
        <p:sp>
          <p:nvSpPr>
            <p:cNvPr id="21" name="TextBox 20"/>
            <p:cNvSpPr txBox="1"/>
            <p:nvPr/>
          </p:nvSpPr>
          <p:spPr>
            <a:xfrm>
              <a:off x="7761608" y="4030622"/>
              <a:ext cx="1291590" cy="646331"/>
            </a:xfrm>
            <a:prstGeom prst="rect">
              <a:avLst/>
            </a:prstGeom>
            <a:noFill/>
          </p:spPr>
          <p:txBody>
            <a:bodyPr wrap="square" rtlCol="0">
              <a:spAutoFit/>
            </a:bodyPr>
            <a:lstStyle/>
            <a:p>
              <a:pPr algn="ctr"/>
              <a:r>
                <a:rPr lang="en-US" dirty="0" smtClean="0"/>
                <a:t>Steve </a:t>
              </a:r>
              <a:r>
                <a:rPr lang="en-US" dirty="0" err="1" smtClean="0"/>
                <a:t>Keckler</a:t>
              </a:r>
              <a:endParaRPr lang="en-US" dirty="0"/>
            </a:p>
          </p:txBody>
        </p:sp>
      </p:grpSp>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31305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261257" y="1234442"/>
            <a:ext cx="10450286" cy="4279107"/>
          </a:xfrm>
        </p:spPr>
        <p:txBody>
          <a:bodyPr/>
          <a:lstStyle/>
          <a:p>
            <a:pPr marL="0" indent="0">
              <a:buNone/>
            </a:pPr>
            <a:r>
              <a:rPr lang="en-US" sz="3000" dirty="0" smtClean="0">
                <a:solidFill>
                  <a:schemeClr val="tx1"/>
                </a:solidFill>
              </a:rPr>
              <a:t>CPUs  and GPUs connected via cache-line granularity interconnect</a:t>
            </a:r>
          </a:p>
          <a:p>
            <a:endParaRPr lang="en-US" sz="3000" dirty="0" smtClean="0">
              <a:solidFill>
                <a:schemeClr val="tx1"/>
              </a:solidFill>
            </a:endParaRPr>
          </a:p>
          <a:p>
            <a:endParaRPr lang="en-US" sz="3000" dirty="0" smtClean="0">
              <a:solidFill>
                <a:schemeClr val="tx1"/>
              </a:solidFill>
            </a:endParaRPr>
          </a:p>
        </p:txBody>
      </p:sp>
      <p:sp>
        <p:nvSpPr>
          <p:cNvPr id="10" name="Content Placeholder 5"/>
          <p:cNvSpPr txBox="1">
            <a:spLocks/>
          </p:cNvSpPr>
          <p:nvPr/>
        </p:nvSpPr>
        <p:spPr bwMode="auto">
          <a:xfrm>
            <a:off x="2371" y="5267893"/>
            <a:ext cx="10970430" cy="5343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a:r>
              <a:rPr lang="en-US" sz="3200" b="1" dirty="0">
                <a:solidFill>
                  <a:srgbClr val="FF0000"/>
                </a:solidFill>
                <a:latin typeface="Calibri" charset="0"/>
                <a:ea typeface="Calibri" charset="0"/>
                <a:cs typeface="Calibri" charset="0"/>
              </a:rPr>
              <a:t>Is coherence support necessary over this </a:t>
            </a:r>
            <a:r>
              <a:rPr lang="en-US" sz="3200" b="1" dirty="0" smtClean="0">
                <a:solidFill>
                  <a:srgbClr val="FF0000"/>
                </a:solidFill>
                <a:latin typeface="Calibri" charset="0"/>
                <a:ea typeface="Calibri" charset="0"/>
                <a:cs typeface="Calibri" charset="0"/>
              </a:rPr>
              <a:t>link</a:t>
            </a:r>
            <a:r>
              <a:rPr lang="en-US" sz="3200" b="1" dirty="0">
                <a:solidFill>
                  <a:srgbClr val="FF0000"/>
                </a:solidFill>
                <a:latin typeface="Calibri" charset="0"/>
                <a:ea typeface="Calibri" charset="0"/>
                <a:cs typeface="Calibri" charset="0"/>
              </a:rPr>
              <a:t>?</a:t>
            </a:r>
          </a:p>
        </p:txBody>
      </p:sp>
      <p:sp>
        <p:nvSpPr>
          <p:cNvPr id="3" name="Title 2"/>
          <p:cNvSpPr>
            <a:spLocks noGrp="1"/>
          </p:cNvSpPr>
          <p:nvPr>
            <p:ph type="title"/>
          </p:nvPr>
        </p:nvSpPr>
        <p:spPr/>
        <p:txBody>
          <a:bodyPr/>
          <a:lstStyle/>
          <a:p>
            <a:r>
              <a:rPr lang="en-US" dirty="0" smtClean="0"/>
              <a:t>Discrete CPU-GPU systems</a:t>
            </a:r>
            <a:endParaRPr lang="en-US" dirty="0"/>
          </a:p>
        </p:txBody>
      </p:sp>
      <p:grpSp>
        <p:nvGrpSpPr>
          <p:cNvPr id="4" name="Group 3"/>
          <p:cNvGrpSpPr/>
          <p:nvPr/>
        </p:nvGrpSpPr>
        <p:grpSpPr>
          <a:xfrm>
            <a:off x="3220084" y="1930485"/>
            <a:ext cx="4807635" cy="3129200"/>
            <a:chOff x="3220084" y="1930485"/>
            <a:chExt cx="4807635" cy="3129200"/>
          </a:xfrm>
        </p:grpSpPr>
        <p:grpSp>
          <p:nvGrpSpPr>
            <p:cNvPr id="9" name="Group 8"/>
            <p:cNvGrpSpPr/>
            <p:nvPr/>
          </p:nvGrpSpPr>
          <p:grpSpPr>
            <a:xfrm>
              <a:off x="3220084" y="1930485"/>
              <a:ext cx="4807635" cy="3129200"/>
              <a:chOff x="2280057" y="2375065"/>
              <a:chExt cx="6735060" cy="3459230"/>
            </a:xfrm>
          </p:grpSpPr>
          <p:grpSp>
            <p:nvGrpSpPr>
              <p:cNvPr id="15" name="Group 14"/>
              <p:cNvGrpSpPr/>
              <p:nvPr/>
            </p:nvGrpSpPr>
            <p:grpSpPr>
              <a:xfrm>
                <a:off x="2280057" y="2375065"/>
                <a:ext cx="6735060" cy="3459230"/>
                <a:chOff x="2280057" y="2375065"/>
                <a:chExt cx="6735060" cy="3459230"/>
              </a:xfrm>
            </p:grpSpPr>
            <p:sp>
              <p:nvSpPr>
                <p:cNvPr id="21" name="Rounded Rectangle 20"/>
                <p:cNvSpPr/>
                <p:nvPr/>
              </p:nvSpPr>
              <p:spPr>
                <a:xfrm>
                  <a:off x="2280057" y="4434719"/>
                  <a:ext cx="6735060" cy="1399576"/>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2" name="Group 65"/>
                <p:cNvGrpSpPr>
                  <a:grpSpLocks/>
                </p:cNvGrpSpPr>
                <p:nvPr/>
              </p:nvGrpSpPr>
              <p:grpSpPr bwMode="auto">
                <a:xfrm>
                  <a:off x="2346455" y="2375065"/>
                  <a:ext cx="6341716" cy="2172611"/>
                  <a:chOff x="2526520" y="2984016"/>
                  <a:chExt cx="5918225" cy="1820796"/>
                </a:xfrm>
              </p:grpSpPr>
              <p:sp>
                <p:nvSpPr>
                  <p:cNvPr id="25" name="Rounded Rectangle 24"/>
                  <p:cNvSpPr/>
                  <p:nvPr/>
                </p:nvSpPr>
                <p:spPr>
                  <a:xfrm>
                    <a:off x="2526520" y="2984016"/>
                    <a:ext cx="1386777" cy="991009"/>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26" name="Rounded Rectangle 25"/>
                  <p:cNvSpPr/>
                  <p:nvPr/>
                </p:nvSpPr>
                <p:spPr>
                  <a:xfrm>
                    <a:off x="7057967" y="2984016"/>
                    <a:ext cx="1386778" cy="991009"/>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CPU</a:t>
                    </a:r>
                    <a:endParaRPr lang="en-US" b="1" dirty="0">
                      <a:solidFill>
                        <a:schemeClr val="tx1"/>
                      </a:solidFill>
                    </a:endParaRPr>
                  </a:p>
                </p:txBody>
              </p:sp>
              <p:sp>
                <p:nvSpPr>
                  <p:cNvPr id="27" name="TextBox 8"/>
                  <p:cNvSpPr txBox="1">
                    <a:spLocks noChangeArrowheads="1"/>
                  </p:cNvSpPr>
                  <p:nvPr/>
                </p:nvSpPr>
                <p:spPr bwMode="auto">
                  <a:xfrm>
                    <a:off x="6324651" y="3689008"/>
                    <a:ext cx="172395" cy="30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endParaRPr lang="en-US" altLang="en-US" sz="1800"/>
                  </a:p>
                </p:txBody>
              </p:sp>
              <p:sp>
                <p:nvSpPr>
                  <p:cNvPr id="28" name="Left-Right Arrow 27"/>
                  <p:cNvSpPr/>
                  <p:nvPr/>
                </p:nvSpPr>
                <p:spPr>
                  <a:xfrm>
                    <a:off x="3913298" y="3277897"/>
                    <a:ext cx="3160194" cy="316531"/>
                  </a:xfrm>
                  <a:prstGeom prst="leftRightArrow">
                    <a:avLst/>
                  </a:prstGeom>
                  <a:solidFill>
                    <a:srgbClr val="4E7A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Up-Down Arrow 28"/>
                  <p:cNvSpPr/>
                  <p:nvPr/>
                </p:nvSpPr>
                <p:spPr>
                  <a:xfrm>
                    <a:off x="3015441" y="3977984"/>
                    <a:ext cx="426822" cy="8268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Up-Down Arrow 29"/>
                  <p:cNvSpPr/>
                  <p:nvPr/>
                </p:nvSpPr>
                <p:spPr>
                  <a:xfrm>
                    <a:off x="7444686" y="3977984"/>
                    <a:ext cx="389298" cy="8268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 name="TextBox 62"/>
                  <p:cNvSpPr txBox="1">
                    <a:spLocks noChangeArrowheads="1"/>
                  </p:cNvSpPr>
                  <p:nvPr/>
                </p:nvSpPr>
                <p:spPr bwMode="auto">
                  <a:xfrm>
                    <a:off x="3939908" y="3514443"/>
                    <a:ext cx="3040381" cy="283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solidFill>
                          <a:schemeClr val="bg1"/>
                        </a:solidFill>
                      </a:rPr>
                      <a:t>Dedicated CPU-GPU Link</a:t>
                    </a:r>
                  </a:p>
                </p:txBody>
              </p:sp>
            </p:grpSp>
            <p:sp>
              <p:nvSpPr>
                <p:cNvPr id="24" name="TextBox 3"/>
                <p:cNvSpPr txBox="1">
                  <a:spLocks noChangeArrowheads="1"/>
                </p:cNvSpPr>
                <p:nvPr/>
              </p:nvSpPr>
              <p:spPr bwMode="auto">
                <a:xfrm>
                  <a:off x="4246564" y="4992104"/>
                  <a:ext cx="2901162" cy="408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smtClean="0">
                      <a:latin typeface="Trebuchet MS" charset="0"/>
                    </a:rPr>
                    <a:t>Unified Memory</a:t>
                  </a:r>
                  <a:endParaRPr lang="en-US" altLang="en-US" sz="2000" b="1" dirty="0">
                    <a:latin typeface="Trebuchet MS" charset="0"/>
                  </a:endParaRPr>
                </a:p>
              </p:txBody>
            </p:sp>
          </p:grpSp>
          <p:grpSp>
            <p:nvGrpSpPr>
              <p:cNvPr id="16" name="Group 15"/>
              <p:cNvGrpSpPr/>
              <p:nvPr/>
            </p:nvGrpSpPr>
            <p:grpSpPr>
              <a:xfrm>
                <a:off x="7081573" y="4587569"/>
                <a:ext cx="1783266" cy="1079416"/>
                <a:chOff x="7081573" y="4587569"/>
                <a:chExt cx="1783266" cy="1079416"/>
              </a:xfrm>
            </p:grpSpPr>
            <p:sp>
              <p:nvSpPr>
                <p:cNvPr id="17" name="Rounded Rectangle 16"/>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8" name="Rounded Rectangle 17"/>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19" name="Rounded Rectangle 18"/>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20" name="Rounded Rectangle 19"/>
                <p:cNvSpPr/>
                <p:nvPr/>
              </p:nvSpPr>
              <p:spPr>
                <a:xfrm>
                  <a:off x="7500282" y="4955791"/>
                  <a:ext cx="1364557" cy="71119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smtClean="0">
                      <a:solidFill>
                        <a:srgbClr val="000000"/>
                      </a:solidFill>
                      <a:latin typeface="Calibri"/>
                      <a:ea typeface="+mn-ea"/>
                    </a:rPr>
                    <a:t>CPU</a:t>
                  </a:r>
                </a:p>
                <a:p>
                  <a:pPr algn="ctr" defTabSz="914400" fontAlgn="auto">
                    <a:spcBef>
                      <a:spcPts val="0"/>
                    </a:spcBef>
                    <a:spcAft>
                      <a:spcPts val="0"/>
                    </a:spcAft>
                    <a:defRPr/>
                  </a:pPr>
                  <a:r>
                    <a:rPr lang="en-US" sz="1600" b="1" kern="0" dirty="0" smtClean="0">
                      <a:solidFill>
                        <a:srgbClr val="000000"/>
                      </a:solidFill>
                      <a:latin typeface="Calibri"/>
                      <a:ea typeface="+mn-ea"/>
                    </a:rPr>
                    <a:t>memory</a:t>
                  </a:r>
                  <a:endParaRPr lang="en-US" sz="1600" b="1" kern="0" dirty="0">
                    <a:solidFill>
                      <a:srgbClr val="000000"/>
                    </a:solidFill>
                    <a:latin typeface="Calibri"/>
                    <a:ea typeface="+mn-ea"/>
                  </a:endParaRPr>
                </a:p>
              </p:txBody>
            </p:sp>
          </p:grpSp>
        </p:grpSp>
        <p:grpSp>
          <p:nvGrpSpPr>
            <p:cNvPr id="2" name="Group 1"/>
            <p:cNvGrpSpPr/>
            <p:nvPr/>
          </p:nvGrpSpPr>
          <p:grpSpPr>
            <a:xfrm>
              <a:off x="3280685" y="3931904"/>
              <a:ext cx="1387062" cy="975623"/>
              <a:chOff x="8382886" y="2155320"/>
              <a:chExt cx="1387062" cy="975623"/>
            </a:xfrm>
          </p:grpSpPr>
          <p:sp>
            <p:nvSpPr>
              <p:cNvPr id="40" name="Rounded Rectangle 39"/>
              <p:cNvSpPr/>
              <p:nvPr/>
            </p:nvSpPr>
            <p:spPr>
              <a:xfrm>
                <a:off x="8382886" y="2155320"/>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1" name="Rounded Rectangle 40"/>
              <p:cNvSpPr/>
              <p:nvPr/>
            </p:nvSpPr>
            <p:spPr>
              <a:xfrm>
                <a:off x="8432237" y="2184205"/>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2" name="Rounded Rectangle 41"/>
              <p:cNvSpPr/>
              <p:nvPr/>
            </p:nvSpPr>
            <p:spPr>
              <a:xfrm>
                <a:off x="8486734" y="2246759"/>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3" name="Rounded Rectangle 42"/>
              <p:cNvSpPr/>
              <p:nvPr/>
            </p:nvSpPr>
            <p:spPr>
              <a:xfrm>
                <a:off x="8544245" y="2286560"/>
                <a:ext cx="875599" cy="64334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36" name="Rounded Rectangle 35"/>
              <p:cNvSpPr/>
              <p:nvPr/>
            </p:nvSpPr>
            <p:spPr>
              <a:xfrm>
                <a:off x="8591220" y="2343752"/>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7" name="Rounded Rectangle 36"/>
              <p:cNvSpPr/>
              <p:nvPr/>
            </p:nvSpPr>
            <p:spPr>
              <a:xfrm>
                <a:off x="8636854" y="2386036"/>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8" name="Rounded Rectangle 37"/>
              <p:cNvSpPr/>
              <p:nvPr/>
            </p:nvSpPr>
            <p:spPr>
              <a:xfrm>
                <a:off x="8697682" y="2446350"/>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9" name="Rounded Rectangle 38"/>
              <p:cNvSpPr/>
              <p:nvPr/>
            </p:nvSpPr>
            <p:spPr>
              <a:xfrm>
                <a:off x="8746256" y="2487601"/>
                <a:ext cx="1023692" cy="64334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err="1" smtClean="0">
                    <a:solidFill>
                      <a:srgbClr val="000000"/>
                    </a:solidFill>
                    <a:latin typeface="Calibri"/>
                    <a:ea typeface="+mn-ea"/>
                  </a:rPr>
                  <a:t>Graphicsmemory</a:t>
                </a:r>
                <a:endParaRPr lang="en-US" sz="1600" b="1" kern="0" dirty="0">
                  <a:solidFill>
                    <a:srgbClr val="000000"/>
                  </a:solidFill>
                  <a:latin typeface="Calibri"/>
                  <a:ea typeface="+mn-ea"/>
                </a:endParaRPr>
              </a:p>
            </p:txBody>
          </p:sp>
        </p:grpSp>
      </p:grpSp>
      <p:sp>
        <p:nvSpPr>
          <p:cNvPr id="44" name="TextBox 43"/>
          <p:cNvSpPr txBox="1"/>
          <p:nvPr/>
        </p:nvSpPr>
        <p:spPr>
          <a:xfrm>
            <a:off x="3641457" y="2530561"/>
            <a:ext cx="3808934"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Cache-line granularity </a:t>
            </a:r>
            <a:r>
              <a:rPr lang="en-US" sz="1600" kern="0" dirty="0" smtClean="0">
                <a:solidFill>
                  <a:sysClr val="windowText" lastClr="000000"/>
                </a:solidFill>
              </a:rPr>
              <a:t>link</a:t>
            </a:r>
          </a:p>
          <a:p>
            <a:pPr algn="ctr" defTabSz="914400" fontAlgn="auto">
              <a:spcBef>
                <a:spcPts val="0"/>
              </a:spcBef>
              <a:spcAft>
                <a:spcPts val="0"/>
              </a:spcAft>
              <a:defRPr/>
            </a:pPr>
            <a:r>
              <a:rPr lang="en-US" sz="1600" kern="0" dirty="0" smtClean="0">
                <a:solidFill>
                  <a:sysClr val="windowText" lastClr="000000"/>
                </a:solidFill>
              </a:rPr>
              <a:t>(e.g</a:t>
            </a:r>
            <a:r>
              <a:rPr lang="en-US" sz="1600" kern="0" dirty="0">
                <a:solidFill>
                  <a:sysClr val="windowText" lastClr="000000"/>
                </a:solidFill>
              </a:rPr>
              <a:t>., NVIDIA’s NVLINK)</a:t>
            </a:r>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402209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48644" y="1234442"/>
            <a:ext cx="9875516" cy="4279107"/>
          </a:xfrm>
        </p:spPr>
        <p:txBody>
          <a:bodyPr/>
          <a:lstStyle/>
          <a:p>
            <a:pPr marL="0" indent="0">
              <a:buNone/>
            </a:pPr>
            <a:r>
              <a:rPr lang="en-US" sz="2600" dirty="0" smtClean="0"/>
              <a:t>Improves programmer productivity by eliminating manual data copying</a:t>
            </a:r>
            <a:endParaRPr lang="en-US" sz="2600" dirty="0"/>
          </a:p>
          <a:p>
            <a:pPr marL="0" indent="0">
              <a:buNone/>
            </a:pPr>
            <a:r>
              <a:rPr lang="en-US" sz="2600" dirty="0" smtClean="0"/>
              <a:t>Improves performance via fine-grained access to remote memory</a:t>
            </a:r>
            <a:endParaRPr lang="en-US" sz="2600" dirty="0"/>
          </a:p>
        </p:txBody>
      </p:sp>
      <p:sp>
        <p:nvSpPr>
          <p:cNvPr id="4" name="Content Placeholder 5"/>
          <p:cNvSpPr txBox="1">
            <a:spLocks/>
          </p:cNvSpPr>
          <p:nvPr/>
        </p:nvSpPr>
        <p:spPr>
          <a:xfrm>
            <a:off x="548640" y="5715913"/>
            <a:ext cx="10213163" cy="491912"/>
          </a:xfrm>
          <a:prstGeom prst="rect">
            <a:avLst/>
          </a:prstGeom>
          <a:ln>
            <a:noFill/>
          </a:ln>
        </p:spPr>
        <p:txBody>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algn="ctr"/>
            <a:r>
              <a:rPr lang="en-US" sz="2600" b="1" dirty="0">
                <a:solidFill>
                  <a:srgbClr val="FF0000"/>
                </a:solidFill>
                <a:latin typeface="Calibri" charset="0"/>
                <a:ea typeface="Calibri" charset="0"/>
                <a:cs typeface="Calibri" charset="0"/>
              </a:rPr>
              <a:t>Goal: High performance </a:t>
            </a:r>
            <a:r>
              <a:rPr lang="en-US" sz="2600" b="1" dirty="0" smtClean="0">
                <a:solidFill>
                  <a:srgbClr val="FF0000"/>
                </a:solidFill>
                <a:latin typeface="Calibri" charset="0"/>
                <a:ea typeface="Calibri" charset="0"/>
                <a:cs typeface="Calibri" charset="0"/>
              </a:rPr>
              <a:t>coherent address </a:t>
            </a:r>
            <a:r>
              <a:rPr lang="en-US" sz="2600" b="1" dirty="0">
                <a:solidFill>
                  <a:srgbClr val="FF0000"/>
                </a:solidFill>
                <a:latin typeface="Calibri" charset="0"/>
                <a:ea typeface="Calibri" charset="0"/>
                <a:cs typeface="Calibri" charset="0"/>
              </a:rPr>
              <a:t>space</a:t>
            </a:r>
          </a:p>
        </p:txBody>
      </p:sp>
      <p:grpSp>
        <p:nvGrpSpPr>
          <p:cNvPr id="16" name="Group 15"/>
          <p:cNvGrpSpPr/>
          <p:nvPr/>
        </p:nvGrpSpPr>
        <p:grpSpPr>
          <a:xfrm>
            <a:off x="3220084" y="2540080"/>
            <a:ext cx="4689476" cy="3129200"/>
            <a:chOff x="2280057" y="2375065"/>
            <a:chExt cx="6569530" cy="3459230"/>
          </a:xfrm>
        </p:grpSpPr>
        <p:grpSp>
          <p:nvGrpSpPr>
            <p:cNvPr id="15" name="Group 14"/>
            <p:cNvGrpSpPr/>
            <p:nvPr/>
          </p:nvGrpSpPr>
          <p:grpSpPr>
            <a:xfrm>
              <a:off x="2280057" y="2375065"/>
              <a:ext cx="6569530" cy="3459230"/>
              <a:chOff x="2280057" y="2375065"/>
              <a:chExt cx="6569530" cy="3459230"/>
            </a:xfrm>
          </p:grpSpPr>
          <p:sp>
            <p:nvSpPr>
              <p:cNvPr id="21" name="Rounded Rectangle 20"/>
              <p:cNvSpPr/>
              <p:nvPr/>
            </p:nvSpPr>
            <p:spPr>
              <a:xfrm>
                <a:off x="2280057" y="4434719"/>
                <a:ext cx="6569530" cy="1399576"/>
              </a:xfrm>
              <a:prstGeom prst="roundRect">
                <a:avLst/>
              </a:prstGeom>
              <a:solidFill>
                <a:srgbClr val="76B900">
                  <a:alpha val="20000"/>
                </a:srgbClr>
              </a:solidFill>
              <a:ln w="57150" cmpd="sng">
                <a:solidFill>
                  <a:srgbClr val="76B9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2" name="Group 65"/>
              <p:cNvGrpSpPr>
                <a:grpSpLocks/>
              </p:cNvGrpSpPr>
              <p:nvPr/>
            </p:nvGrpSpPr>
            <p:grpSpPr bwMode="auto">
              <a:xfrm>
                <a:off x="2412999" y="2375065"/>
                <a:ext cx="6191992" cy="2172611"/>
                <a:chOff x="2588620" y="2984016"/>
                <a:chExt cx="5778500" cy="1820796"/>
              </a:xfrm>
            </p:grpSpPr>
            <p:sp>
              <p:nvSpPr>
                <p:cNvPr id="23" name="Rounded Rectangle 22"/>
                <p:cNvSpPr/>
                <p:nvPr/>
              </p:nvSpPr>
              <p:spPr>
                <a:xfrm>
                  <a:off x="2588620" y="2984016"/>
                  <a:ext cx="1386777" cy="991009"/>
                </a:xfrm>
                <a:prstGeom prst="roundRect">
                  <a:avLst/>
                </a:prstGeom>
                <a:solidFill>
                  <a:srgbClr val="76B900"/>
                </a:solidFill>
                <a:ln w="25400">
                  <a:solidFill>
                    <a:srgbClr val="4E7A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GPU</a:t>
                  </a:r>
                  <a:endParaRPr lang="en-US" b="1" dirty="0">
                    <a:solidFill>
                      <a:schemeClr val="tx1"/>
                    </a:solidFill>
                  </a:endParaRPr>
                </a:p>
              </p:txBody>
            </p:sp>
            <p:sp>
              <p:nvSpPr>
                <p:cNvPr id="24" name="Rounded Rectangle 23"/>
                <p:cNvSpPr/>
                <p:nvPr/>
              </p:nvSpPr>
              <p:spPr>
                <a:xfrm>
                  <a:off x="6980342" y="2984016"/>
                  <a:ext cx="1386778" cy="991009"/>
                </a:xfrm>
                <a:prstGeom prst="roundRect">
                  <a:avLst/>
                </a:prstGeom>
                <a:solidFill>
                  <a:srgbClr val="0071C5"/>
                </a:solid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b="1" dirty="0" smtClean="0">
                      <a:solidFill>
                        <a:schemeClr val="tx1"/>
                      </a:solidFill>
                    </a:rPr>
                    <a:t>CPU</a:t>
                  </a:r>
                  <a:endParaRPr lang="en-US" b="1" dirty="0">
                    <a:solidFill>
                      <a:schemeClr val="tx1"/>
                    </a:solidFill>
                  </a:endParaRPr>
                </a:p>
              </p:txBody>
            </p:sp>
            <p:sp>
              <p:nvSpPr>
                <p:cNvPr id="25" name="TextBox 8"/>
                <p:cNvSpPr txBox="1">
                  <a:spLocks noChangeArrowheads="1"/>
                </p:cNvSpPr>
                <p:nvPr/>
              </p:nvSpPr>
              <p:spPr bwMode="auto">
                <a:xfrm>
                  <a:off x="6324651" y="3689008"/>
                  <a:ext cx="172395" cy="30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eaLnBrk="1" hangingPunct="1"/>
                  <a:endParaRPr lang="en-US" altLang="en-US" sz="1800"/>
                </a:p>
              </p:txBody>
            </p:sp>
            <p:sp>
              <p:nvSpPr>
                <p:cNvPr id="26" name="Left-Right Arrow 25"/>
                <p:cNvSpPr/>
                <p:nvPr/>
              </p:nvSpPr>
              <p:spPr>
                <a:xfrm>
                  <a:off x="3975397" y="3310902"/>
                  <a:ext cx="3004945" cy="316531"/>
                </a:xfrm>
                <a:prstGeom prst="leftRightArrow">
                  <a:avLst/>
                </a:prstGeom>
                <a:solidFill>
                  <a:srgbClr val="4E7A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Up-Down Arrow 26"/>
                <p:cNvSpPr/>
                <p:nvPr/>
              </p:nvSpPr>
              <p:spPr>
                <a:xfrm>
                  <a:off x="3015441" y="3977984"/>
                  <a:ext cx="426822" cy="8268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Up-Down Arrow 27"/>
                <p:cNvSpPr/>
                <p:nvPr/>
              </p:nvSpPr>
              <p:spPr>
                <a:xfrm>
                  <a:off x="7444686" y="3977984"/>
                  <a:ext cx="389298" cy="826828"/>
                </a:xfrm>
                <a:prstGeom prst="upDownArrow">
                  <a:avLst/>
                </a:prstGeom>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TextBox 62"/>
                <p:cNvSpPr txBox="1">
                  <a:spLocks noChangeArrowheads="1"/>
                </p:cNvSpPr>
                <p:nvPr/>
              </p:nvSpPr>
              <p:spPr bwMode="auto">
                <a:xfrm>
                  <a:off x="3939908" y="3514443"/>
                  <a:ext cx="3040381" cy="283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r>
                    <a:rPr lang="en-US" altLang="en-US" sz="1600" dirty="0">
                      <a:solidFill>
                        <a:schemeClr val="bg1"/>
                      </a:solidFill>
                    </a:rPr>
                    <a:t>Dedicated CPU-GPU Link</a:t>
                  </a:r>
                </a:p>
              </p:txBody>
            </p:sp>
          </p:grpSp>
          <p:sp>
            <p:nvSpPr>
              <p:cNvPr id="36" name="TextBox 3"/>
              <p:cNvSpPr txBox="1">
                <a:spLocks noChangeArrowheads="1"/>
              </p:cNvSpPr>
              <p:nvPr/>
            </p:nvSpPr>
            <p:spPr bwMode="auto">
              <a:xfrm>
                <a:off x="4229926" y="4992104"/>
                <a:ext cx="2901162" cy="408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400">
                    <a:solidFill>
                      <a:schemeClr val="tx1"/>
                    </a:solidFill>
                    <a:latin typeface="Arial" charset="0"/>
                    <a:ea typeface="MS PGothic" charset="-128"/>
                  </a:defRPr>
                </a:lvl1pPr>
                <a:lvl2pPr marL="742950" indent="-285750" eaLnBrk="0" hangingPunct="0">
                  <a:defRPr sz="2400">
                    <a:solidFill>
                      <a:schemeClr val="tx1"/>
                    </a:solidFill>
                    <a:latin typeface="Arial" charset="0"/>
                    <a:ea typeface="MS PGothic" charset="-128"/>
                  </a:defRPr>
                </a:lvl2pPr>
                <a:lvl3pPr marL="1143000" indent="-228600" eaLnBrk="0" hangingPunct="0">
                  <a:defRPr sz="2400">
                    <a:solidFill>
                      <a:schemeClr val="tx1"/>
                    </a:solidFill>
                    <a:latin typeface="Arial" charset="0"/>
                    <a:ea typeface="MS PGothic" charset="-128"/>
                  </a:defRPr>
                </a:lvl3pPr>
                <a:lvl4pPr marL="1600200" indent="-228600" eaLnBrk="0" hangingPunct="0">
                  <a:defRPr sz="2400">
                    <a:solidFill>
                      <a:schemeClr val="tx1"/>
                    </a:solidFill>
                    <a:latin typeface="Arial" charset="0"/>
                    <a:ea typeface="MS PGothic" charset="-128"/>
                  </a:defRPr>
                </a:lvl4pPr>
                <a:lvl5pPr marL="2057400" indent="-228600" eaLnBrk="0" hangingPunct="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pPr algn="ctr" eaLnBrk="1" hangingPunct="1">
                  <a:lnSpc>
                    <a:spcPct val="90000"/>
                  </a:lnSpc>
                </a:pPr>
                <a:r>
                  <a:rPr lang="en-US" altLang="en-US" sz="2000" b="1" smtClean="0">
                    <a:latin typeface="Trebuchet MS" charset="0"/>
                  </a:rPr>
                  <a:t>Unified Memory</a:t>
                </a:r>
                <a:endParaRPr lang="en-US" altLang="en-US" sz="2000" b="1" dirty="0">
                  <a:latin typeface="Trebuchet MS" charset="0"/>
                </a:endParaRPr>
              </a:p>
            </p:txBody>
          </p:sp>
        </p:grpSp>
        <p:grpSp>
          <p:nvGrpSpPr>
            <p:cNvPr id="14" name="Group 13"/>
            <p:cNvGrpSpPr/>
            <p:nvPr/>
          </p:nvGrpSpPr>
          <p:grpSpPr>
            <a:xfrm>
              <a:off x="7081573" y="4587569"/>
              <a:ext cx="1614961" cy="1079416"/>
              <a:chOff x="7081573" y="4587569"/>
              <a:chExt cx="1614961" cy="1079416"/>
            </a:xfrm>
          </p:grpSpPr>
          <p:sp>
            <p:nvSpPr>
              <p:cNvPr id="31" name="Rounded Rectangle 30"/>
              <p:cNvSpPr/>
              <p:nvPr/>
            </p:nvSpPr>
            <p:spPr>
              <a:xfrm>
                <a:off x="7081573" y="458756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2" name="Rounded Rectangle 31"/>
              <p:cNvSpPr/>
              <p:nvPr/>
            </p:nvSpPr>
            <p:spPr>
              <a:xfrm>
                <a:off x="7221792" y="4710309"/>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3" name="Rounded Rectangle 32"/>
              <p:cNvSpPr/>
              <p:nvPr/>
            </p:nvSpPr>
            <p:spPr>
              <a:xfrm>
                <a:off x="7362011" y="4833050"/>
                <a:ext cx="1224686" cy="670356"/>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4" name="Rounded Rectangle 33"/>
              <p:cNvSpPr/>
              <p:nvPr/>
            </p:nvSpPr>
            <p:spPr>
              <a:xfrm>
                <a:off x="7502228" y="4955791"/>
                <a:ext cx="1194306" cy="71119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smtClean="0">
                    <a:solidFill>
                      <a:srgbClr val="000000"/>
                    </a:solidFill>
                    <a:latin typeface="Calibri"/>
                    <a:ea typeface="+mn-ea"/>
                  </a:rPr>
                  <a:t>CPU</a:t>
                </a:r>
              </a:p>
              <a:p>
                <a:pPr algn="ctr" defTabSz="914400" fontAlgn="auto">
                  <a:spcBef>
                    <a:spcPts val="0"/>
                  </a:spcBef>
                  <a:spcAft>
                    <a:spcPts val="0"/>
                  </a:spcAft>
                  <a:defRPr/>
                </a:pPr>
                <a:r>
                  <a:rPr lang="en-US" sz="1300" b="1" kern="0" dirty="0">
                    <a:solidFill>
                      <a:srgbClr val="000000"/>
                    </a:solidFill>
                    <a:latin typeface="Calibri"/>
                    <a:ea typeface="+mn-ea"/>
                  </a:rPr>
                  <a:t>m</a:t>
                </a:r>
                <a:r>
                  <a:rPr lang="en-US" sz="1300" b="1" kern="0" dirty="0" smtClean="0">
                    <a:solidFill>
                      <a:srgbClr val="000000"/>
                    </a:solidFill>
                    <a:latin typeface="Calibri"/>
                    <a:ea typeface="+mn-ea"/>
                  </a:rPr>
                  <a:t>emory</a:t>
                </a:r>
                <a:endParaRPr lang="en-US" sz="1300" b="1" kern="0" dirty="0">
                  <a:solidFill>
                    <a:srgbClr val="000000"/>
                  </a:solidFill>
                  <a:latin typeface="Calibri"/>
                  <a:ea typeface="+mn-ea"/>
                </a:endParaRPr>
              </a:p>
            </p:txBody>
          </p:sp>
        </p:grpSp>
      </p:grpSp>
      <p:sp>
        <p:nvSpPr>
          <p:cNvPr id="5" name="Rectangle 4"/>
          <p:cNvSpPr/>
          <p:nvPr/>
        </p:nvSpPr>
        <p:spPr>
          <a:xfrm>
            <a:off x="7004717" y="4893721"/>
            <a:ext cx="683489" cy="21075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Line</a:t>
            </a:r>
            <a:endParaRPr lang="en-US" sz="1200" b="1" dirty="0">
              <a:solidFill>
                <a:schemeClr val="tx1"/>
              </a:solidFill>
            </a:endParaRPr>
          </a:p>
        </p:txBody>
      </p:sp>
      <p:cxnSp>
        <p:nvCxnSpPr>
          <p:cNvPr id="8" name="Straight Arrow Connector 7"/>
          <p:cNvCxnSpPr/>
          <p:nvPr/>
        </p:nvCxnSpPr>
        <p:spPr>
          <a:xfrm>
            <a:off x="4432337" y="3438101"/>
            <a:ext cx="2419725" cy="1258718"/>
          </a:xfrm>
          <a:prstGeom prst="straightConnector1">
            <a:avLst/>
          </a:prstGeom>
          <a:ln w="254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3243251" y="4537926"/>
            <a:ext cx="1387062" cy="975623"/>
            <a:chOff x="8382886" y="2155320"/>
            <a:chExt cx="1387062" cy="975623"/>
          </a:xfrm>
        </p:grpSpPr>
        <p:sp>
          <p:nvSpPr>
            <p:cNvPr id="37" name="Rounded Rectangle 36"/>
            <p:cNvSpPr/>
            <p:nvPr/>
          </p:nvSpPr>
          <p:spPr>
            <a:xfrm>
              <a:off x="8382886" y="2155320"/>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8" name="Rounded Rectangle 37"/>
            <p:cNvSpPr/>
            <p:nvPr/>
          </p:nvSpPr>
          <p:spPr>
            <a:xfrm>
              <a:off x="8432237" y="2184205"/>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39" name="Rounded Rectangle 38"/>
            <p:cNvSpPr/>
            <p:nvPr/>
          </p:nvSpPr>
          <p:spPr>
            <a:xfrm>
              <a:off x="8486734" y="2246759"/>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0" name="Rounded Rectangle 39"/>
            <p:cNvSpPr/>
            <p:nvPr/>
          </p:nvSpPr>
          <p:spPr>
            <a:xfrm>
              <a:off x="8544245" y="2286560"/>
              <a:ext cx="875599" cy="64334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endParaRPr lang="en-US" sz="1600" b="1" kern="0" dirty="0">
                <a:solidFill>
                  <a:srgbClr val="000000"/>
                </a:solidFill>
                <a:latin typeface="Calibri"/>
                <a:ea typeface="+mn-ea"/>
              </a:endParaRPr>
            </a:p>
          </p:txBody>
        </p:sp>
        <p:sp>
          <p:nvSpPr>
            <p:cNvPr id="41" name="Rounded Rectangle 40"/>
            <p:cNvSpPr/>
            <p:nvPr/>
          </p:nvSpPr>
          <p:spPr>
            <a:xfrm>
              <a:off x="8591220" y="2343752"/>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2" name="Rounded Rectangle 41"/>
            <p:cNvSpPr/>
            <p:nvPr/>
          </p:nvSpPr>
          <p:spPr>
            <a:xfrm>
              <a:off x="8636854" y="2386036"/>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3" name="Rounded Rectangle 42"/>
            <p:cNvSpPr/>
            <p:nvPr/>
          </p:nvSpPr>
          <p:spPr>
            <a:xfrm>
              <a:off x="8697682" y="2446350"/>
              <a:ext cx="874208" cy="6064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4" name="Rounded Rectangle 43"/>
            <p:cNvSpPr/>
            <p:nvPr/>
          </p:nvSpPr>
          <p:spPr>
            <a:xfrm>
              <a:off x="8746256" y="2487601"/>
              <a:ext cx="1023692" cy="64334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600" b="1" kern="0" dirty="0" err="1" smtClean="0">
                  <a:solidFill>
                    <a:srgbClr val="000000"/>
                  </a:solidFill>
                  <a:latin typeface="Calibri"/>
                  <a:ea typeface="+mn-ea"/>
                </a:rPr>
                <a:t>Graphicsmemory</a:t>
              </a:r>
              <a:endParaRPr lang="en-US" sz="1600" b="1" kern="0" dirty="0">
                <a:solidFill>
                  <a:srgbClr val="000000"/>
                </a:solidFill>
                <a:latin typeface="Calibri"/>
                <a:ea typeface="+mn-ea"/>
              </a:endParaRPr>
            </a:p>
          </p:txBody>
        </p:sp>
      </p:grpSp>
      <p:sp>
        <p:nvSpPr>
          <p:cNvPr id="7" name="Title 6"/>
          <p:cNvSpPr>
            <a:spLocks noGrp="1"/>
          </p:cNvSpPr>
          <p:nvPr>
            <p:ph type="title"/>
          </p:nvPr>
        </p:nvSpPr>
        <p:spPr/>
        <p:txBody>
          <a:bodyPr/>
          <a:lstStyle/>
          <a:p>
            <a:r>
              <a:rPr lang="en-US" dirty="0" smtClean="0"/>
              <a:t>Why CPU-GPU cache coherence?</a:t>
            </a:r>
            <a:endParaRPr lang="en-US" dirty="0"/>
          </a:p>
        </p:txBody>
      </p:sp>
      <p:sp>
        <p:nvSpPr>
          <p:cNvPr id="11" name="Rectangle 10"/>
          <p:cNvSpPr/>
          <p:nvPr/>
        </p:nvSpPr>
        <p:spPr>
          <a:xfrm>
            <a:off x="6732166" y="4655099"/>
            <a:ext cx="839599" cy="34908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Page</a:t>
            </a:r>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964975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7" presetClass="path" presetSubtype="0" accel="50000" decel="50000" fill="hold" grpId="1" nodeType="clickEffect">
                                  <p:stCondLst>
                                    <p:cond delay="0"/>
                                  </p:stCondLst>
                                  <p:childTnLst>
                                    <p:animMotion origin="layout" path="M 4.9537E-6 0.01209 L -0.07958 -0.17078 C -0.09621 -0.21117 -0.1211 -0.23277 -0.14729 -0.23277 C -0.1768 -0.23277 -0.20038 -0.21117 -0.21687 -0.17078 L -0.29587 0.01209 " pathEditMode="relative" rAng="0" ptsTypes="AAAAA">
                                      <p:cBhvr>
                                        <p:cTn id="19" dur="2000" fill="hold"/>
                                        <p:tgtEl>
                                          <p:spTgt spid="11"/>
                                        </p:tgtEl>
                                        <p:attrNameLst>
                                          <p:attrName>ppt_x</p:attrName>
                                          <p:attrName>ppt_y</p:attrName>
                                        </p:attrNameLst>
                                      </p:cBhvr>
                                      <p:rCtr x="-14800" y="-12243"/>
                                    </p:animMotion>
                                  </p:childTnLst>
                                </p:cTn>
                              </p:par>
                            </p:childTnLst>
                          </p:cTn>
                        </p:par>
                        <p:par>
                          <p:cTn id="20" fill="hold">
                            <p:stCondLst>
                              <p:cond delay="2000"/>
                            </p:stCondLst>
                            <p:childTnLst>
                              <p:par>
                                <p:cTn id="21" presetID="22" presetClass="exit" presetSubtype="4" fill="hold" nodeType="afterEffect">
                                  <p:stCondLst>
                                    <p:cond delay="0"/>
                                  </p:stCondLst>
                                  <p:childTnLst>
                                    <p:animEffect transition="out" filter="wipe(down)">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2" nodeType="clickEffect">
                                  <p:stCondLst>
                                    <p:cond delay="0"/>
                                  </p:stCondLst>
                                  <p:childTnLst>
                                    <p:set>
                                      <p:cBhvr>
                                        <p:cTn id="27" dur="1" fill="hold">
                                          <p:stCondLst>
                                            <p:cond delay="0"/>
                                          </p:stCondLst>
                                        </p:cTn>
                                        <p:tgtEl>
                                          <p:spTgt spid="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par>
                          <p:cTn id="38" fill="hold">
                            <p:stCondLst>
                              <p:cond delay="500"/>
                            </p:stCondLst>
                            <p:childTnLst>
                              <p:par>
                                <p:cTn id="39" presetID="1" presetClass="entr" presetSubtype="0" fill="hold" grpId="1" nodeType="after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50" presetClass="path" presetSubtype="0" accel="50000" decel="50000" fill="hold" grpId="0" nodeType="clickEffect">
                                  <p:stCondLst>
                                    <p:cond delay="0"/>
                                  </p:stCondLst>
                                  <p:childTnLst>
                                    <p:animMotion origin="layout" path="M -0.32726 -0.24872 L -0.16479 -0.24872 C -0.09231 -0.24872 -0.00319 -0.17953 -0.00319 -0.12423 L -0.00319 2.01646E-6 " pathEditMode="relative" rAng="10800000" ptsTypes="AAAA">
                                      <p:cBhvr>
                                        <p:cTn id="44" dur="2000" spd="-100000" fill="hold"/>
                                        <p:tgtEl>
                                          <p:spTgt spid="5"/>
                                        </p:tgtEl>
                                        <p:attrNameLst>
                                          <p:attrName>ppt_x</p:attrName>
                                          <p:attrName>ppt_y</p:attrName>
                                        </p:attrNameLst>
                                      </p:cBhvr>
                                      <p:rCtr x="16204" y="12449"/>
                                    </p:animMotion>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2" nodeType="clickEffect">
                                  <p:stCondLst>
                                    <p:cond delay="0"/>
                                  </p:stCondLst>
                                  <p:childTnLst>
                                    <p:set>
                                      <p:cBhvr>
                                        <p:cTn id="48" dur="1" fill="hold">
                                          <p:stCondLst>
                                            <p:cond delay="0"/>
                                          </p:stCondLst>
                                        </p:cTn>
                                        <p:tgtEl>
                                          <p:spTgt spid="5"/>
                                        </p:tgtEl>
                                        <p:attrNameLst>
                                          <p:attrName>style.visibility</p:attrName>
                                        </p:attrNameLst>
                                      </p:cBhvr>
                                      <p:to>
                                        <p:strVal val="hidden"/>
                                      </p:to>
                                    </p:set>
                                  </p:childTnLst>
                                </p:cTn>
                              </p:par>
                              <p:par>
                                <p:cTn id="49" presetID="22" presetClass="exit" presetSubtype="4" fill="hold" nodeType="withEffect">
                                  <p:stCondLst>
                                    <p:cond delay="0"/>
                                  </p:stCondLst>
                                  <p:childTnLst>
                                    <p:animEffect transition="out" filter="wipe(down)">
                                      <p:cBhvr>
                                        <p:cTn id="50" dur="500"/>
                                        <p:tgtEl>
                                          <p:spTgt spid="8"/>
                                        </p:tgtEl>
                                      </p:cBhvr>
                                    </p:animEffect>
                                    <p:set>
                                      <p:cBhvr>
                                        <p:cTn id="51" dur="1" fill="hold">
                                          <p:stCondLst>
                                            <p:cond delay="499"/>
                                          </p:stCondLst>
                                        </p:cTn>
                                        <p:tgtEl>
                                          <p:spTgt spid="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5" grpId="1" animBg="1"/>
      <p:bldP spid="5" grpId="2" animBg="1"/>
      <p:bldP spid="11" grpId="0" animBg="1"/>
      <p:bldP spid="11" grpId="1" animBg="1"/>
      <p:bldP spid="11" grpId="2"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1874" y="1538361"/>
            <a:ext cx="10972800" cy="553998"/>
          </a:xfrm>
          <a:prstGeom prst="rect">
            <a:avLst/>
          </a:prstGeom>
          <a:noFill/>
        </p:spPr>
        <p:txBody>
          <a:bodyPr wrap="square" rtlCol="0">
            <a:spAutoFit/>
          </a:bodyPr>
          <a:lstStyle/>
          <a:p>
            <a:pPr algn="ctr"/>
            <a:r>
              <a:rPr lang="en-US" sz="3000" b="1" dirty="0" smtClean="0">
                <a:solidFill>
                  <a:srgbClr val="FF0000"/>
                </a:solidFill>
                <a:latin typeface="Calibri" charset="0"/>
                <a:ea typeface="Calibri" charset="0"/>
                <a:cs typeface="Calibri" charset="0"/>
              </a:rPr>
              <a:t>1. Cache coherence state space explosion</a:t>
            </a:r>
          </a:p>
        </p:txBody>
      </p:sp>
      <p:sp>
        <p:nvSpPr>
          <p:cNvPr id="2" name="Title 1"/>
          <p:cNvSpPr>
            <a:spLocks noGrp="1"/>
          </p:cNvSpPr>
          <p:nvPr>
            <p:ph type="title"/>
          </p:nvPr>
        </p:nvSpPr>
        <p:spPr>
          <a:xfrm>
            <a:off x="0" y="411480"/>
            <a:ext cx="10972800" cy="617220"/>
          </a:xfrm>
        </p:spPr>
        <p:txBody>
          <a:bodyPr/>
          <a:lstStyle/>
          <a:p>
            <a:r>
              <a:rPr lang="en-US" dirty="0" smtClean="0"/>
              <a:t>CPU-GPU HW cache coherence is </a:t>
            </a:r>
            <a:r>
              <a:rPr lang="en-US" dirty="0" smtClean="0">
                <a:solidFill>
                  <a:srgbClr val="FF0000"/>
                </a:solidFill>
              </a:rPr>
              <a:t>DIFFICULT</a:t>
            </a:r>
            <a:endParaRPr lang="en-US" dirty="0">
              <a:solidFill>
                <a:srgbClr val="FF0000"/>
              </a:solidFill>
            </a:endParaRPr>
          </a:p>
        </p:txBody>
      </p:sp>
      <p:grpSp>
        <p:nvGrpSpPr>
          <p:cNvPr id="13" name="Group 12"/>
          <p:cNvGrpSpPr/>
          <p:nvPr/>
        </p:nvGrpSpPr>
        <p:grpSpPr>
          <a:xfrm>
            <a:off x="1306286" y="2400143"/>
            <a:ext cx="8390778" cy="3133756"/>
            <a:chOff x="1881513" y="2239458"/>
            <a:chExt cx="6383713" cy="2237539"/>
          </a:xfrm>
        </p:grpSpPr>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8274" t="50468" r="20979" b="10039"/>
            <a:stretch/>
          </p:blipFill>
          <p:spPr>
            <a:xfrm>
              <a:off x="1881513" y="2239458"/>
              <a:ext cx="6383713" cy="2237539"/>
            </a:xfrm>
            <a:prstGeom prst="rect">
              <a:avLst/>
            </a:prstGeom>
          </p:spPr>
        </p:pic>
        <p:sp>
          <p:nvSpPr>
            <p:cNvPr id="16" name="Rectangle 15"/>
            <p:cNvSpPr/>
            <p:nvPr/>
          </p:nvSpPr>
          <p:spPr bwMode="auto">
            <a:xfrm>
              <a:off x="7685245" y="4054021"/>
              <a:ext cx="579981" cy="42297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gr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469733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a:xfrm>
            <a:off x="148590" y="852408"/>
            <a:ext cx="10664190" cy="4661142"/>
          </a:xfrm>
        </p:spPr>
        <p:txBody>
          <a:bodyPr/>
          <a:lstStyle/>
          <a:p>
            <a:pPr marL="0" indent="0">
              <a:buNone/>
            </a:pPr>
            <a:r>
              <a:rPr lang="en-US" dirty="0" smtClean="0"/>
              <a:t>Match heterogeneous memories to application behavior</a:t>
            </a:r>
          </a:p>
          <a:p>
            <a:pPr lvl="1"/>
            <a:r>
              <a:rPr lang="en-US" dirty="0" smtClean="0"/>
              <a:t>Optimize for latency / bandwidth / programmability</a:t>
            </a:r>
          </a:p>
          <a:p>
            <a:pPr marL="411480" lvl="1" indent="0">
              <a:buNone/>
            </a:pPr>
            <a:endParaRPr lang="en-US" dirty="0" smtClean="0"/>
          </a:p>
          <a:p>
            <a:pPr marL="0" indent="0">
              <a:buNone/>
            </a:pPr>
            <a:r>
              <a:rPr lang="en-US" dirty="0" smtClean="0"/>
              <a:t>Design and verification of multi-vendor systems</a:t>
            </a:r>
          </a:p>
          <a:p>
            <a:pPr lvl="1"/>
            <a:r>
              <a:rPr lang="en-US" i="1" dirty="0" smtClean="0"/>
              <a:t>“The single biggest problem in communication is the illusion it has already happened” </a:t>
            </a:r>
            <a:r>
              <a:rPr lang="en-US" dirty="0" smtClean="0"/>
              <a:t>– George Bernard Shaw</a:t>
            </a:r>
          </a:p>
          <a:p>
            <a:pPr marL="411480" lvl="1" indent="0">
              <a:buNone/>
            </a:pPr>
            <a:endParaRPr lang="en-US" dirty="0" smtClean="0"/>
          </a:p>
          <a:p>
            <a:pPr marL="0" indent="0">
              <a:buNone/>
            </a:pPr>
            <a:r>
              <a:rPr lang="en-US" dirty="0" smtClean="0"/>
              <a:t>Increase perf/$ of large-scale system w/ increasing memory capacities</a:t>
            </a:r>
          </a:p>
          <a:p>
            <a:pPr lvl="1"/>
            <a:r>
              <a:rPr lang="en-US" dirty="0" smtClean="0"/>
              <a:t>Trend: applications with large in-memory datasets</a:t>
            </a:r>
            <a:endParaRPr lang="en-US" dirty="0" smtClean="0"/>
          </a:p>
        </p:txBody>
      </p:sp>
      <p:sp>
        <p:nvSpPr>
          <p:cNvPr id="4" name="Slide Number Placeholder 3"/>
          <p:cNvSpPr>
            <a:spLocks noGrp="1"/>
          </p:cNvSpPr>
          <p:nvPr>
            <p:ph type="sldNum" sz="quarter" idx="4"/>
          </p:nvPr>
        </p:nvSpPr>
        <p:spPr/>
        <p:txBody>
          <a:bodyPr/>
          <a:lstStyle/>
          <a:p>
            <a:fld id="{24EAD923-3004-4A31-84C7-9B440B785588}" type="slidenum">
              <a:rPr lang="en-US" smtClean="0"/>
              <a:pPr/>
              <a:t>7</a:t>
            </a:fld>
            <a:endParaRPr lang="en-US" dirty="0"/>
          </a:p>
        </p:txBody>
      </p:sp>
      <p:sp>
        <p:nvSpPr>
          <p:cNvPr id="7" name="Content Placeholder 2"/>
          <p:cNvSpPr txBox="1">
            <a:spLocks/>
          </p:cNvSpPr>
          <p:nvPr/>
        </p:nvSpPr>
        <p:spPr>
          <a:xfrm>
            <a:off x="0" y="5652232"/>
            <a:ext cx="109728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Design application-transparent-high performant policies</a:t>
            </a:r>
            <a:endParaRPr lang="en-US" sz="3000" b="1" kern="0" dirty="0" smtClean="0">
              <a:solidFill>
                <a:srgbClr val="FF0000"/>
              </a:solidFill>
            </a:endParaRPr>
          </a:p>
        </p:txBody>
      </p:sp>
    </p:spTree>
    <p:extLst>
      <p:ext uri="{BB962C8B-B14F-4D97-AF65-F5344CB8AC3E}">
        <p14:creationId xmlns:p14="http://schemas.microsoft.com/office/powerpoint/2010/main" val="1885933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 y="1507584"/>
            <a:ext cx="10972800" cy="584775"/>
          </a:xfrm>
          <a:prstGeom prst="rect">
            <a:avLst/>
          </a:prstGeom>
          <a:noFill/>
        </p:spPr>
        <p:txBody>
          <a:bodyPr wrap="square" rtlCol="0">
            <a:spAutoFit/>
          </a:bodyPr>
          <a:lstStyle/>
          <a:p>
            <a:pPr algn="ctr"/>
            <a:r>
              <a:rPr lang="en-US" sz="3200" b="1" dirty="0" smtClean="0">
                <a:solidFill>
                  <a:srgbClr val="FF0000"/>
                </a:solidFill>
                <a:latin typeface="Calibri" charset="0"/>
                <a:ea typeface="Calibri" charset="0"/>
                <a:cs typeface="Calibri" charset="0"/>
              </a:rPr>
              <a:t>2. Vendor collaboration</a:t>
            </a:r>
          </a:p>
        </p:txBody>
      </p:sp>
      <p:sp>
        <p:nvSpPr>
          <p:cNvPr id="2" name="Title 1"/>
          <p:cNvSpPr>
            <a:spLocks noGrp="1"/>
          </p:cNvSpPr>
          <p:nvPr>
            <p:ph type="title"/>
          </p:nvPr>
        </p:nvSpPr>
        <p:spPr>
          <a:xfrm>
            <a:off x="0" y="411480"/>
            <a:ext cx="10972800" cy="617220"/>
          </a:xfrm>
        </p:spPr>
        <p:txBody>
          <a:bodyPr/>
          <a:lstStyle/>
          <a:p>
            <a:r>
              <a:rPr lang="en-US" dirty="0" smtClean="0"/>
              <a:t>CPU-GPU HW cache coherence is </a:t>
            </a:r>
            <a:r>
              <a:rPr lang="en-US" dirty="0" smtClean="0">
                <a:solidFill>
                  <a:srgbClr val="FF0000"/>
                </a:solidFill>
              </a:rPr>
              <a:t>DIFFICULT</a:t>
            </a:r>
            <a:endParaRPr lang="en-US" dirty="0">
              <a:solidFill>
                <a:srgbClr val="FF0000"/>
              </a:solidFill>
            </a:endParaRPr>
          </a:p>
        </p:txBody>
      </p:sp>
      <p:pic>
        <p:nvPicPr>
          <p:cNvPr id="11"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450" y="2571243"/>
            <a:ext cx="5040520" cy="2829766"/>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840322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Goal: Simplify CPU-GPU coherence design</a:t>
            </a:r>
            <a:endParaRPr lang="en-US" dirty="0"/>
          </a:p>
        </p:txBody>
      </p:sp>
      <p:sp>
        <p:nvSpPr>
          <p:cNvPr id="5" name="TextBox 4"/>
          <p:cNvSpPr txBox="1"/>
          <p:nvPr/>
        </p:nvSpPr>
        <p:spPr>
          <a:xfrm>
            <a:off x="11874" y="1443358"/>
            <a:ext cx="10972800" cy="1631216"/>
          </a:xfrm>
          <a:prstGeom prst="rect">
            <a:avLst/>
          </a:prstGeom>
          <a:noFill/>
        </p:spPr>
        <p:txBody>
          <a:bodyPr wrap="square" rtlCol="0">
            <a:spAutoFit/>
          </a:bodyPr>
          <a:lstStyle/>
          <a:p>
            <a:pPr algn="ctr"/>
            <a:r>
              <a:rPr lang="en-US" sz="3000" b="1" dirty="0" smtClean="0">
                <a:solidFill>
                  <a:srgbClr val="FF0000"/>
                </a:solidFill>
                <a:latin typeface="Calibri" charset="0"/>
                <a:ea typeface="Calibri" charset="0"/>
                <a:cs typeface="Calibri" charset="0"/>
              </a:rPr>
              <a:t>1. Cache coherence state space explosion</a:t>
            </a:r>
          </a:p>
          <a:p>
            <a:pPr algn="ctr"/>
            <a:endParaRPr lang="en-US" sz="1000" b="1" dirty="0" smtClean="0">
              <a:solidFill>
                <a:srgbClr val="FF0000"/>
              </a:solidFill>
              <a:latin typeface="Calibri" charset="0"/>
              <a:ea typeface="Calibri" charset="0"/>
              <a:cs typeface="Calibri" charset="0"/>
            </a:endParaRPr>
          </a:p>
          <a:p>
            <a:pPr algn="ctr"/>
            <a:r>
              <a:rPr lang="en-US" sz="3000" b="1" dirty="0">
                <a:solidFill>
                  <a:srgbClr val="002060"/>
                </a:solidFill>
                <a:latin typeface="Calibri" charset="0"/>
                <a:ea typeface="Calibri" charset="0"/>
                <a:cs typeface="Calibri" charset="0"/>
              </a:rPr>
              <a:t>Restrict GPU’s </a:t>
            </a:r>
            <a:r>
              <a:rPr lang="en-US" sz="3000" b="1" dirty="0" smtClean="0">
                <a:solidFill>
                  <a:srgbClr val="002060"/>
                </a:solidFill>
                <a:latin typeface="Calibri" charset="0"/>
                <a:ea typeface="Calibri" charset="0"/>
                <a:cs typeface="Calibri" charset="0"/>
              </a:rPr>
              <a:t>caching ability exploiting </a:t>
            </a:r>
            <a:r>
              <a:rPr lang="en-US" sz="3000" b="1" dirty="0">
                <a:solidFill>
                  <a:srgbClr val="002060"/>
                </a:solidFill>
                <a:latin typeface="Calibri" charset="0"/>
                <a:ea typeface="Calibri" charset="0"/>
                <a:cs typeface="Calibri" charset="0"/>
              </a:rPr>
              <a:t>GPU’s latency tolerance</a:t>
            </a:r>
          </a:p>
          <a:p>
            <a:pPr algn="ctr"/>
            <a:endParaRPr lang="en-US" sz="3000" b="1" dirty="0" smtClean="0">
              <a:solidFill>
                <a:srgbClr val="FF0000"/>
              </a:solidFill>
              <a:latin typeface="Calibri" charset="0"/>
              <a:ea typeface="Calibri" charset="0"/>
              <a:cs typeface="Calibri" charset="0"/>
            </a:endParaRPr>
          </a:p>
        </p:txBody>
      </p:sp>
      <p:sp>
        <p:nvSpPr>
          <p:cNvPr id="7" name="TextBox 6"/>
          <p:cNvSpPr txBox="1"/>
          <p:nvPr/>
        </p:nvSpPr>
        <p:spPr>
          <a:xfrm>
            <a:off x="-2" y="2931649"/>
            <a:ext cx="10972800" cy="1169551"/>
          </a:xfrm>
          <a:prstGeom prst="rect">
            <a:avLst/>
          </a:prstGeom>
          <a:noFill/>
        </p:spPr>
        <p:txBody>
          <a:bodyPr wrap="square" rtlCol="0">
            <a:spAutoFit/>
          </a:bodyPr>
          <a:lstStyle/>
          <a:p>
            <a:pPr algn="ctr"/>
            <a:r>
              <a:rPr lang="en-US" sz="3000" b="1" dirty="0" smtClean="0">
                <a:solidFill>
                  <a:srgbClr val="FF0000"/>
                </a:solidFill>
                <a:latin typeface="Calibri" charset="0"/>
                <a:ea typeface="Calibri" charset="0"/>
                <a:cs typeface="Calibri" charset="0"/>
              </a:rPr>
              <a:t>2. Vendor collaboration</a:t>
            </a:r>
          </a:p>
          <a:p>
            <a:pPr algn="ctr"/>
            <a:endParaRPr lang="en-US" sz="1000" b="1" dirty="0">
              <a:solidFill>
                <a:srgbClr val="00B050"/>
              </a:solidFill>
              <a:latin typeface="Calibri" charset="0"/>
              <a:ea typeface="Calibri" charset="0"/>
              <a:cs typeface="Calibri" charset="0"/>
            </a:endParaRPr>
          </a:p>
          <a:p>
            <a:pPr algn="ctr"/>
            <a:r>
              <a:rPr lang="en-US" sz="3000" b="1" dirty="0">
                <a:solidFill>
                  <a:srgbClr val="002060"/>
                </a:solidFill>
                <a:latin typeface="Calibri" charset="0"/>
                <a:ea typeface="Calibri" charset="0"/>
                <a:cs typeface="Calibri" charset="0"/>
              </a:rPr>
              <a:t>CPU and GPU need </a:t>
            </a:r>
            <a:r>
              <a:rPr lang="en-US" sz="3000" b="1" i="1" dirty="0">
                <a:solidFill>
                  <a:srgbClr val="002060"/>
                </a:solidFill>
                <a:latin typeface="Calibri" charset="0"/>
                <a:ea typeface="Calibri" charset="0"/>
                <a:cs typeface="Calibri" charset="0"/>
              </a:rPr>
              <a:t>not</a:t>
            </a:r>
            <a:r>
              <a:rPr lang="en-US" sz="3000" b="1" dirty="0">
                <a:solidFill>
                  <a:srgbClr val="002060"/>
                </a:solidFill>
                <a:latin typeface="Calibri" charset="0"/>
                <a:ea typeface="Calibri" charset="0"/>
                <a:cs typeface="Calibri" charset="0"/>
              </a:rPr>
              <a:t> implement same coherence </a:t>
            </a:r>
            <a:r>
              <a:rPr lang="en-US" sz="3000" b="1" dirty="0" smtClean="0">
                <a:solidFill>
                  <a:srgbClr val="002060"/>
                </a:solidFill>
                <a:latin typeface="Calibri" charset="0"/>
                <a:ea typeface="Calibri" charset="0"/>
                <a:cs typeface="Calibri" charset="0"/>
              </a:rPr>
              <a:t>protocol</a:t>
            </a:r>
            <a:endParaRPr lang="en-US" sz="3000" b="1" dirty="0">
              <a:solidFill>
                <a:srgbClr val="002060"/>
              </a:solidFill>
              <a:latin typeface="Calibri" charset="0"/>
              <a:ea typeface="Calibri" charset="0"/>
              <a:cs typeface="Calibri" charset="0"/>
            </a:endParaRPr>
          </a:p>
        </p:txBody>
      </p:sp>
      <p:sp>
        <p:nvSpPr>
          <p:cNvPr id="8" name="Title 2"/>
          <p:cNvSpPr txBox="1">
            <a:spLocks/>
          </p:cNvSpPr>
          <p:nvPr/>
        </p:nvSpPr>
        <p:spPr bwMode="auto">
          <a:xfrm>
            <a:off x="656342" y="4161737"/>
            <a:ext cx="9875520" cy="182342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lang="en-US" sz="4000" b="1">
                <a:solidFill>
                  <a:srgbClr val="000066"/>
                </a:solidFill>
                <a:latin typeface="Calibri" pitchFamily="34" charset="0"/>
                <a:ea typeface="+mj-ea"/>
                <a:cs typeface="+mj-cs"/>
              </a:defRPr>
            </a:lvl1pPr>
            <a:lvl2pPr algn="ctr" rtl="0" eaLnBrk="1" fontAlgn="base" hangingPunct="1">
              <a:spcBef>
                <a:spcPct val="0"/>
              </a:spcBef>
              <a:spcAft>
                <a:spcPct val="0"/>
              </a:spcAft>
              <a:defRPr sz="3960">
                <a:solidFill>
                  <a:schemeClr val="tx2"/>
                </a:solidFill>
                <a:latin typeface="Arial" charset="0"/>
                <a:ea typeface="ＭＳ Ｐゴシック" charset="-128"/>
              </a:defRPr>
            </a:lvl2pPr>
            <a:lvl3pPr algn="ctr" rtl="0" eaLnBrk="1" fontAlgn="base" hangingPunct="1">
              <a:spcBef>
                <a:spcPct val="0"/>
              </a:spcBef>
              <a:spcAft>
                <a:spcPct val="0"/>
              </a:spcAft>
              <a:defRPr sz="3960">
                <a:solidFill>
                  <a:schemeClr val="tx2"/>
                </a:solidFill>
                <a:latin typeface="Arial" charset="0"/>
                <a:ea typeface="ＭＳ Ｐゴシック" charset="-128"/>
              </a:defRPr>
            </a:lvl3pPr>
            <a:lvl4pPr algn="ctr" rtl="0" eaLnBrk="1" fontAlgn="base" hangingPunct="1">
              <a:spcBef>
                <a:spcPct val="0"/>
              </a:spcBef>
              <a:spcAft>
                <a:spcPct val="0"/>
              </a:spcAft>
              <a:defRPr sz="3960">
                <a:solidFill>
                  <a:schemeClr val="tx2"/>
                </a:solidFill>
                <a:latin typeface="Arial" charset="0"/>
                <a:ea typeface="ＭＳ Ｐゴシック" charset="-128"/>
              </a:defRPr>
            </a:lvl4pPr>
            <a:lvl5pPr algn="ctr" rtl="0" eaLnBrk="1" fontAlgn="base" hangingPunct="1">
              <a:spcBef>
                <a:spcPct val="0"/>
              </a:spcBef>
              <a:spcAft>
                <a:spcPct val="0"/>
              </a:spcAft>
              <a:defRPr sz="3960">
                <a:solidFill>
                  <a:schemeClr val="tx2"/>
                </a:solidFill>
                <a:latin typeface="Arial" charset="0"/>
                <a:ea typeface="ＭＳ Ｐゴシック" charset="-128"/>
              </a:defRPr>
            </a:lvl5pPr>
            <a:lvl6pPr marL="411480" algn="ctr" rtl="0" eaLnBrk="1" fontAlgn="base" hangingPunct="1">
              <a:spcBef>
                <a:spcPct val="0"/>
              </a:spcBef>
              <a:spcAft>
                <a:spcPct val="0"/>
              </a:spcAft>
              <a:defRPr sz="3960">
                <a:solidFill>
                  <a:schemeClr val="tx2"/>
                </a:solidFill>
                <a:latin typeface="Arial" charset="0"/>
                <a:ea typeface="ＭＳ Ｐゴシック" charset="-128"/>
              </a:defRPr>
            </a:lvl6pPr>
            <a:lvl7pPr marL="822960" algn="ctr" rtl="0" eaLnBrk="1" fontAlgn="base" hangingPunct="1">
              <a:spcBef>
                <a:spcPct val="0"/>
              </a:spcBef>
              <a:spcAft>
                <a:spcPct val="0"/>
              </a:spcAft>
              <a:defRPr sz="3960">
                <a:solidFill>
                  <a:schemeClr val="tx2"/>
                </a:solidFill>
                <a:latin typeface="Arial" charset="0"/>
                <a:ea typeface="ＭＳ Ｐゴシック" charset="-128"/>
              </a:defRPr>
            </a:lvl7pPr>
            <a:lvl8pPr marL="1234440" algn="ctr" rtl="0" eaLnBrk="1" fontAlgn="base" hangingPunct="1">
              <a:spcBef>
                <a:spcPct val="0"/>
              </a:spcBef>
              <a:spcAft>
                <a:spcPct val="0"/>
              </a:spcAft>
              <a:defRPr sz="3960">
                <a:solidFill>
                  <a:schemeClr val="tx2"/>
                </a:solidFill>
                <a:latin typeface="Arial" charset="0"/>
                <a:ea typeface="ＭＳ Ｐゴシック" charset="-128"/>
              </a:defRPr>
            </a:lvl8pPr>
            <a:lvl9pPr marL="1645920" algn="ctr" rtl="0" eaLnBrk="1" fontAlgn="base" hangingPunct="1">
              <a:spcBef>
                <a:spcPct val="0"/>
              </a:spcBef>
              <a:spcAft>
                <a:spcPct val="0"/>
              </a:spcAft>
              <a:defRPr sz="3960">
                <a:solidFill>
                  <a:schemeClr val="tx2"/>
                </a:solidFill>
                <a:latin typeface="Arial" charset="0"/>
                <a:ea typeface="ＭＳ Ｐゴシック" charset="-128"/>
              </a:defRPr>
            </a:lvl9pPr>
          </a:lstStyle>
          <a:p>
            <a:pPr defTabSz="914400"/>
            <a:r>
              <a:rPr lang="en-US" sz="3200" kern="0" dirty="0" smtClean="0">
                <a:solidFill>
                  <a:srgbClr val="FF0000"/>
                </a:solidFill>
              </a:rPr>
              <a:t>Solution: Selective GPU caching</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465809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Box 104"/>
          <p:cNvSpPr txBox="1"/>
          <p:nvPr/>
        </p:nvSpPr>
        <p:spPr>
          <a:xfrm>
            <a:off x="-172277" y="5100120"/>
            <a:ext cx="10972800" cy="1015663"/>
          </a:xfrm>
          <a:prstGeom prst="rect">
            <a:avLst/>
          </a:prstGeom>
          <a:noFill/>
        </p:spPr>
        <p:txBody>
          <a:bodyPr wrap="square" rtlCol="0">
            <a:spAutoFit/>
          </a:bodyPr>
          <a:lstStyle/>
          <a:p>
            <a:pPr algn="ctr" defTabSz="914400" fontAlgn="auto">
              <a:spcBef>
                <a:spcPts val="0"/>
              </a:spcBef>
              <a:spcAft>
                <a:spcPts val="0"/>
              </a:spcAft>
              <a:defRPr/>
            </a:pPr>
            <a:r>
              <a:rPr lang="en-US" sz="3000" b="1" kern="0">
                <a:solidFill>
                  <a:srgbClr val="FF0000"/>
                </a:solidFill>
                <a:latin typeface="Calibri" charset="0"/>
                <a:ea typeface="Calibri" charset="0"/>
                <a:cs typeface="Calibri" charset="0"/>
              </a:rPr>
              <a:t>CPU caching capability remains </a:t>
            </a:r>
            <a:r>
              <a:rPr lang="en-US" sz="3000" b="1" kern="0" smtClean="0">
                <a:solidFill>
                  <a:srgbClr val="FF0000"/>
                </a:solidFill>
                <a:latin typeface="Calibri" charset="0"/>
                <a:ea typeface="Calibri" charset="0"/>
                <a:cs typeface="Calibri" charset="0"/>
              </a:rPr>
              <a:t>intact</a:t>
            </a:r>
          </a:p>
          <a:p>
            <a:pPr algn="ctr" defTabSz="914400" fontAlgn="auto">
              <a:spcBef>
                <a:spcPts val="0"/>
              </a:spcBef>
              <a:spcAft>
                <a:spcPts val="0"/>
              </a:spcAft>
              <a:defRPr/>
            </a:pPr>
            <a:r>
              <a:rPr lang="en-US" sz="3000" b="1" kern="0" dirty="0" smtClean="0">
                <a:solidFill>
                  <a:srgbClr val="FF0000"/>
                </a:solidFill>
                <a:latin typeface="Calibri" charset="0"/>
                <a:ea typeface="Calibri" charset="0"/>
                <a:cs typeface="Calibri" charset="0"/>
              </a:rPr>
              <a:t>GPU doesn’t need </a:t>
            </a:r>
            <a:r>
              <a:rPr lang="en-US" sz="3000" b="1" kern="0" dirty="0">
                <a:solidFill>
                  <a:srgbClr val="FF0000"/>
                </a:solidFill>
                <a:latin typeface="Calibri" charset="0"/>
                <a:ea typeface="Calibri" charset="0"/>
                <a:cs typeface="Calibri" charset="0"/>
              </a:rPr>
              <a:t>to handle coherence traffic </a:t>
            </a:r>
            <a:r>
              <a:rPr lang="en-US" sz="3000" b="1" kern="0" dirty="0" smtClean="0">
                <a:solidFill>
                  <a:srgbClr val="FF0000"/>
                </a:solidFill>
                <a:latin typeface="Calibri" charset="0"/>
                <a:ea typeface="Calibri" charset="0"/>
                <a:cs typeface="Calibri" charset="0"/>
              </a:rPr>
              <a:t>from CPU</a:t>
            </a:r>
            <a:endParaRPr lang="en-US" sz="3000" b="1" kern="0" baseline="0" dirty="0">
              <a:solidFill>
                <a:srgbClr val="FF0000"/>
              </a:solidFill>
              <a:latin typeface="Calibri" charset="0"/>
              <a:ea typeface="Calibri" charset="0"/>
              <a:cs typeface="Calibri" charset="0"/>
            </a:endParaRPr>
          </a:p>
        </p:txBody>
      </p:sp>
      <p:sp>
        <p:nvSpPr>
          <p:cNvPr id="32" name="Title 1"/>
          <p:cNvSpPr>
            <a:spLocks noGrp="1"/>
          </p:cNvSpPr>
          <p:nvPr>
            <p:ph type="title"/>
          </p:nvPr>
        </p:nvSpPr>
        <p:spPr>
          <a:xfrm>
            <a:off x="548640" y="411480"/>
            <a:ext cx="9875520" cy="617220"/>
          </a:xfrm>
        </p:spPr>
        <p:txBody>
          <a:bodyPr/>
          <a:lstStyle/>
          <a:p>
            <a:r>
              <a:rPr lang="en-US" dirty="0" smtClean="0"/>
              <a:t>Selective GPU Caching: </a:t>
            </a:r>
            <a:r>
              <a:rPr lang="en-US" dirty="0"/>
              <a:t>P</a:t>
            </a:r>
            <a:r>
              <a:rPr lang="en-US" dirty="0" smtClean="0"/>
              <a:t>rinciples</a:t>
            </a:r>
            <a:endParaRPr lang="en-US" dirty="0"/>
          </a:p>
        </p:txBody>
      </p:sp>
      <p:sp>
        <p:nvSpPr>
          <p:cNvPr id="35" name="Content Placeholder 5"/>
          <p:cNvSpPr>
            <a:spLocks noGrp="1"/>
          </p:cNvSpPr>
          <p:nvPr>
            <p:ph idx="1"/>
          </p:nvPr>
        </p:nvSpPr>
        <p:spPr>
          <a:xfrm>
            <a:off x="179018" y="1165948"/>
            <a:ext cx="7838547" cy="4279107"/>
          </a:xfrm>
        </p:spPr>
        <p:txBody>
          <a:bodyPr/>
          <a:lstStyle/>
          <a:p>
            <a:pPr marL="0" lvl="0" indent="0">
              <a:buClr>
                <a:srgbClr val="B3B3B3"/>
              </a:buClr>
              <a:buNone/>
              <a:defRPr/>
            </a:pPr>
            <a:endParaRPr lang="en-US" dirty="0" smtClean="0">
              <a:solidFill>
                <a:srgbClr val="000000"/>
              </a:solidFill>
            </a:endParaRPr>
          </a:p>
          <a:p>
            <a:pPr marL="0" indent="0">
              <a:buClr>
                <a:srgbClr val="B3B3B3"/>
              </a:buClr>
              <a:buNone/>
              <a:defRPr/>
            </a:pPr>
            <a:r>
              <a:rPr lang="en-US" sz="2800" dirty="0" smtClean="0">
                <a:solidFill>
                  <a:prstClr val="black"/>
                </a:solidFill>
                <a:latin typeface="Calibri" charset="0"/>
                <a:ea typeface="Calibri" charset="0"/>
                <a:cs typeface="Calibri" charset="0"/>
              </a:rPr>
              <a:t>1. CPU caches both CPU- &amp; graphics-memory</a:t>
            </a:r>
          </a:p>
          <a:p>
            <a:pPr marL="0" indent="0">
              <a:buClr>
                <a:srgbClr val="B3B3B3"/>
              </a:buClr>
              <a:buNone/>
              <a:defRPr/>
            </a:pPr>
            <a:endParaRPr lang="en-US" dirty="0" smtClean="0">
              <a:solidFill>
                <a:prstClr val="black"/>
              </a:solidFill>
              <a:latin typeface="Calibri" charset="0"/>
              <a:ea typeface="Calibri" charset="0"/>
              <a:cs typeface="Calibri" charset="0"/>
            </a:endParaRPr>
          </a:p>
          <a:p>
            <a:pPr marL="0" indent="0">
              <a:buClr>
                <a:srgbClr val="B3B3B3"/>
              </a:buClr>
              <a:buNone/>
              <a:defRPr/>
            </a:pPr>
            <a:r>
              <a:rPr lang="en-US" dirty="0" smtClean="0">
                <a:solidFill>
                  <a:prstClr val="black"/>
                </a:solidFill>
                <a:latin typeface="Calibri" charset="0"/>
                <a:ea typeface="Calibri" charset="0"/>
                <a:cs typeface="Calibri" charset="0"/>
              </a:rPr>
              <a:t>2. GPU never caches CPU-memory</a:t>
            </a:r>
          </a:p>
          <a:p>
            <a:pPr marL="0" lvl="0" indent="0">
              <a:buClr>
                <a:srgbClr val="B3B3B3"/>
              </a:buClr>
              <a:buNone/>
              <a:defRPr/>
            </a:pPr>
            <a:endParaRPr lang="en-US" dirty="0" smtClean="0">
              <a:solidFill>
                <a:srgbClr val="000000"/>
              </a:solidFill>
            </a:endParaRPr>
          </a:p>
          <a:p>
            <a:pPr marL="0" lvl="0" indent="0">
              <a:buClr>
                <a:srgbClr val="B3B3B3"/>
              </a:buClr>
              <a:buNone/>
              <a:defRPr/>
            </a:pPr>
            <a:r>
              <a:rPr lang="en-US" dirty="0" smtClean="0">
                <a:solidFill>
                  <a:srgbClr val="000000"/>
                </a:solidFill>
              </a:rPr>
              <a:t>3. GPU caches graphics-memory </a:t>
            </a:r>
          </a:p>
          <a:p>
            <a:pPr marL="0" lvl="0" indent="0">
              <a:buClr>
                <a:srgbClr val="B3B3B3"/>
              </a:buClr>
              <a:buNone/>
              <a:defRPr/>
            </a:pPr>
            <a:r>
              <a:rPr lang="en-US" dirty="0">
                <a:solidFill>
                  <a:srgbClr val="000000"/>
                </a:solidFill>
              </a:rPr>
              <a:t> </a:t>
            </a:r>
            <a:r>
              <a:rPr lang="en-US" dirty="0" smtClean="0">
                <a:solidFill>
                  <a:srgbClr val="000000"/>
                </a:solidFill>
              </a:rPr>
              <a:t>   if CPU not caching</a:t>
            </a:r>
            <a:endParaRPr lang="en-US" dirty="0">
              <a:solidFill>
                <a:srgbClr val="000000"/>
              </a:solidFill>
            </a:endParaRPr>
          </a:p>
        </p:txBody>
      </p:sp>
      <p:sp>
        <p:nvSpPr>
          <p:cNvPr id="31" name="Rounded Rectangle 30"/>
          <p:cNvSpPr/>
          <p:nvPr/>
        </p:nvSpPr>
        <p:spPr>
          <a:xfrm>
            <a:off x="7303541" y="1624017"/>
            <a:ext cx="1227663" cy="1011208"/>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33" name="Rounded Rectangle 32"/>
          <p:cNvSpPr/>
          <p:nvPr/>
        </p:nvSpPr>
        <p:spPr>
          <a:xfrm>
            <a:off x="7431038" y="3598228"/>
            <a:ext cx="1511663" cy="1234017"/>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34" name="Up-Down Arrow 33"/>
          <p:cNvSpPr/>
          <p:nvPr/>
        </p:nvSpPr>
        <p:spPr>
          <a:xfrm>
            <a:off x="7616786" y="2635225"/>
            <a:ext cx="333212" cy="940056"/>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36" name="Rounded Rectangle 35"/>
          <p:cNvSpPr/>
          <p:nvPr/>
        </p:nvSpPr>
        <p:spPr>
          <a:xfrm>
            <a:off x="7373413" y="2179794"/>
            <a:ext cx="1109676" cy="365426"/>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600" b="1" kern="0" dirty="0">
                <a:solidFill>
                  <a:srgbClr val="000000"/>
                </a:solidFill>
                <a:latin typeface="Calibri"/>
                <a:ea typeface="+mn-ea"/>
              </a:rPr>
              <a:t>Directory</a:t>
            </a:r>
          </a:p>
        </p:txBody>
      </p:sp>
      <p:sp>
        <p:nvSpPr>
          <p:cNvPr id="37" name="Rounded Rectangle 36"/>
          <p:cNvSpPr/>
          <p:nvPr/>
        </p:nvSpPr>
        <p:spPr>
          <a:xfrm>
            <a:off x="7369618" y="1724956"/>
            <a:ext cx="1067495" cy="391003"/>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b="1" kern="0" dirty="0" smtClean="0">
                <a:solidFill>
                  <a:srgbClr val="000000"/>
                </a:solidFill>
                <a:latin typeface="Calibri"/>
                <a:ea typeface="+mn-ea"/>
              </a:rPr>
              <a:t>CPU</a:t>
            </a:r>
            <a:endParaRPr lang="en-US" b="1" kern="0" dirty="0">
              <a:solidFill>
                <a:srgbClr val="000000"/>
              </a:solidFill>
              <a:latin typeface="Calibri"/>
              <a:ea typeface="+mn-ea"/>
            </a:endParaRPr>
          </a:p>
        </p:txBody>
      </p:sp>
      <p:sp>
        <p:nvSpPr>
          <p:cNvPr id="39" name="Rounded Rectangle 38"/>
          <p:cNvSpPr/>
          <p:nvPr/>
        </p:nvSpPr>
        <p:spPr>
          <a:xfrm rot="16200000">
            <a:off x="8064894" y="3969782"/>
            <a:ext cx="1059988" cy="51513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600" b="1" kern="0" dirty="0">
                <a:solidFill>
                  <a:srgbClr val="000000"/>
                </a:solidFill>
                <a:latin typeface="Calibri"/>
                <a:ea typeface="+mn-ea"/>
              </a:rPr>
              <a:t>Remote Directory</a:t>
            </a:r>
          </a:p>
        </p:txBody>
      </p:sp>
      <p:sp>
        <p:nvSpPr>
          <p:cNvPr id="40" name="Up-Down Arrow 39"/>
          <p:cNvSpPr/>
          <p:nvPr/>
        </p:nvSpPr>
        <p:spPr>
          <a:xfrm rot="5400000">
            <a:off x="8912351" y="1522225"/>
            <a:ext cx="225176" cy="96229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dirty="0">
              <a:solidFill>
                <a:sysClr val="window" lastClr="FFFFFF"/>
              </a:solidFill>
              <a:latin typeface="Calibri"/>
              <a:ea typeface="+mn-ea"/>
            </a:endParaRPr>
          </a:p>
        </p:txBody>
      </p:sp>
      <p:grpSp>
        <p:nvGrpSpPr>
          <p:cNvPr id="41" name="Group 40"/>
          <p:cNvGrpSpPr/>
          <p:nvPr/>
        </p:nvGrpSpPr>
        <p:grpSpPr>
          <a:xfrm>
            <a:off x="9571845" y="1753971"/>
            <a:ext cx="1228678" cy="670122"/>
            <a:chOff x="1772862" y="650631"/>
            <a:chExt cx="877627" cy="670122"/>
          </a:xfrm>
        </p:grpSpPr>
        <p:sp>
          <p:nvSpPr>
            <p:cNvPr id="42" name="Rounded Rectangle 41"/>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3" name="Rounded Rectangle 42"/>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4" name="Rounded Rectangle 43"/>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45" name="Rounded Rectangle 44"/>
            <p:cNvSpPr/>
            <p:nvPr/>
          </p:nvSpPr>
          <p:spPr>
            <a:xfrm>
              <a:off x="2001461" y="879231"/>
              <a:ext cx="649028" cy="441522"/>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smtClean="0">
                  <a:solidFill>
                    <a:srgbClr val="000000"/>
                  </a:solidFill>
                  <a:latin typeface="Calibri"/>
                  <a:ea typeface="+mn-ea"/>
                </a:rPr>
                <a:t>CPU</a:t>
              </a:r>
            </a:p>
            <a:p>
              <a:pPr algn="ctr" defTabSz="914400" fontAlgn="auto">
                <a:spcBef>
                  <a:spcPts val="0"/>
                </a:spcBef>
                <a:spcAft>
                  <a:spcPts val="0"/>
                </a:spcAft>
                <a:defRPr/>
              </a:pPr>
              <a:r>
                <a:rPr lang="en-US" sz="1300" b="1" kern="0" dirty="0" smtClean="0">
                  <a:solidFill>
                    <a:srgbClr val="000000"/>
                  </a:solidFill>
                  <a:latin typeface="Calibri"/>
                  <a:ea typeface="+mn-ea"/>
                </a:rPr>
                <a:t>memory</a:t>
              </a:r>
              <a:endParaRPr lang="en-US" sz="1300" b="1" kern="0" dirty="0">
                <a:solidFill>
                  <a:srgbClr val="000000"/>
                </a:solidFill>
                <a:latin typeface="Calibri"/>
                <a:ea typeface="+mn-ea"/>
              </a:endParaRPr>
            </a:p>
          </p:txBody>
        </p:sp>
      </p:grpSp>
      <p:grpSp>
        <p:nvGrpSpPr>
          <p:cNvPr id="46" name="Group 45"/>
          <p:cNvGrpSpPr/>
          <p:nvPr/>
        </p:nvGrpSpPr>
        <p:grpSpPr>
          <a:xfrm>
            <a:off x="9541473" y="3812422"/>
            <a:ext cx="1317291" cy="811945"/>
            <a:chOff x="2362200" y="4114800"/>
            <a:chExt cx="1317291" cy="811945"/>
          </a:xfrm>
        </p:grpSpPr>
        <p:sp>
          <p:nvSpPr>
            <p:cNvPr id="47" name="Rounded Rectangle 46"/>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48" name="Rounded Rectangle 47"/>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49" name="Rounded Rectangle 48"/>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0" name="Rounded Rectangle 49"/>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1" name="Rounded Rectangle 50"/>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2" name="Rounded Rectangle 51"/>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3" name="Rounded Rectangle 52"/>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54" name="Rounded Rectangle 53"/>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smtClean="0">
                  <a:solidFill>
                    <a:srgbClr val="000000"/>
                  </a:solidFill>
                  <a:latin typeface="Calibri"/>
                  <a:ea typeface="+mn-ea"/>
                </a:rPr>
                <a:t>Graphics</a:t>
              </a:r>
            </a:p>
            <a:p>
              <a:pPr algn="ctr" defTabSz="914400" fontAlgn="auto">
                <a:spcBef>
                  <a:spcPts val="0"/>
                </a:spcBef>
                <a:spcAft>
                  <a:spcPts val="0"/>
                </a:spcAft>
                <a:defRPr/>
              </a:pPr>
              <a:r>
                <a:rPr lang="en-US" sz="1300" b="1" kern="0" dirty="0" smtClean="0">
                  <a:solidFill>
                    <a:srgbClr val="000000"/>
                  </a:solidFill>
                  <a:latin typeface="Calibri"/>
                  <a:ea typeface="+mn-ea"/>
                </a:rPr>
                <a:t>memory</a:t>
              </a:r>
              <a:endParaRPr lang="en-US" sz="1300" b="1" kern="0" dirty="0">
                <a:solidFill>
                  <a:srgbClr val="000000"/>
                </a:solidFill>
                <a:latin typeface="Calibri"/>
                <a:ea typeface="+mn-ea"/>
              </a:endParaRPr>
            </a:p>
          </p:txBody>
        </p:sp>
      </p:grpSp>
      <p:sp>
        <p:nvSpPr>
          <p:cNvPr id="55" name="Rounded Rectangle 54"/>
          <p:cNvSpPr/>
          <p:nvPr/>
        </p:nvSpPr>
        <p:spPr>
          <a:xfrm>
            <a:off x="7488479" y="3855682"/>
            <a:ext cx="764015" cy="72980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b="1" kern="0" dirty="0">
                <a:solidFill>
                  <a:srgbClr val="000000"/>
                </a:solidFill>
                <a:latin typeface="Calibri"/>
                <a:ea typeface="+mn-ea"/>
              </a:rPr>
              <a:t>GPU</a:t>
            </a:r>
          </a:p>
        </p:txBody>
      </p:sp>
      <p:pic>
        <p:nvPicPr>
          <p:cNvPr id="56" name="Picture 55"/>
          <p:cNvPicPr>
            <a:picLocks noChangeAspect="1"/>
          </p:cNvPicPr>
          <p:nvPr/>
        </p:nvPicPr>
        <p:blipFill>
          <a:blip r:embed="rId3"/>
          <a:stretch>
            <a:fillRect/>
          </a:stretch>
        </p:blipFill>
        <p:spPr>
          <a:xfrm>
            <a:off x="8986101" y="4307855"/>
            <a:ext cx="664522" cy="268247"/>
          </a:xfrm>
          <a:prstGeom prst="rect">
            <a:avLst/>
          </a:prstGeom>
        </p:spPr>
      </p:pic>
      <p:pic>
        <p:nvPicPr>
          <p:cNvPr id="57" name="Picture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69503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Performance vs Design complexity trade-off</a:t>
            </a:r>
            <a:endParaRPr lang="en-US" dirty="0"/>
          </a:p>
        </p:txBody>
      </p:sp>
      <p:sp>
        <p:nvSpPr>
          <p:cNvPr id="6" name="Content Placeholder 5"/>
          <p:cNvSpPr>
            <a:spLocks noGrp="1"/>
          </p:cNvSpPr>
          <p:nvPr>
            <p:ph idx="1"/>
          </p:nvPr>
        </p:nvSpPr>
        <p:spPr>
          <a:xfrm>
            <a:off x="150420" y="5022671"/>
            <a:ext cx="10119360" cy="4279107"/>
          </a:xfrm>
        </p:spPr>
        <p:txBody>
          <a:bodyPr/>
          <a:lstStyle/>
          <a:p>
            <a:pPr marL="0" lvl="0" indent="0">
              <a:buClr>
                <a:srgbClr val="B3B3B3"/>
              </a:buClr>
              <a:buNone/>
              <a:defRPr/>
            </a:pPr>
            <a:endParaRPr lang="en-US" dirty="0">
              <a:solidFill>
                <a:srgbClr val="000000"/>
              </a:solidFill>
            </a:endParaRPr>
          </a:p>
          <a:p>
            <a:pPr marL="0" lvl="0" indent="0">
              <a:buClr>
                <a:srgbClr val="B3B3B3"/>
              </a:buClr>
              <a:buNone/>
              <a:defRPr/>
            </a:pPr>
            <a:endParaRPr lang="en-US" dirty="0" smtClean="0">
              <a:solidFill>
                <a:srgbClr val="000000"/>
              </a:solidFill>
            </a:endParaRPr>
          </a:p>
          <a:p>
            <a:pPr marL="0" lvl="0" indent="0">
              <a:buClr>
                <a:srgbClr val="B3B3B3"/>
              </a:buClr>
              <a:buNone/>
              <a:defRPr/>
            </a:pPr>
            <a:endParaRPr lang="en-US" dirty="0" smtClean="0">
              <a:solidFill>
                <a:srgbClr val="000000"/>
              </a:solidFill>
            </a:endParaRPr>
          </a:p>
          <a:p>
            <a:pPr marL="0" lvl="0" indent="0">
              <a:buClr>
                <a:srgbClr val="B3B3B3"/>
              </a:buClr>
              <a:buNone/>
              <a:defRPr/>
            </a:pPr>
            <a:r>
              <a:rPr lang="en-US" sz="2800" dirty="0" smtClean="0">
                <a:solidFill>
                  <a:srgbClr val="000000"/>
                </a:solidFill>
              </a:rPr>
              <a:t>Uses </a:t>
            </a:r>
            <a:r>
              <a:rPr lang="en-US" sz="2800" dirty="0">
                <a:solidFill>
                  <a:srgbClr val="000000"/>
                </a:solidFill>
              </a:rPr>
              <a:t>link bandwidth </a:t>
            </a:r>
            <a:r>
              <a:rPr lang="en-US" sz="2800" dirty="0" smtClean="0">
                <a:solidFill>
                  <a:srgbClr val="000000"/>
                </a:solidFill>
              </a:rPr>
              <a:t>inefficiently</a:t>
            </a:r>
          </a:p>
          <a:p>
            <a:pPr marL="0" indent="0">
              <a:buClr>
                <a:srgbClr val="B3B3B3"/>
              </a:buClr>
              <a:buNone/>
              <a:defRPr/>
            </a:pPr>
            <a:endParaRPr lang="en-US" sz="2800" dirty="0" smtClean="0">
              <a:solidFill>
                <a:prstClr val="black"/>
              </a:solidFill>
              <a:latin typeface="Calibri" charset="0"/>
              <a:ea typeface="Calibri" charset="0"/>
              <a:cs typeface="Calibri" charset="0"/>
            </a:endParaRPr>
          </a:p>
          <a:p>
            <a:pPr marL="0" indent="0">
              <a:buClr>
                <a:srgbClr val="B3B3B3"/>
              </a:buClr>
              <a:buNone/>
              <a:defRPr/>
            </a:pPr>
            <a:r>
              <a:rPr lang="en-US" sz="2800" dirty="0" smtClean="0">
                <a:solidFill>
                  <a:prstClr val="black"/>
                </a:solidFill>
                <a:latin typeface="Calibri" charset="0"/>
                <a:ea typeface="Calibri" charset="0"/>
                <a:cs typeface="Calibri" charset="0"/>
              </a:rPr>
              <a:t>Uses </a:t>
            </a:r>
            <a:r>
              <a:rPr lang="en-US" sz="2800" dirty="0">
                <a:solidFill>
                  <a:prstClr val="black"/>
                </a:solidFill>
                <a:latin typeface="Calibri" charset="0"/>
                <a:ea typeface="Calibri" charset="0"/>
                <a:cs typeface="Calibri" charset="0"/>
              </a:rPr>
              <a:t>remote DRAM </a:t>
            </a:r>
            <a:r>
              <a:rPr lang="en-US" sz="2800" dirty="0" smtClean="0">
                <a:solidFill>
                  <a:prstClr val="black"/>
                </a:solidFill>
                <a:latin typeface="Calibri" charset="0"/>
                <a:ea typeface="Calibri" charset="0"/>
                <a:cs typeface="Calibri" charset="0"/>
              </a:rPr>
              <a:t>bandwidth </a:t>
            </a:r>
          </a:p>
          <a:p>
            <a:pPr marL="0" indent="0">
              <a:buClr>
                <a:srgbClr val="B3B3B3"/>
              </a:buClr>
              <a:buNone/>
              <a:defRPr/>
            </a:pPr>
            <a:r>
              <a:rPr lang="en-US" sz="2800" dirty="0" smtClean="0">
                <a:solidFill>
                  <a:prstClr val="black"/>
                </a:solidFill>
                <a:latin typeface="Calibri" charset="0"/>
                <a:ea typeface="Calibri" charset="0"/>
                <a:cs typeface="Calibri" charset="0"/>
              </a:rPr>
              <a:t>inefficiently</a:t>
            </a:r>
            <a:endParaRPr lang="en-US" sz="2800" dirty="0">
              <a:solidFill>
                <a:prstClr val="black"/>
              </a:solidFill>
              <a:latin typeface="Calibri" charset="0"/>
              <a:ea typeface="Calibri" charset="0"/>
              <a:cs typeface="Calibri" charset="0"/>
            </a:endParaRPr>
          </a:p>
          <a:p>
            <a:pPr marL="0" indent="0">
              <a:buClr>
                <a:srgbClr val="B3B3B3"/>
              </a:buClr>
              <a:buNone/>
              <a:defRPr/>
            </a:pPr>
            <a:endParaRPr lang="en-US" dirty="0" smtClean="0">
              <a:solidFill>
                <a:prstClr val="black"/>
              </a:solidFill>
              <a:latin typeface="Calibri" charset="0"/>
              <a:ea typeface="Calibri" charset="0"/>
              <a:cs typeface="Calibri" charset="0"/>
            </a:endParaRPr>
          </a:p>
          <a:p>
            <a:pPr marL="0" indent="0">
              <a:buClr>
                <a:srgbClr val="B3B3B3"/>
              </a:buClr>
              <a:buNone/>
              <a:defRPr/>
            </a:pPr>
            <a:r>
              <a:rPr lang="en-US" sz="2800" dirty="0" smtClean="0">
                <a:solidFill>
                  <a:prstClr val="black"/>
                </a:solidFill>
                <a:latin typeface="Calibri" charset="0"/>
                <a:ea typeface="Calibri" charset="0"/>
                <a:cs typeface="Calibri" charset="0"/>
              </a:rPr>
              <a:t>Misses </a:t>
            </a:r>
            <a:r>
              <a:rPr lang="en-US" sz="2800" dirty="0">
                <a:solidFill>
                  <a:prstClr val="black"/>
                </a:solidFill>
                <a:latin typeface="Calibri" charset="0"/>
                <a:ea typeface="Calibri" charset="0"/>
                <a:cs typeface="Calibri" charset="0"/>
              </a:rPr>
              <a:t>out on bandwidth savings </a:t>
            </a:r>
            <a:endParaRPr lang="en-US" sz="2800" dirty="0" smtClean="0">
              <a:solidFill>
                <a:prstClr val="black"/>
              </a:solidFill>
              <a:latin typeface="Calibri" charset="0"/>
              <a:ea typeface="Calibri" charset="0"/>
              <a:cs typeface="Calibri" charset="0"/>
            </a:endParaRPr>
          </a:p>
          <a:p>
            <a:pPr marL="0" indent="0">
              <a:buClr>
                <a:srgbClr val="B3B3B3"/>
              </a:buClr>
              <a:buNone/>
              <a:defRPr/>
            </a:pPr>
            <a:r>
              <a:rPr lang="en-US" sz="2800" dirty="0" smtClean="0">
                <a:solidFill>
                  <a:prstClr val="black"/>
                </a:solidFill>
                <a:latin typeface="Calibri" charset="0"/>
                <a:ea typeface="Calibri" charset="0"/>
                <a:cs typeface="Calibri" charset="0"/>
              </a:rPr>
              <a:t>from </a:t>
            </a:r>
            <a:r>
              <a:rPr lang="en-US" sz="2800" dirty="0">
                <a:solidFill>
                  <a:prstClr val="black"/>
                </a:solidFill>
                <a:latin typeface="Calibri" charset="0"/>
                <a:ea typeface="Calibri" charset="0"/>
                <a:cs typeface="Calibri" charset="0"/>
              </a:rPr>
              <a:t>caching locality</a:t>
            </a:r>
          </a:p>
          <a:p>
            <a:pPr marL="0" lvl="0" indent="0">
              <a:buClr>
                <a:srgbClr val="B3B3B3"/>
              </a:buClr>
              <a:buNone/>
              <a:defRPr/>
            </a:pPr>
            <a:endParaRPr lang="en-US" dirty="0">
              <a:solidFill>
                <a:srgbClr val="000000"/>
              </a:solidFill>
            </a:endParaRPr>
          </a:p>
        </p:txBody>
      </p:sp>
      <p:graphicFrame>
        <p:nvGraphicFramePr>
          <p:cNvPr id="9" name="Chart 8"/>
          <p:cNvGraphicFramePr>
            <a:graphicFrameLocks noGrp="1"/>
          </p:cNvGraphicFramePr>
          <p:nvPr>
            <p:extLst/>
          </p:nvPr>
        </p:nvGraphicFramePr>
        <p:xfrm>
          <a:off x="1424790" y="375857"/>
          <a:ext cx="6793181" cy="5660572"/>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Straight Connector 11"/>
          <p:cNvCxnSpPr/>
          <p:nvPr/>
        </p:nvCxnSpPr>
        <p:spPr bwMode="auto">
          <a:xfrm>
            <a:off x="2395648" y="1579422"/>
            <a:ext cx="5628904" cy="0"/>
          </a:xfrm>
          <a:prstGeom prst="line">
            <a:avLst/>
          </a:prstGeom>
          <a:solidFill>
            <a:schemeClr val="accent1"/>
          </a:solidFill>
          <a:ln w="76200" cap="flat" cmpd="sng" algn="ctr">
            <a:solidFill>
              <a:srgbClr val="FF0000"/>
            </a:solidFill>
            <a:prstDash val="sysDash"/>
            <a:round/>
            <a:headEnd type="none" w="med" len="med"/>
            <a:tailEnd type="none" w="med" len="med"/>
          </a:ln>
          <a:effectLst/>
        </p:spPr>
      </p:cxnSp>
      <p:sp>
        <p:nvSpPr>
          <p:cNvPr id="14" name="TextBox 13"/>
          <p:cNvSpPr txBox="1"/>
          <p:nvPr/>
        </p:nvSpPr>
        <p:spPr>
          <a:xfrm>
            <a:off x="8024551" y="1365665"/>
            <a:ext cx="2781993" cy="923330"/>
          </a:xfrm>
          <a:prstGeom prst="rect">
            <a:avLst/>
          </a:prstGeom>
          <a:noFill/>
        </p:spPr>
        <p:txBody>
          <a:bodyPr wrap="square" rtlCol="0">
            <a:spAutoFit/>
          </a:bodyPr>
          <a:lstStyle/>
          <a:p>
            <a:r>
              <a:rPr lang="en-US" b="1" dirty="0" smtClean="0">
                <a:solidFill>
                  <a:srgbClr val="FF0000"/>
                </a:solidFill>
              </a:rPr>
              <a:t>HW cache coherence</a:t>
            </a:r>
          </a:p>
          <a:p>
            <a:r>
              <a:rPr lang="en-US" dirty="0" smtClean="0"/>
              <a:t>✔High Performance</a:t>
            </a:r>
          </a:p>
          <a:p>
            <a:r>
              <a:rPr lang="en-US" dirty="0" smtClean="0"/>
              <a:t>❌High design complexity</a:t>
            </a:r>
            <a:endParaRPr lang="en-US" dirty="0"/>
          </a:p>
        </p:txBody>
      </p:sp>
      <p:sp>
        <p:nvSpPr>
          <p:cNvPr id="15" name="TextBox 14"/>
          <p:cNvSpPr txBox="1"/>
          <p:nvPr/>
        </p:nvSpPr>
        <p:spPr>
          <a:xfrm>
            <a:off x="8024551" y="3158643"/>
            <a:ext cx="2781994" cy="923330"/>
          </a:xfrm>
          <a:prstGeom prst="rect">
            <a:avLst/>
          </a:prstGeom>
          <a:noFill/>
        </p:spPr>
        <p:txBody>
          <a:bodyPr wrap="square" rtlCol="0">
            <a:spAutoFit/>
          </a:bodyPr>
          <a:lstStyle/>
          <a:p>
            <a:r>
              <a:rPr lang="en-US" b="1" dirty="0" smtClean="0">
                <a:solidFill>
                  <a:schemeClr val="accent1">
                    <a:lumMod val="25000"/>
                  </a:schemeClr>
                </a:solidFill>
              </a:rPr>
              <a:t>Selective GPU caching</a:t>
            </a:r>
          </a:p>
          <a:p>
            <a:r>
              <a:rPr lang="en-US" dirty="0"/>
              <a:t>❌ </a:t>
            </a:r>
            <a:r>
              <a:rPr lang="en-US" dirty="0" smtClean="0"/>
              <a:t>Low performance</a:t>
            </a:r>
          </a:p>
          <a:p>
            <a:r>
              <a:rPr lang="en-US" dirty="0"/>
              <a:t>✔</a:t>
            </a:r>
            <a:r>
              <a:rPr lang="en-US" dirty="0">
                <a:solidFill>
                  <a:schemeClr val="accent1">
                    <a:lumMod val="25000"/>
                  </a:schemeClr>
                </a:solidFill>
              </a:rPr>
              <a:t> </a:t>
            </a:r>
            <a:r>
              <a:rPr lang="en-US" dirty="0" smtClean="0"/>
              <a:t>Low design complexity</a:t>
            </a:r>
            <a:endParaRPr lang="en-US" dirty="0"/>
          </a:p>
        </p:txBody>
      </p:sp>
      <p:cxnSp>
        <p:nvCxnSpPr>
          <p:cNvPr id="16" name="Straight Connector 15"/>
          <p:cNvCxnSpPr/>
          <p:nvPr/>
        </p:nvCxnSpPr>
        <p:spPr bwMode="auto">
          <a:xfrm>
            <a:off x="2395648" y="3336771"/>
            <a:ext cx="5628904" cy="0"/>
          </a:xfrm>
          <a:prstGeom prst="line">
            <a:avLst/>
          </a:prstGeom>
          <a:solidFill>
            <a:schemeClr val="accent1"/>
          </a:solidFill>
          <a:ln w="76200" cap="flat" cmpd="sng" algn="ctr">
            <a:solidFill>
              <a:schemeClr val="accent1">
                <a:lumMod val="25000"/>
              </a:schemeClr>
            </a:solidFill>
            <a:prstDash val="sysDash"/>
            <a:round/>
            <a:headEnd type="none" w="med" len="med"/>
            <a:tailEnd type="none" w="med" len="med"/>
          </a:ln>
          <a:effectLst/>
        </p:spPr>
      </p:cxnSp>
      <p:sp>
        <p:nvSpPr>
          <p:cNvPr id="17" name="TextBox 16"/>
          <p:cNvSpPr txBox="1"/>
          <p:nvPr/>
        </p:nvSpPr>
        <p:spPr>
          <a:xfrm>
            <a:off x="-172277" y="5610755"/>
            <a:ext cx="10972800" cy="553998"/>
          </a:xfrm>
          <a:prstGeom prst="rect">
            <a:avLst/>
          </a:prstGeom>
          <a:noFill/>
        </p:spPr>
        <p:txBody>
          <a:bodyPr wrap="square" rtlCol="0">
            <a:spAutoFit/>
          </a:bodyPr>
          <a:lstStyle/>
          <a:p>
            <a:pPr algn="ctr" defTabSz="914400" fontAlgn="auto">
              <a:spcBef>
                <a:spcPts val="0"/>
              </a:spcBef>
              <a:spcAft>
                <a:spcPts val="0"/>
              </a:spcAft>
              <a:defRPr/>
            </a:pPr>
            <a:r>
              <a:rPr lang="en-US" sz="3000" b="1" kern="0" dirty="0" smtClean="0">
                <a:solidFill>
                  <a:srgbClr val="FF0000"/>
                </a:solidFill>
                <a:latin typeface="Calibri" charset="0"/>
                <a:ea typeface="Calibri" charset="0"/>
                <a:cs typeface="Calibri" charset="0"/>
              </a:rPr>
              <a:t>How can we make Selective GPU Caching high performant?</a:t>
            </a: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825428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33" y="1234442"/>
            <a:ext cx="10073727" cy="4279107"/>
          </a:xfrm>
        </p:spPr>
        <p:txBody>
          <a:bodyPr/>
          <a:lstStyle/>
          <a:p>
            <a:pPr marL="0" lvl="0" indent="0">
              <a:buClr>
                <a:srgbClr val="B3B3B3"/>
              </a:buClr>
              <a:buNone/>
              <a:defRPr/>
            </a:pPr>
            <a:endParaRPr lang="en-US" sz="2400" dirty="0" smtClean="0">
              <a:solidFill>
                <a:srgbClr val="000000"/>
              </a:solidFill>
              <a:latin typeface="Calibri" charset="0"/>
              <a:ea typeface="Calibri" charset="0"/>
              <a:cs typeface="Calibri" charset="0"/>
            </a:endParaRPr>
          </a:p>
          <a:p>
            <a:pPr marL="0" lvl="0" indent="0">
              <a:buClr>
                <a:srgbClr val="B3B3B3"/>
              </a:buClr>
              <a:buNone/>
              <a:defRPr/>
            </a:pPr>
            <a:r>
              <a:rPr lang="en-US" sz="2400" dirty="0" smtClean="0">
                <a:solidFill>
                  <a:srgbClr val="000000"/>
                </a:solidFill>
                <a:latin typeface="Calibri" charset="0"/>
                <a:ea typeface="Calibri" charset="0"/>
                <a:cs typeface="Calibri" charset="0"/>
              </a:rPr>
              <a:t>1. Aggressive Request Coalescing</a:t>
            </a: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2. CPU-side client cache</a:t>
            </a:r>
            <a:endParaRPr lang="en-US" sz="2400" dirty="0">
              <a:solidFill>
                <a:prstClr val="black"/>
              </a:solidFill>
              <a:latin typeface="Calibri" charset="0"/>
              <a:ea typeface="Calibri" charset="0"/>
              <a:cs typeface="Calibri" charset="0"/>
            </a:endParaRP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3. Variable-size link transfers</a:t>
            </a:r>
            <a:endParaRPr lang="en-US" sz="2400" dirty="0">
              <a:solidFill>
                <a:prstClr val="black"/>
              </a:solidFill>
              <a:latin typeface="Calibri" charset="0"/>
              <a:ea typeface="Calibri" charset="0"/>
              <a:cs typeface="Calibri" charset="0"/>
            </a:endParaRPr>
          </a:p>
          <a:p>
            <a:pPr marL="0" lvl="0" indent="0">
              <a:buClr>
                <a:srgbClr val="B3B3B3"/>
              </a:buClr>
              <a:buNone/>
              <a:defRPr/>
            </a:pPr>
            <a:endParaRPr lang="en-US" sz="2400" dirty="0">
              <a:solidFill>
                <a:srgbClr val="000000"/>
              </a:solidFill>
              <a:latin typeface="Calibri" charset="0"/>
              <a:ea typeface="Calibri" charset="0"/>
              <a:cs typeface="Calibri" charset="0"/>
            </a:endParaRPr>
          </a:p>
        </p:txBody>
      </p:sp>
      <p:sp>
        <p:nvSpPr>
          <p:cNvPr id="3" name="Title 2"/>
          <p:cNvSpPr>
            <a:spLocks noGrp="1"/>
          </p:cNvSpPr>
          <p:nvPr>
            <p:ph type="title"/>
          </p:nvPr>
        </p:nvSpPr>
        <p:spPr>
          <a:xfrm>
            <a:off x="0" y="411480"/>
            <a:ext cx="10972800" cy="617220"/>
          </a:xfrm>
        </p:spPr>
        <p:txBody>
          <a:bodyPr/>
          <a:lstStyle/>
          <a:p>
            <a:r>
              <a:rPr lang="en-US" dirty="0" smtClean="0"/>
              <a:t>Performance enhancements </a:t>
            </a:r>
            <a:r>
              <a:rPr lang="en-US" smtClean="0"/>
              <a:t>to Selective </a:t>
            </a:r>
            <a:r>
              <a:rPr lang="en-US" dirty="0" smtClean="0"/>
              <a:t>Caching</a:t>
            </a:r>
            <a:endParaRPr lang="en-US" dirty="0"/>
          </a:p>
        </p:txBody>
      </p:sp>
      <p:grpSp>
        <p:nvGrpSpPr>
          <p:cNvPr id="2" name="Group 1"/>
          <p:cNvGrpSpPr/>
          <p:nvPr/>
        </p:nvGrpSpPr>
        <p:grpSpPr>
          <a:xfrm>
            <a:off x="4296447" y="1639344"/>
            <a:ext cx="6311028" cy="3526523"/>
            <a:chOff x="4296447" y="1639344"/>
            <a:chExt cx="6311028" cy="3526523"/>
          </a:xfrm>
        </p:grpSpPr>
        <p:grpSp>
          <p:nvGrpSpPr>
            <p:cNvPr id="37" name="Group 36"/>
            <p:cNvGrpSpPr/>
            <p:nvPr/>
          </p:nvGrpSpPr>
          <p:grpSpPr>
            <a:xfrm>
              <a:off x="4296447" y="1639344"/>
              <a:ext cx="6202322" cy="3526523"/>
              <a:chOff x="4820946" y="1140560"/>
              <a:chExt cx="6202322" cy="3526523"/>
            </a:xfrm>
          </p:grpSpPr>
          <p:sp>
            <p:nvSpPr>
              <p:cNvPr id="38" name="TextBox 37"/>
              <p:cNvSpPr txBox="1"/>
              <p:nvPr/>
            </p:nvSpPr>
            <p:spPr>
              <a:xfrm>
                <a:off x="4985051" y="1557782"/>
                <a:ext cx="2401282"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Reduces </a:t>
                </a:r>
                <a:r>
                  <a:rPr lang="en-US" sz="1600" kern="0" dirty="0" smtClean="0">
                    <a:solidFill>
                      <a:sysClr val="windowText" lastClr="000000"/>
                    </a:solidFill>
                  </a:rPr>
                  <a:t>CPU memory traffic </a:t>
                </a:r>
                <a:r>
                  <a:rPr lang="en-US" sz="1600" kern="0" dirty="0">
                    <a:solidFill>
                      <a:sysClr val="windowText" lastClr="000000"/>
                    </a:solidFill>
                  </a:rPr>
                  <a:t>from the </a:t>
                </a:r>
                <a:r>
                  <a:rPr lang="en-US" sz="1600" kern="0" dirty="0" smtClean="0">
                    <a:solidFill>
                      <a:sysClr val="windowText" lastClr="000000"/>
                    </a:solidFill>
                  </a:rPr>
                  <a:t>GPU</a:t>
                </a:r>
                <a:endParaRPr lang="en-US" sz="1600" kern="0" dirty="0">
                  <a:solidFill>
                    <a:sysClr val="windowText" lastClr="000000"/>
                  </a:solidFill>
                </a:endParaRPr>
              </a:p>
            </p:txBody>
          </p:sp>
          <p:sp>
            <p:nvSpPr>
              <p:cNvPr id="39" name="TextBox 38"/>
              <p:cNvSpPr txBox="1"/>
              <p:nvPr/>
            </p:nvSpPr>
            <p:spPr>
              <a:xfrm>
                <a:off x="4820946" y="4082308"/>
                <a:ext cx="2483661"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smtClean="0">
                    <a:solidFill>
                      <a:sysClr val="windowText" lastClr="000000"/>
                    </a:solidFill>
                  </a:rPr>
                  <a:t>Spatially coalesces GPU </a:t>
                </a:r>
                <a:r>
                  <a:rPr lang="en-US" sz="1600" kern="0" dirty="0">
                    <a:solidFill>
                      <a:sysClr val="windowText" lastClr="000000"/>
                    </a:solidFill>
                  </a:rPr>
                  <a:t/>
                </a:r>
                <a:br>
                  <a:rPr lang="en-US" sz="1600" kern="0" dirty="0">
                    <a:solidFill>
                      <a:sysClr val="windowText" lastClr="000000"/>
                    </a:solidFill>
                  </a:rPr>
                </a:br>
                <a:r>
                  <a:rPr lang="en-US" sz="1600" kern="0" dirty="0">
                    <a:solidFill>
                      <a:sysClr val="windowText" lastClr="000000"/>
                    </a:solidFill>
                  </a:rPr>
                  <a:t>requests to </a:t>
                </a:r>
                <a:r>
                  <a:rPr lang="en-US" sz="1600" kern="0" dirty="0" smtClean="0">
                    <a:solidFill>
                      <a:sysClr val="windowText" lastClr="000000"/>
                    </a:solidFill>
                  </a:rPr>
                  <a:t>CPU memory</a:t>
                </a:r>
                <a:endParaRPr lang="en-US" sz="1600" kern="0" dirty="0">
                  <a:solidFill>
                    <a:sysClr val="windowText" lastClr="000000"/>
                  </a:solidFill>
                </a:endParaRPr>
              </a:p>
            </p:txBody>
          </p:sp>
          <p:sp>
            <p:nvSpPr>
              <p:cNvPr id="40" name="Rounded Rectangle 39"/>
              <p:cNvSpPr/>
              <p:nvPr/>
            </p:nvSpPr>
            <p:spPr>
              <a:xfrm>
                <a:off x="7258746" y="1140560"/>
                <a:ext cx="1596806" cy="838200"/>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1" name="Rounded Rectangle 40"/>
              <p:cNvSpPr/>
              <p:nvPr/>
            </p:nvSpPr>
            <p:spPr>
              <a:xfrm>
                <a:off x="7264386" y="3316217"/>
                <a:ext cx="1804665" cy="1333846"/>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2" name="Up-Down Arrow 41"/>
              <p:cNvSpPr/>
              <p:nvPr/>
            </p:nvSpPr>
            <p:spPr>
              <a:xfrm>
                <a:off x="7953939" y="1995770"/>
                <a:ext cx="294404" cy="1328570"/>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3" name="Rounded Rectangle 42"/>
              <p:cNvSpPr/>
              <p:nvPr/>
            </p:nvSpPr>
            <p:spPr>
              <a:xfrm>
                <a:off x="7356604" y="1622401"/>
                <a:ext cx="849518" cy="30479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Directory</a:t>
                </a:r>
              </a:p>
            </p:txBody>
          </p:sp>
          <p:sp>
            <p:nvSpPr>
              <p:cNvPr id="44" name="Rounded Rectangle 43"/>
              <p:cNvSpPr/>
              <p:nvPr/>
            </p:nvSpPr>
            <p:spPr>
              <a:xfrm>
                <a:off x="7365425" y="1211599"/>
                <a:ext cx="849518"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CPUs</a:t>
                </a:r>
              </a:p>
            </p:txBody>
          </p:sp>
          <p:sp>
            <p:nvSpPr>
              <p:cNvPr id="45" name="Rounded Rectangle 44"/>
              <p:cNvSpPr/>
              <p:nvPr/>
            </p:nvSpPr>
            <p:spPr>
              <a:xfrm rot="16200000">
                <a:off x="8233659" y="1357050"/>
                <a:ext cx="609597" cy="42581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Client Cache</a:t>
                </a:r>
              </a:p>
            </p:txBody>
          </p:sp>
          <p:sp>
            <p:nvSpPr>
              <p:cNvPr id="46" name="Up-Down Arrow 45"/>
              <p:cNvSpPr/>
              <p:nvPr/>
            </p:nvSpPr>
            <p:spPr>
              <a:xfrm rot="5400000">
                <a:off x="9200539" y="1171900"/>
                <a:ext cx="228600" cy="77552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7" name="Rounded Rectangle 46"/>
              <p:cNvSpPr/>
              <p:nvPr/>
            </p:nvSpPr>
            <p:spPr>
              <a:xfrm>
                <a:off x="7478051" y="3834423"/>
                <a:ext cx="851631" cy="403425"/>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Request </a:t>
                </a:r>
                <a:r>
                  <a:rPr lang="en-US" sz="1200" b="1" kern="0" dirty="0" err="1">
                    <a:solidFill>
                      <a:srgbClr val="000000"/>
                    </a:solidFill>
                    <a:latin typeface="Calibri"/>
                    <a:ea typeface="+mn-ea"/>
                  </a:rPr>
                  <a:t>Coalescer</a:t>
                </a:r>
                <a:endParaRPr lang="en-US" sz="1200" b="1" kern="0" dirty="0">
                  <a:solidFill>
                    <a:srgbClr val="000000"/>
                  </a:solidFill>
                  <a:latin typeface="Calibri"/>
                  <a:ea typeface="+mn-ea"/>
                </a:endParaRPr>
              </a:p>
            </p:txBody>
          </p:sp>
          <p:cxnSp>
            <p:nvCxnSpPr>
              <p:cNvPr id="48" name="Straight Arrow Connector 47"/>
              <p:cNvCxnSpPr/>
              <p:nvPr/>
            </p:nvCxnSpPr>
            <p:spPr>
              <a:xfrm>
                <a:off x="6718820" y="4095501"/>
                <a:ext cx="759231" cy="6895"/>
              </a:xfrm>
              <a:prstGeom prst="straightConnector1">
                <a:avLst/>
              </a:prstGeom>
              <a:noFill/>
              <a:ln w="25400" cap="flat" cmpd="sng" algn="ctr">
                <a:solidFill>
                  <a:srgbClr val="000000"/>
                </a:solidFill>
                <a:prstDash val="solid"/>
                <a:tailEnd type="arrow"/>
              </a:ln>
              <a:effectLst/>
            </p:spPr>
          </p:cxnSp>
          <p:cxnSp>
            <p:nvCxnSpPr>
              <p:cNvPr id="49" name="Straight Arrow Connector 48"/>
              <p:cNvCxnSpPr/>
              <p:nvPr/>
            </p:nvCxnSpPr>
            <p:spPr>
              <a:xfrm flipV="1">
                <a:off x="6978419" y="1562425"/>
                <a:ext cx="1347132" cy="10207"/>
              </a:xfrm>
              <a:prstGeom prst="straightConnector1">
                <a:avLst/>
              </a:prstGeom>
              <a:noFill/>
              <a:ln w="25400" cap="flat" cmpd="sng" algn="ctr">
                <a:solidFill>
                  <a:srgbClr val="000000"/>
                </a:solidFill>
                <a:prstDash val="solid"/>
                <a:tailEnd type="arrow"/>
              </a:ln>
              <a:effectLst/>
            </p:spPr>
          </p:cxnSp>
          <p:grpSp>
            <p:nvGrpSpPr>
              <p:cNvPr id="50" name="Group 49"/>
              <p:cNvGrpSpPr/>
              <p:nvPr/>
            </p:nvGrpSpPr>
            <p:grpSpPr>
              <a:xfrm>
                <a:off x="9774128" y="1282004"/>
                <a:ext cx="1249140" cy="644769"/>
                <a:chOff x="1772862" y="650631"/>
                <a:chExt cx="894138" cy="644769"/>
              </a:xfrm>
            </p:grpSpPr>
            <p:sp>
              <p:nvSpPr>
                <p:cNvPr id="61" name="Rounded Rectangle 60"/>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4" name="Rounded Rectangle 63"/>
                <p:cNvSpPr/>
                <p:nvPr/>
              </p:nvSpPr>
              <p:spPr>
                <a:xfrm>
                  <a:off x="2001462" y="8792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smtClean="0">
                      <a:solidFill>
                        <a:srgbClr val="000000"/>
                      </a:solidFill>
                      <a:latin typeface="Calibri"/>
                      <a:ea typeface="+mn-ea"/>
                    </a:rPr>
                    <a:t>CPU</a:t>
                  </a:r>
                </a:p>
                <a:p>
                  <a:pPr algn="ctr" defTabSz="914400" fontAlgn="auto">
                    <a:spcBef>
                      <a:spcPts val="0"/>
                    </a:spcBef>
                    <a:spcAft>
                      <a:spcPts val="0"/>
                    </a:spcAft>
                    <a:defRPr/>
                  </a:pPr>
                  <a:r>
                    <a:rPr lang="en-US" sz="1200" b="1" kern="0" dirty="0" smtClean="0">
                      <a:solidFill>
                        <a:srgbClr val="000000"/>
                      </a:solidFill>
                      <a:latin typeface="Calibri"/>
                      <a:ea typeface="+mn-ea"/>
                    </a:rPr>
                    <a:t>memory</a:t>
                  </a:r>
                  <a:endParaRPr lang="en-US" sz="1200" b="1" kern="0" dirty="0">
                    <a:solidFill>
                      <a:srgbClr val="000000"/>
                    </a:solidFill>
                    <a:latin typeface="Calibri"/>
                    <a:ea typeface="+mn-ea"/>
                  </a:endParaRPr>
                </a:p>
              </p:txBody>
            </p:sp>
          </p:grpSp>
          <p:sp>
            <p:nvSpPr>
              <p:cNvPr id="51" name="Rounded Rectangle 50"/>
              <p:cNvSpPr/>
              <p:nvPr/>
            </p:nvSpPr>
            <p:spPr>
              <a:xfrm>
                <a:off x="7496301" y="4301870"/>
                <a:ext cx="745177"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GPU</a:t>
                </a:r>
              </a:p>
            </p:txBody>
          </p:sp>
          <p:sp>
            <p:nvSpPr>
              <p:cNvPr id="52" name="Rounded Rectangle 51"/>
              <p:cNvSpPr/>
              <p:nvPr/>
            </p:nvSpPr>
            <p:spPr>
              <a:xfrm rot="16200000">
                <a:off x="7239543" y="2474698"/>
                <a:ext cx="1032856" cy="39593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Variable-size Transfer</a:t>
                </a:r>
              </a:p>
            </p:txBody>
          </p:sp>
          <p:pic>
            <p:nvPicPr>
              <p:cNvPr id="53" name="Picture 52"/>
              <p:cNvPicPr>
                <a:picLocks noChangeAspect="1"/>
              </p:cNvPicPr>
              <p:nvPr/>
            </p:nvPicPr>
            <p:blipFill>
              <a:blip r:embed="rId3"/>
              <a:stretch>
                <a:fillRect/>
              </a:stretch>
            </p:blipFill>
            <p:spPr>
              <a:xfrm>
                <a:off x="9109606" y="3834423"/>
                <a:ext cx="664522" cy="268247"/>
              </a:xfrm>
              <a:prstGeom prst="rect">
                <a:avLst/>
              </a:prstGeom>
            </p:spPr>
          </p:pic>
          <p:sp>
            <p:nvSpPr>
              <p:cNvPr id="55" name="TextBox 54"/>
              <p:cNvSpPr txBox="1"/>
              <p:nvPr/>
            </p:nvSpPr>
            <p:spPr>
              <a:xfrm>
                <a:off x="5408776" y="2686368"/>
                <a:ext cx="2224038"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Improves CPU-GPU</a:t>
                </a:r>
                <a:br>
                  <a:rPr lang="en-US" sz="1600" kern="0" dirty="0">
                    <a:solidFill>
                      <a:sysClr val="windowText" lastClr="000000"/>
                    </a:solidFill>
                  </a:rPr>
                </a:br>
                <a:r>
                  <a:rPr lang="en-US" sz="1600" kern="0" dirty="0">
                    <a:solidFill>
                      <a:sysClr val="windowText" lastClr="000000"/>
                    </a:solidFill>
                  </a:rPr>
                  <a:t>interconnect efficiency</a:t>
                </a:r>
              </a:p>
            </p:txBody>
          </p:sp>
          <p:pic>
            <p:nvPicPr>
              <p:cNvPr id="56" name="Picture 55"/>
              <p:cNvPicPr>
                <a:picLocks noChangeAspect="1"/>
              </p:cNvPicPr>
              <p:nvPr/>
            </p:nvPicPr>
            <p:blipFill>
              <a:blip r:embed="rId4"/>
              <a:stretch>
                <a:fillRect/>
              </a:stretch>
            </p:blipFill>
            <p:spPr>
              <a:xfrm>
                <a:off x="6931253" y="2556409"/>
                <a:ext cx="777251" cy="261003"/>
              </a:xfrm>
              <a:prstGeom prst="rect">
                <a:avLst/>
              </a:prstGeom>
            </p:spPr>
          </p:pic>
          <p:sp>
            <p:nvSpPr>
              <p:cNvPr id="57" name="TextBox 56"/>
              <p:cNvSpPr txBox="1"/>
              <p:nvPr/>
            </p:nvSpPr>
            <p:spPr>
              <a:xfrm>
                <a:off x="6759753" y="3674211"/>
                <a:ext cx="567179" cy="400110"/>
              </a:xfrm>
              <a:prstGeom prst="rect">
                <a:avLst/>
              </a:prstGeom>
              <a:noFill/>
            </p:spPr>
            <p:txBody>
              <a:bodyPr wrap="square" rtlCol="0">
                <a:spAutoFit/>
              </a:bodyPr>
              <a:lstStyle/>
              <a:p>
                <a:pPr algn="ctr" defTabSz="914400" fontAlgn="auto">
                  <a:spcBef>
                    <a:spcPts val="0"/>
                  </a:spcBef>
                  <a:spcAft>
                    <a:spcPts val="0"/>
                  </a:spcAft>
                  <a:defRPr/>
                </a:pPr>
                <a:r>
                  <a:rPr lang="en-US" sz="2000" kern="0" dirty="0">
                    <a:solidFill>
                      <a:sysClr val="windowText" lastClr="000000"/>
                    </a:solidFill>
                    <a:latin typeface="Wingdings 2" charset="2"/>
                    <a:cs typeface="Wingdings 2" charset="2"/>
                  </a:rPr>
                  <a:t>u</a:t>
                </a:r>
              </a:p>
            </p:txBody>
          </p:sp>
          <p:sp>
            <p:nvSpPr>
              <p:cNvPr id="58" name="TextBox 57"/>
              <p:cNvSpPr txBox="1"/>
              <p:nvPr/>
            </p:nvSpPr>
            <p:spPr>
              <a:xfrm>
                <a:off x="6909079" y="2200390"/>
                <a:ext cx="567179"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w</a:t>
                </a:r>
              </a:p>
            </p:txBody>
          </p:sp>
          <p:sp>
            <p:nvSpPr>
              <p:cNvPr id="59" name="TextBox 58"/>
              <p:cNvSpPr txBox="1"/>
              <p:nvPr/>
            </p:nvSpPr>
            <p:spPr>
              <a:xfrm>
                <a:off x="6912042" y="1212547"/>
                <a:ext cx="392774"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v</a:t>
                </a:r>
              </a:p>
            </p:txBody>
          </p:sp>
          <p:sp>
            <p:nvSpPr>
              <p:cNvPr id="60" name="Rounded Rectangle 59"/>
              <p:cNvSpPr/>
              <p:nvPr/>
            </p:nvSpPr>
            <p:spPr>
              <a:xfrm rot="16200000">
                <a:off x="8315053" y="3771842"/>
                <a:ext cx="890713" cy="42671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Remote Directory</a:t>
                </a:r>
              </a:p>
            </p:txBody>
          </p:sp>
        </p:grpSp>
        <p:grpSp>
          <p:nvGrpSpPr>
            <p:cNvPr id="32" name="Group 31"/>
            <p:cNvGrpSpPr/>
            <p:nvPr/>
          </p:nvGrpSpPr>
          <p:grpSpPr>
            <a:xfrm>
              <a:off x="9290184" y="3888703"/>
              <a:ext cx="1317291" cy="811945"/>
              <a:chOff x="2362200" y="4114800"/>
              <a:chExt cx="1317291" cy="811945"/>
            </a:xfrm>
          </p:grpSpPr>
          <p:sp>
            <p:nvSpPr>
              <p:cNvPr id="33" name="Rounded Rectangle 32"/>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4" name="Rounded Rectangle 33"/>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5" name="Rounded Rectangle 34"/>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6" name="Rounded Rectangle 35"/>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5" name="Rounded Rectangle 64"/>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6" name="Rounded Rectangle 65"/>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7" name="Rounded Rectangle 66"/>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8" name="Rounded Rectangle 67"/>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err="1" smtClean="0">
                    <a:solidFill>
                      <a:srgbClr val="000000"/>
                    </a:solidFill>
                    <a:latin typeface="Calibri"/>
                    <a:ea typeface="+mn-ea"/>
                  </a:rPr>
                  <a:t>Graphicsmemory</a:t>
                </a:r>
                <a:endParaRPr lang="en-US" sz="1300" b="1" kern="0" dirty="0">
                  <a:solidFill>
                    <a:srgbClr val="000000"/>
                  </a:solidFill>
                  <a:latin typeface="Calibri"/>
                  <a:ea typeface="+mn-ea"/>
                </a:endParaRPr>
              </a:p>
            </p:txBody>
          </p:sp>
        </p:grpSp>
      </p:grpSp>
      <p:pic>
        <p:nvPicPr>
          <p:cNvPr id="69" name="Picture 6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417832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33" y="1234442"/>
            <a:ext cx="10073727" cy="4279107"/>
          </a:xfrm>
        </p:spPr>
        <p:txBody>
          <a:bodyPr/>
          <a:lstStyle/>
          <a:p>
            <a:pPr marL="0" lvl="0" indent="0">
              <a:buClr>
                <a:srgbClr val="B3B3B3"/>
              </a:buClr>
              <a:buNone/>
              <a:defRPr/>
            </a:pPr>
            <a:endParaRPr lang="en-US" sz="2400" dirty="0" smtClean="0">
              <a:solidFill>
                <a:srgbClr val="000000"/>
              </a:solidFill>
              <a:latin typeface="Calibri" charset="0"/>
              <a:ea typeface="Calibri" charset="0"/>
              <a:cs typeface="Calibri" charset="0"/>
            </a:endParaRPr>
          </a:p>
          <a:p>
            <a:pPr marL="0" lvl="0" indent="0">
              <a:buClr>
                <a:srgbClr val="B3B3B3"/>
              </a:buClr>
              <a:buNone/>
              <a:defRPr/>
            </a:pPr>
            <a:r>
              <a:rPr lang="en-US" sz="2400" dirty="0" smtClean="0">
                <a:solidFill>
                  <a:srgbClr val="000000"/>
                </a:solidFill>
                <a:latin typeface="Calibri" charset="0"/>
                <a:ea typeface="Calibri" charset="0"/>
                <a:cs typeface="Calibri" charset="0"/>
              </a:rPr>
              <a:t>1. Aggressive Request Coalescing</a:t>
            </a: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2. CPU-side client cache</a:t>
            </a:r>
            <a:endParaRPr lang="en-US" sz="2400" dirty="0">
              <a:solidFill>
                <a:prstClr val="black"/>
              </a:solidFill>
              <a:latin typeface="Calibri" charset="0"/>
              <a:ea typeface="Calibri" charset="0"/>
              <a:cs typeface="Calibri" charset="0"/>
            </a:endParaRP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3. Variable-size link transfers</a:t>
            </a:r>
            <a:endParaRPr lang="en-US" sz="2400" dirty="0">
              <a:solidFill>
                <a:prstClr val="black"/>
              </a:solidFill>
              <a:latin typeface="Calibri" charset="0"/>
              <a:ea typeface="Calibri" charset="0"/>
              <a:cs typeface="Calibri" charset="0"/>
            </a:endParaRPr>
          </a:p>
          <a:p>
            <a:pPr marL="0" lvl="0" indent="0">
              <a:buClr>
                <a:srgbClr val="B3B3B3"/>
              </a:buClr>
              <a:buNone/>
              <a:defRPr/>
            </a:pPr>
            <a:endParaRPr lang="en-US" sz="2400" dirty="0">
              <a:solidFill>
                <a:srgbClr val="000000"/>
              </a:solidFill>
              <a:latin typeface="Calibri" charset="0"/>
              <a:ea typeface="Calibri" charset="0"/>
              <a:cs typeface="Calibri" charset="0"/>
            </a:endParaRPr>
          </a:p>
        </p:txBody>
      </p:sp>
      <p:grpSp>
        <p:nvGrpSpPr>
          <p:cNvPr id="37" name="Group 36"/>
          <p:cNvGrpSpPr/>
          <p:nvPr/>
        </p:nvGrpSpPr>
        <p:grpSpPr>
          <a:xfrm>
            <a:off x="4296447" y="1639344"/>
            <a:ext cx="6202322" cy="3526523"/>
            <a:chOff x="4820946" y="1140560"/>
            <a:chExt cx="6202322" cy="3526523"/>
          </a:xfrm>
        </p:grpSpPr>
        <p:sp>
          <p:nvSpPr>
            <p:cNvPr id="38" name="TextBox 37"/>
            <p:cNvSpPr txBox="1"/>
            <p:nvPr/>
          </p:nvSpPr>
          <p:spPr>
            <a:xfrm>
              <a:off x="4985051" y="1557782"/>
              <a:ext cx="2401282"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Reduces </a:t>
              </a:r>
              <a:r>
                <a:rPr lang="en-US" sz="1600" kern="0" dirty="0" smtClean="0">
                  <a:solidFill>
                    <a:sysClr val="windowText" lastClr="000000"/>
                  </a:solidFill>
                </a:rPr>
                <a:t>CPU memory traffic </a:t>
              </a:r>
              <a:r>
                <a:rPr lang="en-US" sz="1600" kern="0" dirty="0">
                  <a:solidFill>
                    <a:sysClr val="windowText" lastClr="000000"/>
                  </a:solidFill>
                </a:rPr>
                <a:t>from the </a:t>
              </a:r>
              <a:r>
                <a:rPr lang="en-US" sz="1600" kern="0" dirty="0" smtClean="0">
                  <a:solidFill>
                    <a:sysClr val="windowText" lastClr="000000"/>
                  </a:solidFill>
                </a:rPr>
                <a:t>GPU</a:t>
              </a:r>
              <a:endParaRPr lang="en-US" sz="1600" kern="0" dirty="0">
                <a:solidFill>
                  <a:sysClr val="windowText" lastClr="000000"/>
                </a:solidFill>
              </a:endParaRPr>
            </a:p>
          </p:txBody>
        </p:sp>
        <p:sp>
          <p:nvSpPr>
            <p:cNvPr id="39" name="TextBox 38"/>
            <p:cNvSpPr txBox="1"/>
            <p:nvPr/>
          </p:nvSpPr>
          <p:spPr>
            <a:xfrm>
              <a:off x="4820946" y="4082308"/>
              <a:ext cx="2483661"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smtClean="0">
                  <a:solidFill>
                    <a:sysClr val="windowText" lastClr="000000"/>
                  </a:solidFill>
                </a:rPr>
                <a:t>Spatially coalesces GPU </a:t>
              </a:r>
              <a:r>
                <a:rPr lang="en-US" sz="1600" kern="0" dirty="0">
                  <a:solidFill>
                    <a:sysClr val="windowText" lastClr="000000"/>
                  </a:solidFill>
                </a:rPr>
                <a:t/>
              </a:r>
              <a:br>
                <a:rPr lang="en-US" sz="1600" kern="0" dirty="0">
                  <a:solidFill>
                    <a:sysClr val="windowText" lastClr="000000"/>
                  </a:solidFill>
                </a:rPr>
              </a:br>
              <a:r>
                <a:rPr lang="en-US" sz="1600" kern="0" dirty="0">
                  <a:solidFill>
                    <a:sysClr val="windowText" lastClr="000000"/>
                  </a:solidFill>
                </a:rPr>
                <a:t>requests to </a:t>
              </a:r>
              <a:r>
                <a:rPr lang="en-US" sz="1600" kern="0" dirty="0" smtClean="0">
                  <a:solidFill>
                    <a:sysClr val="windowText" lastClr="000000"/>
                  </a:solidFill>
                </a:rPr>
                <a:t>CPU memory</a:t>
              </a:r>
              <a:endParaRPr lang="en-US" sz="1600" kern="0" dirty="0">
                <a:solidFill>
                  <a:sysClr val="windowText" lastClr="000000"/>
                </a:solidFill>
              </a:endParaRPr>
            </a:p>
          </p:txBody>
        </p:sp>
        <p:sp>
          <p:nvSpPr>
            <p:cNvPr id="40" name="Rounded Rectangle 39"/>
            <p:cNvSpPr/>
            <p:nvPr/>
          </p:nvSpPr>
          <p:spPr>
            <a:xfrm>
              <a:off x="7258746" y="1140560"/>
              <a:ext cx="1596806" cy="838200"/>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1" name="Rounded Rectangle 40"/>
            <p:cNvSpPr/>
            <p:nvPr/>
          </p:nvSpPr>
          <p:spPr>
            <a:xfrm>
              <a:off x="7264386" y="3316217"/>
              <a:ext cx="1804665" cy="1333846"/>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2" name="Up-Down Arrow 41"/>
            <p:cNvSpPr/>
            <p:nvPr/>
          </p:nvSpPr>
          <p:spPr>
            <a:xfrm>
              <a:off x="7953939" y="1995770"/>
              <a:ext cx="294404" cy="1328570"/>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3" name="Rounded Rectangle 42"/>
            <p:cNvSpPr/>
            <p:nvPr/>
          </p:nvSpPr>
          <p:spPr>
            <a:xfrm>
              <a:off x="7356604" y="1622401"/>
              <a:ext cx="849518" cy="30479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Directory</a:t>
              </a:r>
            </a:p>
          </p:txBody>
        </p:sp>
        <p:sp>
          <p:nvSpPr>
            <p:cNvPr id="44" name="Rounded Rectangle 43"/>
            <p:cNvSpPr/>
            <p:nvPr/>
          </p:nvSpPr>
          <p:spPr>
            <a:xfrm>
              <a:off x="7365425" y="1211599"/>
              <a:ext cx="849518"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CPUs</a:t>
              </a:r>
            </a:p>
          </p:txBody>
        </p:sp>
        <p:sp>
          <p:nvSpPr>
            <p:cNvPr id="45" name="Rounded Rectangle 44"/>
            <p:cNvSpPr/>
            <p:nvPr/>
          </p:nvSpPr>
          <p:spPr>
            <a:xfrm rot="16200000">
              <a:off x="8233659" y="1357050"/>
              <a:ext cx="609597" cy="42581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Client Cache</a:t>
              </a:r>
            </a:p>
          </p:txBody>
        </p:sp>
        <p:sp>
          <p:nvSpPr>
            <p:cNvPr id="46" name="Up-Down Arrow 45"/>
            <p:cNvSpPr/>
            <p:nvPr/>
          </p:nvSpPr>
          <p:spPr>
            <a:xfrm rot="5400000">
              <a:off x="9200539" y="1171900"/>
              <a:ext cx="228600" cy="77552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7" name="Rounded Rectangle 46"/>
            <p:cNvSpPr/>
            <p:nvPr/>
          </p:nvSpPr>
          <p:spPr>
            <a:xfrm>
              <a:off x="7478051" y="3834423"/>
              <a:ext cx="851631" cy="403425"/>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Request </a:t>
              </a:r>
              <a:r>
                <a:rPr lang="en-US" sz="1200" b="1" kern="0" dirty="0" err="1">
                  <a:solidFill>
                    <a:srgbClr val="000000"/>
                  </a:solidFill>
                  <a:latin typeface="Calibri"/>
                  <a:ea typeface="+mn-ea"/>
                </a:rPr>
                <a:t>Coalescer</a:t>
              </a:r>
              <a:endParaRPr lang="en-US" sz="1200" b="1" kern="0" dirty="0">
                <a:solidFill>
                  <a:srgbClr val="000000"/>
                </a:solidFill>
                <a:latin typeface="Calibri"/>
                <a:ea typeface="+mn-ea"/>
              </a:endParaRPr>
            </a:p>
          </p:txBody>
        </p:sp>
        <p:cxnSp>
          <p:nvCxnSpPr>
            <p:cNvPr id="48" name="Straight Arrow Connector 47"/>
            <p:cNvCxnSpPr/>
            <p:nvPr/>
          </p:nvCxnSpPr>
          <p:spPr>
            <a:xfrm>
              <a:off x="6718820" y="4095501"/>
              <a:ext cx="759231" cy="6895"/>
            </a:xfrm>
            <a:prstGeom prst="straightConnector1">
              <a:avLst/>
            </a:prstGeom>
            <a:noFill/>
            <a:ln w="25400" cap="flat" cmpd="sng" algn="ctr">
              <a:solidFill>
                <a:srgbClr val="000000"/>
              </a:solidFill>
              <a:prstDash val="solid"/>
              <a:tailEnd type="arrow"/>
            </a:ln>
            <a:effectLst/>
          </p:spPr>
        </p:cxnSp>
        <p:cxnSp>
          <p:nvCxnSpPr>
            <p:cNvPr id="49" name="Straight Arrow Connector 48"/>
            <p:cNvCxnSpPr/>
            <p:nvPr/>
          </p:nvCxnSpPr>
          <p:spPr>
            <a:xfrm flipV="1">
              <a:off x="6978419" y="1562425"/>
              <a:ext cx="1347132" cy="10207"/>
            </a:xfrm>
            <a:prstGeom prst="straightConnector1">
              <a:avLst/>
            </a:prstGeom>
            <a:noFill/>
            <a:ln w="25400" cap="flat" cmpd="sng" algn="ctr">
              <a:solidFill>
                <a:srgbClr val="000000"/>
              </a:solidFill>
              <a:prstDash val="solid"/>
              <a:tailEnd type="arrow"/>
            </a:ln>
            <a:effectLst/>
          </p:spPr>
        </p:cxnSp>
        <p:grpSp>
          <p:nvGrpSpPr>
            <p:cNvPr id="50" name="Group 49"/>
            <p:cNvGrpSpPr/>
            <p:nvPr/>
          </p:nvGrpSpPr>
          <p:grpSpPr>
            <a:xfrm>
              <a:off x="9774128" y="1282004"/>
              <a:ext cx="1249140" cy="644769"/>
              <a:chOff x="1772862" y="650631"/>
              <a:chExt cx="894138" cy="644769"/>
            </a:xfrm>
          </p:grpSpPr>
          <p:sp>
            <p:nvSpPr>
              <p:cNvPr id="61" name="Rounded Rectangle 60"/>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4" name="Rounded Rectangle 63"/>
              <p:cNvSpPr/>
              <p:nvPr/>
            </p:nvSpPr>
            <p:spPr>
              <a:xfrm>
                <a:off x="2001462" y="8792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smtClean="0">
                    <a:solidFill>
                      <a:srgbClr val="000000"/>
                    </a:solidFill>
                    <a:latin typeface="Calibri"/>
                    <a:ea typeface="+mn-ea"/>
                  </a:rPr>
                  <a:t>CPU</a:t>
                </a:r>
              </a:p>
              <a:p>
                <a:pPr algn="ctr" defTabSz="914400" fontAlgn="auto">
                  <a:spcBef>
                    <a:spcPts val="0"/>
                  </a:spcBef>
                  <a:spcAft>
                    <a:spcPts val="0"/>
                  </a:spcAft>
                  <a:defRPr/>
                </a:pPr>
                <a:r>
                  <a:rPr lang="en-US" sz="1200" b="1" kern="0" dirty="0" smtClean="0">
                    <a:solidFill>
                      <a:srgbClr val="000000"/>
                    </a:solidFill>
                    <a:latin typeface="Calibri"/>
                    <a:ea typeface="+mn-ea"/>
                  </a:rPr>
                  <a:t>memory</a:t>
                </a:r>
                <a:endParaRPr lang="en-US" sz="1200" b="1" kern="0" dirty="0">
                  <a:solidFill>
                    <a:srgbClr val="000000"/>
                  </a:solidFill>
                  <a:latin typeface="Calibri"/>
                  <a:ea typeface="+mn-ea"/>
                </a:endParaRPr>
              </a:p>
            </p:txBody>
          </p:sp>
        </p:grpSp>
        <p:sp>
          <p:nvSpPr>
            <p:cNvPr id="51" name="Rounded Rectangle 50"/>
            <p:cNvSpPr/>
            <p:nvPr/>
          </p:nvSpPr>
          <p:spPr>
            <a:xfrm>
              <a:off x="7496301" y="4301870"/>
              <a:ext cx="745177"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GPU</a:t>
              </a:r>
            </a:p>
          </p:txBody>
        </p:sp>
        <p:sp>
          <p:nvSpPr>
            <p:cNvPr id="52" name="Rounded Rectangle 51"/>
            <p:cNvSpPr/>
            <p:nvPr/>
          </p:nvSpPr>
          <p:spPr>
            <a:xfrm rot="16200000">
              <a:off x="7239543" y="2474698"/>
              <a:ext cx="1032856" cy="39593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Variable-size Transfer</a:t>
              </a:r>
            </a:p>
          </p:txBody>
        </p:sp>
        <p:pic>
          <p:nvPicPr>
            <p:cNvPr id="53" name="Picture 52"/>
            <p:cNvPicPr>
              <a:picLocks noChangeAspect="1"/>
            </p:cNvPicPr>
            <p:nvPr/>
          </p:nvPicPr>
          <p:blipFill>
            <a:blip r:embed="rId3"/>
            <a:stretch>
              <a:fillRect/>
            </a:stretch>
          </p:blipFill>
          <p:spPr>
            <a:xfrm>
              <a:off x="9109606" y="3834423"/>
              <a:ext cx="664522" cy="268247"/>
            </a:xfrm>
            <a:prstGeom prst="rect">
              <a:avLst/>
            </a:prstGeom>
          </p:spPr>
        </p:pic>
        <p:sp>
          <p:nvSpPr>
            <p:cNvPr id="55" name="TextBox 54"/>
            <p:cNvSpPr txBox="1"/>
            <p:nvPr/>
          </p:nvSpPr>
          <p:spPr>
            <a:xfrm>
              <a:off x="5408776" y="2686368"/>
              <a:ext cx="2224038"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Improves CPU-GPU</a:t>
              </a:r>
              <a:br>
                <a:rPr lang="en-US" sz="1600" kern="0" dirty="0">
                  <a:solidFill>
                    <a:sysClr val="windowText" lastClr="000000"/>
                  </a:solidFill>
                </a:rPr>
              </a:br>
              <a:r>
                <a:rPr lang="en-US" sz="1600" kern="0" dirty="0">
                  <a:solidFill>
                    <a:sysClr val="windowText" lastClr="000000"/>
                  </a:solidFill>
                </a:rPr>
                <a:t>interconnect efficiency</a:t>
              </a:r>
            </a:p>
          </p:txBody>
        </p:sp>
        <p:pic>
          <p:nvPicPr>
            <p:cNvPr id="56" name="Picture 55"/>
            <p:cNvPicPr>
              <a:picLocks noChangeAspect="1"/>
            </p:cNvPicPr>
            <p:nvPr/>
          </p:nvPicPr>
          <p:blipFill>
            <a:blip r:embed="rId4"/>
            <a:stretch>
              <a:fillRect/>
            </a:stretch>
          </p:blipFill>
          <p:spPr>
            <a:xfrm>
              <a:off x="6931253" y="2556409"/>
              <a:ext cx="777251" cy="261003"/>
            </a:xfrm>
            <a:prstGeom prst="rect">
              <a:avLst/>
            </a:prstGeom>
          </p:spPr>
        </p:pic>
        <p:sp>
          <p:nvSpPr>
            <p:cNvPr id="57" name="TextBox 56"/>
            <p:cNvSpPr txBox="1"/>
            <p:nvPr/>
          </p:nvSpPr>
          <p:spPr>
            <a:xfrm>
              <a:off x="6759753" y="3674211"/>
              <a:ext cx="567179" cy="400110"/>
            </a:xfrm>
            <a:prstGeom prst="rect">
              <a:avLst/>
            </a:prstGeom>
            <a:noFill/>
          </p:spPr>
          <p:txBody>
            <a:bodyPr wrap="square" rtlCol="0">
              <a:spAutoFit/>
            </a:bodyPr>
            <a:lstStyle/>
            <a:p>
              <a:pPr algn="ctr" defTabSz="914400" fontAlgn="auto">
                <a:spcBef>
                  <a:spcPts val="0"/>
                </a:spcBef>
                <a:spcAft>
                  <a:spcPts val="0"/>
                </a:spcAft>
                <a:defRPr/>
              </a:pPr>
              <a:r>
                <a:rPr lang="en-US" sz="2000" kern="0" dirty="0">
                  <a:solidFill>
                    <a:sysClr val="windowText" lastClr="000000"/>
                  </a:solidFill>
                  <a:latin typeface="Wingdings 2" charset="2"/>
                  <a:cs typeface="Wingdings 2" charset="2"/>
                </a:rPr>
                <a:t>u</a:t>
              </a:r>
            </a:p>
          </p:txBody>
        </p:sp>
        <p:sp>
          <p:nvSpPr>
            <p:cNvPr id="58" name="TextBox 57"/>
            <p:cNvSpPr txBox="1"/>
            <p:nvPr/>
          </p:nvSpPr>
          <p:spPr>
            <a:xfrm>
              <a:off x="6909079" y="2200390"/>
              <a:ext cx="567179"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w</a:t>
              </a:r>
            </a:p>
          </p:txBody>
        </p:sp>
        <p:sp>
          <p:nvSpPr>
            <p:cNvPr id="59" name="TextBox 58"/>
            <p:cNvSpPr txBox="1"/>
            <p:nvPr/>
          </p:nvSpPr>
          <p:spPr>
            <a:xfrm>
              <a:off x="6912042" y="1212547"/>
              <a:ext cx="392774"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v</a:t>
              </a:r>
            </a:p>
          </p:txBody>
        </p:sp>
        <p:sp>
          <p:nvSpPr>
            <p:cNvPr id="60" name="Rounded Rectangle 59"/>
            <p:cNvSpPr/>
            <p:nvPr/>
          </p:nvSpPr>
          <p:spPr>
            <a:xfrm rot="16200000">
              <a:off x="8315053" y="3771842"/>
              <a:ext cx="890713" cy="42671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Remote Directory</a:t>
              </a:r>
            </a:p>
          </p:txBody>
        </p:sp>
      </p:grpSp>
      <p:sp>
        <p:nvSpPr>
          <p:cNvPr id="3" name="Title 2"/>
          <p:cNvSpPr>
            <a:spLocks noGrp="1"/>
          </p:cNvSpPr>
          <p:nvPr>
            <p:ph type="title"/>
          </p:nvPr>
        </p:nvSpPr>
        <p:spPr>
          <a:xfrm>
            <a:off x="0" y="411480"/>
            <a:ext cx="10972800" cy="617220"/>
          </a:xfrm>
        </p:spPr>
        <p:txBody>
          <a:bodyPr/>
          <a:lstStyle/>
          <a:p>
            <a:r>
              <a:rPr lang="en-US" dirty="0" smtClean="0"/>
              <a:t>Performance enhancements </a:t>
            </a:r>
            <a:r>
              <a:rPr lang="en-US" smtClean="0"/>
              <a:t>to Selective </a:t>
            </a:r>
            <a:r>
              <a:rPr lang="en-US" dirty="0" smtClean="0"/>
              <a:t>Caching</a:t>
            </a:r>
            <a:endParaRPr lang="en-US" dirty="0"/>
          </a:p>
        </p:txBody>
      </p:sp>
      <p:sp>
        <p:nvSpPr>
          <p:cNvPr id="32" name="Oval 31"/>
          <p:cNvSpPr/>
          <p:nvPr/>
        </p:nvSpPr>
        <p:spPr>
          <a:xfrm>
            <a:off x="192835" y="1554677"/>
            <a:ext cx="4510678" cy="778933"/>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33" name="Oval 32"/>
          <p:cNvSpPr/>
          <p:nvPr/>
        </p:nvSpPr>
        <p:spPr>
          <a:xfrm>
            <a:off x="3836945" y="4015796"/>
            <a:ext cx="4185606" cy="1356679"/>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grpSp>
        <p:nvGrpSpPr>
          <p:cNvPr id="34" name="Group 33"/>
          <p:cNvGrpSpPr/>
          <p:nvPr/>
        </p:nvGrpSpPr>
        <p:grpSpPr>
          <a:xfrm>
            <a:off x="9290184" y="3888703"/>
            <a:ext cx="1317291" cy="811945"/>
            <a:chOff x="2362200" y="4114800"/>
            <a:chExt cx="1317291" cy="811945"/>
          </a:xfrm>
        </p:grpSpPr>
        <p:sp>
          <p:nvSpPr>
            <p:cNvPr id="35" name="Rounded Rectangle 34"/>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6" name="Rounded Rectangle 35"/>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5" name="Rounded Rectangle 64"/>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6" name="Rounded Rectangle 65"/>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7" name="Rounded Rectangle 66"/>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8" name="Rounded Rectangle 67"/>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9" name="Rounded Rectangle 68"/>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70" name="Rounded Rectangle 69"/>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err="1" smtClean="0">
                  <a:solidFill>
                    <a:srgbClr val="000000"/>
                  </a:solidFill>
                  <a:latin typeface="Calibri"/>
                  <a:ea typeface="+mn-ea"/>
                </a:rPr>
                <a:t>Graphicsmemory</a:t>
              </a:r>
              <a:endParaRPr lang="en-US" sz="1300" b="1" kern="0" dirty="0">
                <a:solidFill>
                  <a:srgbClr val="000000"/>
                </a:solidFill>
                <a:latin typeface="Calibri"/>
                <a:ea typeface="+mn-ea"/>
              </a:endParaRPr>
            </a:p>
          </p:txBody>
        </p:sp>
      </p:grpSp>
      <p:pic>
        <p:nvPicPr>
          <p:cNvPr id="71" name="Pictur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285186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58642" y="3753773"/>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6" name="Rounded Rectangle 5"/>
          <p:cNvSpPr/>
          <p:nvPr/>
        </p:nvSpPr>
        <p:spPr>
          <a:xfrm>
            <a:off x="2681027" y="163698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7" name="Straight Connector 6"/>
          <p:cNvCxnSpPr/>
          <p:nvPr/>
        </p:nvCxnSpPr>
        <p:spPr>
          <a:xfrm>
            <a:off x="5474563" y="1636985"/>
            <a:ext cx="0" cy="3838441"/>
          </a:xfrm>
          <a:prstGeom prst="line">
            <a:avLst/>
          </a:prstGeom>
          <a:ln>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780862" y="5193097"/>
            <a:ext cx="721736" cy="387798"/>
          </a:xfrm>
          <a:prstGeom prst="rect">
            <a:avLst/>
          </a:prstGeom>
          <a:noFill/>
        </p:spPr>
        <p:txBody>
          <a:bodyPr wrap="none" lIns="109728" tIns="54864" rIns="109728" bIns="54864" rtlCol="0">
            <a:spAutoFit/>
          </a:bodyPr>
          <a:lstStyle/>
          <a:p>
            <a:r>
              <a:rPr lang="en-US" dirty="0" smtClean="0"/>
              <a:t>GPU</a:t>
            </a:r>
            <a:endParaRPr lang="en-US" dirty="0"/>
          </a:p>
        </p:txBody>
      </p:sp>
      <p:sp>
        <p:nvSpPr>
          <p:cNvPr id="9" name="TextBox 8"/>
          <p:cNvSpPr txBox="1"/>
          <p:nvPr/>
        </p:nvSpPr>
        <p:spPr>
          <a:xfrm>
            <a:off x="5472687" y="5182078"/>
            <a:ext cx="708912" cy="387798"/>
          </a:xfrm>
          <a:prstGeom prst="rect">
            <a:avLst/>
          </a:prstGeom>
          <a:noFill/>
        </p:spPr>
        <p:txBody>
          <a:bodyPr wrap="none" lIns="109728" tIns="54864" rIns="109728" bIns="54864" rtlCol="0">
            <a:spAutoFit/>
          </a:bodyPr>
          <a:lstStyle/>
          <a:p>
            <a:r>
              <a:rPr lang="en-US" dirty="0" smtClean="0"/>
              <a:t>CPU</a:t>
            </a:r>
          </a:p>
        </p:txBody>
      </p:sp>
      <p:grpSp>
        <p:nvGrpSpPr>
          <p:cNvPr id="10" name="Group 9"/>
          <p:cNvGrpSpPr/>
          <p:nvPr/>
        </p:nvGrpSpPr>
        <p:grpSpPr>
          <a:xfrm>
            <a:off x="8271842" y="2980050"/>
            <a:ext cx="1498968" cy="773723"/>
            <a:chOff x="1772862" y="650631"/>
            <a:chExt cx="894138" cy="644769"/>
          </a:xfrm>
        </p:grpSpPr>
        <p:sp>
          <p:nvSpPr>
            <p:cNvPr id="11" name="Rounded Rectangle 10"/>
            <p:cNvSpPr/>
            <p:nvPr/>
          </p:nvSpPr>
          <p:spPr>
            <a:xfrm>
              <a:off x="1772862" y="6506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2" name="Rounded Rectangle 11"/>
            <p:cNvSpPr/>
            <p:nvPr/>
          </p:nvSpPr>
          <p:spPr>
            <a:xfrm>
              <a:off x="1849062" y="7268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3" name="Rounded Rectangle 12"/>
            <p:cNvSpPr/>
            <p:nvPr/>
          </p:nvSpPr>
          <p:spPr>
            <a:xfrm>
              <a:off x="1925262" y="8030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4" name="Rounded Rectangle 13"/>
            <p:cNvSpPr/>
            <p:nvPr/>
          </p:nvSpPr>
          <p:spPr>
            <a:xfrm>
              <a:off x="2001462" y="8792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CPU</a:t>
              </a:r>
            </a:p>
            <a:p>
              <a:pPr algn="ctr"/>
              <a:r>
                <a:rPr lang="en-US" sz="1400" b="1" dirty="0" smtClean="0">
                  <a:solidFill>
                    <a:srgbClr val="000000"/>
                  </a:solidFill>
                </a:rPr>
                <a:t>memory</a:t>
              </a:r>
              <a:endParaRPr lang="en-US" sz="1400" b="1" dirty="0">
                <a:solidFill>
                  <a:srgbClr val="000000"/>
                </a:solidFill>
              </a:endParaRPr>
            </a:p>
          </p:txBody>
        </p:sp>
      </p:grpSp>
      <p:cxnSp>
        <p:nvCxnSpPr>
          <p:cNvPr id="15" name="Straight Connector 14"/>
          <p:cNvCxnSpPr/>
          <p:nvPr/>
        </p:nvCxnSpPr>
        <p:spPr>
          <a:xfrm>
            <a:off x="2681027" y="30082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680468" y="278190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681027" y="255611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680468" y="231621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680468" y="2076310"/>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680468" y="1836408"/>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681027" y="32426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614971" y="2549768"/>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sp>
        <p:nvSpPr>
          <p:cNvPr id="23" name="Rounded Rectangle 22"/>
          <p:cNvSpPr/>
          <p:nvPr/>
        </p:nvSpPr>
        <p:spPr>
          <a:xfrm>
            <a:off x="5502598" y="3752703"/>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a:t>
            </a:r>
            <a:r>
              <a:rPr lang="en-US" dirty="0">
                <a:solidFill>
                  <a:schemeClr val="tx1"/>
                </a:solidFill>
              </a:rPr>
              <a:t>6</a:t>
            </a:r>
            <a:r>
              <a:rPr lang="en-US" dirty="0" smtClean="0">
                <a:solidFill>
                  <a:schemeClr val="tx1"/>
                </a:solidFill>
              </a:rPr>
              <a:t>B </a:t>
            </a:r>
            <a:r>
              <a:rPr lang="en-US" dirty="0" err="1" smtClean="0">
                <a:solidFill>
                  <a:schemeClr val="tx1"/>
                </a:solidFill>
              </a:rPr>
              <a:t>req</a:t>
            </a:r>
            <a:endParaRPr lang="en-US" dirty="0" smtClean="0">
              <a:solidFill>
                <a:schemeClr val="tx1"/>
              </a:solidFill>
            </a:endParaRPr>
          </a:p>
        </p:txBody>
      </p:sp>
      <p:sp>
        <p:nvSpPr>
          <p:cNvPr id="24" name="Rounded Rectangle 23"/>
          <p:cNvSpPr/>
          <p:nvPr/>
        </p:nvSpPr>
        <p:spPr>
          <a:xfrm>
            <a:off x="2058641" y="3752700"/>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5" name="TextBox 24"/>
          <p:cNvSpPr txBox="1"/>
          <p:nvPr/>
        </p:nvSpPr>
        <p:spPr>
          <a:xfrm>
            <a:off x="2607291" y="1838842"/>
            <a:ext cx="498598" cy="239040"/>
          </a:xfrm>
          <a:prstGeom prst="rect">
            <a:avLst/>
          </a:prstGeom>
          <a:noFill/>
          <a:ln>
            <a:noFill/>
          </a:ln>
          <a:effectLst/>
        </p:spPr>
        <p:txBody>
          <a:bodyPr vert="vert" wrap="none" lIns="109728" tIns="54864" rIns="109728" bIns="54864" rtlCol="0">
            <a:spAutoFit/>
          </a:bodyPr>
          <a:lstStyle/>
          <a:p>
            <a:r>
              <a:rPr lang="en-US" b="1" dirty="0" smtClean="0"/>
              <a:t>1</a:t>
            </a:r>
            <a:endParaRPr lang="en-US" b="1" dirty="0"/>
          </a:p>
        </p:txBody>
      </p:sp>
      <p:sp>
        <p:nvSpPr>
          <p:cNvPr id="26" name="Rounded Rectangle 25"/>
          <p:cNvSpPr/>
          <p:nvPr/>
        </p:nvSpPr>
        <p:spPr>
          <a:xfrm>
            <a:off x="2057526" y="3761357"/>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7" name="TextBox 26"/>
          <p:cNvSpPr txBox="1"/>
          <p:nvPr/>
        </p:nvSpPr>
        <p:spPr>
          <a:xfrm>
            <a:off x="2618581" y="3008272"/>
            <a:ext cx="498598" cy="220724"/>
          </a:xfrm>
          <a:prstGeom prst="rect">
            <a:avLst/>
          </a:prstGeom>
          <a:noFill/>
          <a:ln>
            <a:noFill/>
          </a:ln>
          <a:effectLst/>
        </p:spPr>
        <p:txBody>
          <a:bodyPr vert="vert" wrap="square" lIns="109728" tIns="54864" rIns="109728" bIns="54864" rtlCol="0">
            <a:spAutoFit/>
          </a:bodyPr>
          <a:lstStyle/>
          <a:p>
            <a:r>
              <a:rPr lang="en-US" b="1" dirty="0" smtClean="0"/>
              <a:t>1</a:t>
            </a:r>
            <a:endParaRPr lang="en-US" b="1" dirty="0"/>
          </a:p>
        </p:txBody>
      </p:sp>
      <p:sp>
        <p:nvSpPr>
          <p:cNvPr id="28" name="Rounded Rectangle 27"/>
          <p:cNvSpPr/>
          <p:nvPr/>
        </p:nvSpPr>
        <p:spPr>
          <a:xfrm rot="16200000">
            <a:off x="9243184" y="3144387"/>
            <a:ext cx="324545" cy="2498583"/>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b="1" dirty="0" smtClean="0">
                <a:solidFill>
                  <a:schemeClr val="tx1"/>
                </a:solidFill>
              </a:rPr>
              <a:t>128B data</a:t>
            </a:r>
          </a:p>
        </p:txBody>
      </p:sp>
      <p:sp>
        <p:nvSpPr>
          <p:cNvPr id="29" name="Rounded Rectangle 28"/>
          <p:cNvSpPr/>
          <p:nvPr/>
        </p:nvSpPr>
        <p:spPr>
          <a:xfrm>
            <a:off x="2770854" y="35416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0" name="Rounded Rectangle 29"/>
          <p:cNvSpPr/>
          <p:nvPr/>
        </p:nvSpPr>
        <p:spPr>
          <a:xfrm>
            <a:off x="3095495" y="354200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1" name="Rounded Rectangle 30"/>
          <p:cNvSpPr/>
          <p:nvPr/>
        </p:nvSpPr>
        <p:spPr>
          <a:xfrm>
            <a:off x="3419310" y="353980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2" name="TextBox 31"/>
          <p:cNvSpPr txBox="1"/>
          <p:nvPr/>
        </p:nvSpPr>
        <p:spPr>
          <a:xfrm>
            <a:off x="1160828" y="1276124"/>
            <a:ext cx="4056104" cy="387798"/>
          </a:xfrm>
          <a:prstGeom prst="rect">
            <a:avLst/>
          </a:prstGeom>
          <a:noFill/>
        </p:spPr>
        <p:txBody>
          <a:bodyPr wrap="square" lIns="109728" tIns="54864" rIns="109728" bIns="54864" rtlCol="0">
            <a:spAutoFit/>
          </a:bodyPr>
          <a:lstStyle/>
          <a:p>
            <a:r>
              <a:rPr lang="en-US" smtClean="0"/>
              <a:t>Miss Status</a:t>
            </a:r>
            <a:r>
              <a:rPr lang="en-US"/>
              <a:t> </a:t>
            </a:r>
            <a:r>
              <a:rPr lang="en-US" smtClean="0"/>
              <a:t>Holding</a:t>
            </a:r>
            <a:r>
              <a:rPr lang="en-US"/>
              <a:t> </a:t>
            </a:r>
            <a:r>
              <a:rPr lang="en-US" smtClean="0"/>
              <a:t>Register (MSHR)</a:t>
            </a:r>
            <a:endParaRPr lang="en-US" dirty="0"/>
          </a:p>
        </p:txBody>
      </p:sp>
      <p:sp>
        <p:nvSpPr>
          <p:cNvPr id="4" name="Title 3"/>
          <p:cNvSpPr>
            <a:spLocks noGrp="1"/>
          </p:cNvSpPr>
          <p:nvPr>
            <p:ph type="title"/>
          </p:nvPr>
        </p:nvSpPr>
        <p:spPr/>
        <p:txBody>
          <a:bodyPr/>
          <a:lstStyle/>
          <a:p>
            <a:r>
              <a:rPr lang="en-US" dirty="0"/>
              <a:t>Request Coalescing</a:t>
            </a:r>
            <a:r>
              <a:rPr lang="en-US" dirty="0" smtClean="0"/>
              <a:t>: Captures spatial locality</a:t>
            </a:r>
            <a:endParaRPr lang="en-US" dirty="0"/>
          </a:p>
        </p:txBody>
      </p:sp>
      <p:sp>
        <p:nvSpPr>
          <p:cNvPr id="34" name="Rounded Rectangle 33"/>
          <p:cNvSpPr/>
          <p:nvPr/>
        </p:nvSpPr>
        <p:spPr>
          <a:xfrm>
            <a:off x="3752778" y="35416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5" name="Rounded Rectangle 34"/>
          <p:cNvSpPr/>
          <p:nvPr/>
        </p:nvSpPr>
        <p:spPr>
          <a:xfrm>
            <a:off x="4091012" y="354447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6" name="Rounded Rectangle 35"/>
          <p:cNvSpPr/>
          <p:nvPr/>
        </p:nvSpPr>
        <p:spPr>
          <a:xfrm>
            <a:off x="4410061" y="354447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7" name="Rounded Rectangle 36"/>
          <p:cNvSpPr/>
          <p:nvPr/>
        </p:nvSpPr>
        <p:spPr>
          <a:xfrm>
            <a:off x="4725059" y="354447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8" name="Rounded Rectangle 37"/>
          <p:cNvSpPr/>
          <p:nvPr/>
        </p:nvSpPr>
        <p:spPr>
          <a:xfrm>
            <a:off x="5058636" y="355062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9" name="Rounded Rectangle 38"/>
          <p:cNvSpPr/>
          <p:nvPr/>
        </p:nvSpPr>
        <p:spPr>
          <a:xfrm>
            <a:off x="582286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0" name="Rounded Rectangle 39"/>
          <p:cNvSpPr/>
          <p:nvPr/>
        </p:nvSpPr>
        <p:spPr>
          <a:xfrm>
            <a:off x="614076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1" name="Rounded Rectangle 40"/>
          <p:cNvSpPr/>
          <p:nvPr/>
        </p:nvSpPr>
        <p:spPr>
          <a:xfrm>
            <a:off x="6460053"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2" name="Rounded Rectangle 41"/>
          <p:cNvSpPr/>
          <p:nvPr/>
        </p:nvSpPr>
        <p:spPr>
          <a:xfrm>
            <a:off x="678031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3" name="Rounded Rectangle 42"/>
          <p:cNvSpPr/>
          <p:nvPr/>
        </p:nvSpPr>
        <p:spPr>
          <a:xfrm>
            <a:off x="709822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4" name="Rounded Rectangle 43"/>
          <p:cNvSpPr/>
          <p:nvPr/>
        </p:nvSpPr>
        <p:spPr>
          <a:xfrm>
            <a:off x="7413724"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5" name="Rounded Rectangle 44"/>
          <p:cNvSpPr/>
          <p:nvPr/>
        </p:nvSpPr>
        <p:spPr>
          <a:xfrm>
            <a:off x="7733990"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7" name="Rounded Rectangle 46"/>
          <p:cNvSpPr/>
          <p:nvPr/>
        </p:nvSpPr>
        <p:spPr>
          <a:xfrm rot="16200000">
            <a:off x="6624022" y="3117339"/>
            <a:ext cx="324545" cy="2544480"/>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mtClean="0">
                <a:solidFill>
                  <a:schemeClr val="tx1"/>
                </a:solidFill>
              </a:rPr>
              <a:t>128B </a:t>
            </a:r>
            <a:r>
              <a:rPr lang="en-US" dirty="0" err="1" smtClean="0">
                <a:solidFill>
                  <a:schemeClr val="tx1"/>
                </a:solidFill>
              </a:rPr>
              <a:t>req</a:t>
            </a:r>
            <a:endParaRPr lang="en-US" dirty="0" smtClean="0">
              <a:solidFill>
                <a:schemeClr val="tx1"/>
              </a:solidFill>
            </a:endParaRPr>
          </a:p>
        </p:txBody>
      </p:sp>
      <p:sp>
        <p:nvSpPr>
          <p:cNvPr id="49" name="TextBox 48"/>
          <p:cNvSpPr txBox="1"/>
          <p:nvPr/>
        </p:nvSpPr>
        <p:spPr>
          <a:xfrm>
            <a:off x="1455928" y="5550163"/>
            <a:ext cx="8033518" cy="584775"/>
          </a:xfrm>
          <a:prstGeom prst="rect">
            <a:avLst/>
          </a:prstGeom>
          <a:solidFill>
            <a:schemeClr val="bg1"/>
          </a:solidFill>
          <a:ln>
            <a:noFill/>
          </a:ln>
        </p:spPr>
        <p:txBody>
          <a:bodyPr wrap="square" rtlCol="0">
            <a:spAutoFit/>
          </a:bodyPr>
          <a:lstStyle/>
          <a:p>
            <a:pPr algn="ctr"/>
            <a:r>
              <a:rPr lang="en-US" sz="3200" b="1" dirty="0">
                <a:solidFill>
                  <a:srgbClr val="FF0000"/>
                </a:solidFill>
                <a:latin typeface="Calibri" charset="0"/>
                <a:ea typeface="Calibri" charset="0"/>
                <a:cs typeface="Calibri" charset="0"/>
              </a:rPr>
              <a:t>35% requests </a:t>
            </a:r>
            <a:r>
              <a:rPr lang="en-US" sz="3200" b="1">
                <a:solidFill>
                  <a:srgbClr val="FF0000"/>
                </a:solidFill>
                <a:latin typeface="Calibri" charset="0"/>
                <a:ea typeface="Calibri" charset="0"/>
                <a:cs typeface="Calibri" charset="0"/>
              </a:rPr>
              <a:t>are </a:t>
            </a:r>
            <a:r>
              <a:rPr lang="en-US" sz="3200" b="1" smtClean="0">
                <a:solidFill>
                  <a:srgbClr val="FF0000"/>
                </a:solidFill>
                <a:latin typeface="Calibri" charset="0"/>
                <a:ea typeface="Calibri" charset="0"/>
                <a:cs typeface="Calibri" charset="0"/>
              </a:rPr>
              <a:t>coalesced≈ </a:t>
            </a:r>
            <a:r>
              <a:rPr lang="en-US" sz="3200" b="1" dirty="0">
                <a:solidFill>
                  <a:srgbClr val="FF0000"/>
                </a:solidFill>
                <a:latin typeface="Calibri" charset="0"/>
                <a:ea typeface="Calibri" charset="0"/>
                <a:cs typeface="Calibri" charset="0"/>
              </a:rPr>
              <a:t>80% of L1-hits</a:t>
            </a:r>
          </a:p>
        </p:txBody>
      </p:sp>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525092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1" nodeType="clickEffect">
                                  <p:stCondLst>
                                    <p:cond delay="0"/>
                                  </p:stCondLst>
                                  <p:childTnLst>
                                    <p:animMotion origin="layout" path="M -1.62037E-6 6.58436E-7 L 0.31236 -0.00592 " pathEditMode="relative" rAng="0" ptsTypes="AA">
                                      <p:cBhvr>
                                        <p:cTn id="15" dur="2000" fill="hold"/>
                                        <p:tgtEl>
                                          <p:spTgt spid="5"/>
                                        </p:tgtEl>
                                        <p:attrNameLst>
                                          <p:attrName>ppt_x</p:attrName>
                                          <p:attrName>ppt_y</p:attrName>
                                        </p:attrNameLst>
                                      </p:cBhvr>
                                      <p:rCtr x="15611" y="-309"/>
                                    </p:animMotion>
                                  </p:childTnLst>
                                </p:cTn>
                              </p:par>
                            </p:childTnLst>
                          </p:cTn>
                        </p:par>
                        <p:par>
                          <p:cTn id="16" fill="hold">
                            <p:stCondLst>
                              <p:cond delay="2000"/>
                            </p:stCondLst>
                            <p:childTnLst>
                              <p:par>
                                <p:cTn id="17" presetID="1" presetClass="exit" presetSubtype="0" fill="hold" grpId="2" nodeType="after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3"/>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39"/>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40"/>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41"/>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42"/>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43"/>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44"/>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45"/>
                                        </p:tgtEl>
                                        <p:attrNameLst>
                                          <p:attrName>style.visibility</p:attrName>
                                        </p:attrNameLst>
                                      </p:cBhvr>
                                      <p:to>
                                        <p:strVal val="hidden"/>
                                      </p:to>
                                    </p:set>
                                  </p:child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42" presetClass="path" presetSubtype="0" accel="50000" decel="50000" fill="hold" grpId="2" nodeType="clickEffect">
                                  <p:stCondLst>
                                    <p:cond delay="0"/>
                                  </p:stCondLst>
                                  <p:childTnLst>
                                    <p:animMotion origin="layout" path="M 4.16667E-7 -2.55144E-6 L 0.25897 0.01106 " pathEditMode="relative" rAng="0" ptsTypes="AA">
                                      <p:cBhvr>
                                        <p:cTn id="62" dur="2000" fill="hold"/>
                                        <p:tgtEl>
                                          <p:spTgt spid="47"/>
                                        </p:tgtEl>
                                        <p:attrNameLst>
                                          <p:attrName>ppt_x</p:attrName>
                                          <p:attrName>ppt_y</p:attrName>
                                        </p:attrNameLst>
                                      </p:cBhvr>
                                      <p:rCtr x="12948" y="540"/>
                                    </p:animMotion>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ppt_x"/>
                                          </p:val>
                                        </p:tav>
                                        <p:tav tm="100000">
                                          <p:val>
                                            <p:strVal val="#ppt_x"/>
                                          </p:val>
                                        </p:tav>
                                      </p:tavLst>
                                    </p:anim>
                                    <p:anim calcmode="lin" valueType="num">
                                      <p:cBhvr additive="base">
                                        <p:cTn id="68" dur="500" fill="hold"/>
                                        <p:tgtEl>
                                          <p:spTgt spid="24"/>
                                        </p:tgtEl>
                                        <p:attrNameLst>
                                          <p:attrName>ppt_y</p:attrName>
                                        </p:attrNameLst>
                                      </p:cBhvr>
                                      <p:tavLst>
                                        <p:tav tm="0">
                                          <p:val>
                                            <p:strVal val="1+#ppt_h/2"/>
                                          </p:val>
                                        </p:tav>
                                        <p:tav tm="100000">
                                          <p:val>
                                            <p:strVal val="#ppt_y"/>
                                          </p:val>
                                        </p:tav>
                                      </p:tavLst>
                                    </p:anim>
                                  </p:childTnLst>
                                </p:cTn>
                              </p:par>
                            </p:childTnLst>
                          </p:cTn>
                        </p:par>
                        <p:par>
                          <p:cTn id="69" fill="hold">
                            <p:stCondLst>
                              <p:cond delay="500"/>
                            </p:stCondLst>
                            <p:childTnLst>
                              <p:par>
                                <p:cTn id="70" presetID="1" presetClass="entr" presetSubtype="0" fill="hold" grpId="0" nodeType="afterEffect">
                                  <p:stCondLst>
                                    <p:cond delay="0"/>
                                  </p:stCondLst>
                                  <p:childTnLst>
                                    <p:set>
                                      <p:cBhvr>
                                        <p:cTn id="71" dur="1" fill="hold">
                                          <p:stCondLst>
                                            <p:cond delay="0"/>
                                          </p:stCondLst>
                                        </p:cTn>
                                        <p:tgtEl>
                                          <p:spTgt spid="2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24"/>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26"/>
                                        </p:tgtEl>
                                        <p:attrNameLst>
                                          <p:attrName>style.visibility</p:attrName>
                                        </p:attrNameLst>
                                      </p:cBhvr>
                                      <p:to>
                                        <p:strVal val="visible"/>
                                      </p:to>
                                    </p:set>
                                    <p:anim calcmode="lin" valueType="num">
                                      <p:cBhvr additive="base">
                                        <p:cTn id="80" dur="500" fill="hold"/>
                                        <p:tgtEl>
                                          <p:spTgt spid="26"/>
                                        </p:tgtEl>
                                        <p:attrNameLst>
                                          <p:attrName>ppt_x</p:attrName>
                                        </p:attrNameLst>
                                      </p:cBhvr>
                                      <p:tavLst>
                                        <p:tav tm="0">
                                          <p:val>
                                            <p:strVal val="#ppt_x"/>
                                          </p:val>
                                        </p:tav>
                                        <p:tav tm="100000">
                                          <p:val>
                                            <p:strVal val="#ppt_x"/>
                                          </p:val>
                                        </p:tav>
                                      </p:tavLst>
                                    </p:anim>
                                    <p:anim calcmode="lin" valueType="num">
                                      <p:cBhvr additive="base">
                                        <p:cTn id="81" dur="500" fill="hold"/>
                                        <p:tgtEl>
                                          <p:spTgt spid="26"/>
                                        </p:tgtEl>
                                        <p:attrNameLst>
                                          <p:attrName>ppt_y</p:attrName>
                                        </p:attrNameLst>
                                      </p:cBhvr>
                                      <p:tavLst>
                                        <p:tav tm="0">
                                          <p:val>
                                            <p:strVal val="1+#ppt_h/2"/>
                                          </p:val>
                                        </p:tav>
                                        <p:tav tm="100000">
                                          <p:val>
                                            <p:strVal val="#ppt_y"/>
                                          </p:val>
                                        </p:tav>
                                      </p:tavLst>
                                    </p:anim>
                                  </p:childTnLst>
                                </p:cTn>
                              </p:par>
                            </p:childTnLst>
                          </p:cTn>
                        </p:par>
                        <p:par>
                          <p:cTn id="82" fill="hold">
                            <p:stCondLst>
                              <p:cond delay="500"/>
                            </p:stCondLst>
                            <p:childTnLst>
                              <p:par>
                                <p:cTn id="83" presetID="1" presetClass="entr" presetSubtype="0" fill="hold" grpId="0" nodeType="afterEffect">
                                  <p:stCondLst>
                                    <p:cond delay="0"/>
                                  </p:stCondLst>
                                  <p:childTnLst>
                                    <p:set>
                                      <p:cBhvr>
                                        <p:cTn id="84" dur="1" fill="hold">
                                          <p:stCondLst>
                                            <p:cond delay="0"/>
                                          </p:stCondLst>
                                        </p:cTn>
                                        <p:tgtEl>
                                          <p:spTgt spid="2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2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47"/>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2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0" presetClass="path" presetSubtype="0" accel="50000" decel="50000" fill="hold" grpId="1" nodeType="clickEffect">
                                  <p:stCondLst>
                                    <p:cond delay="0"/>
                                  </p:stCondLst>
                                  <p:childTnLst>
                                    <p:animMotion origin="layout" path="M -1.85185E-7 -4.15638E-6 L -0.4864 -0.00102 " pathEditMode="relative" rAng="0" ptsTypes="AA">
                                      <p:cBhvr>
                                        <p:cTn id="98" dur="2000" fill="hold"/>
                                        <p:tgtEl>
                                          <p:spTgt spid="28"/>
                                        </p:tgtEl>
                                        <p:attrNameLst>
                                          <p:attrName>ppt_x</p:attrName>
                                          <p:attrName>ppt_y</p:attrName>
                                        </p:attrNameLst>
                                      </p:cBhvr>
                                      <p:rCtr x="-24320" y="-51"/>
                                    </p:animMotion>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2" nodeType="clickEffect">
                                  <p:stCondLst>
                                    <p:cond delay="0"/>
                                  </p:stCondLst>
                                  <p:childTnLst>
                                    <p:set>
                                      <p:cBhvr>
                                        <p:cTn id="102" dur="1" fill="hold">
                                          <p:stCondLst>
                                            <p:cond delay="0"/>
                                          </p:stCondLst>
                                        </p:cTn>
                                        <p:tgtEl>
                                          <p:spTgt spid="28"/>
                                        </p:tgtEl>
                                        <p:attrNameLst>
                                          <p:attrName>style.visibility</p:attrName>
                                        </p:attrNameLst>
                                      </p:cBhvr>
                                      <p:to>
                                        <p:strVal val="hidden"/>
                                      </p:to>
                                    </p:set>
                                  </p:childTnLst>
                                </p:cTn>
                              </p:par>
                            </p:childTnLst>
                          </p:cTn>
                        </p:par>
                        <p:par>
                          <p:cTn id="103" fill="hold">
                            <p:stCondLst>
                              <p:cond delay="0"/>
                            </p:stCondLst>
                            <p:childTnLst>
                              <p:par>
                                <p:cTn id="104" presetID="1" presetClass="entr" presetSubtype="0" fill="hold" grpId="0" nodeType="afterEffect">
                                  <p:stCondLst>
                                    <p:cond delay="0"/>
                                  </p:stCondLst>
                                  <p:childTnLst>
                                    <p:set>
                                      <p:cBhvr>
                                        <p:cTn id="105" dur="1" fill="hold">
                                          <p:stCondLst>
                                            <p:cond delay="0"/>
                                          </p:stCondLst>
                                        </p:cTn>
                                        <p:tgtEl>
                                          <p:spTgt spid="29"/>
                                        </p:tgtEl>
                                        <p:attrNameLst>
                                          <p:attrName>style.visibility</p:attrName>
                                        </p:attrNameLst>
                                      </p:cBhvr>
                                      <p:to>
                                        <p:strVal val="visible"/>
                                      </p:to>
                                    </p:set>
                                  </p:childTnLst>
                                </p:cTn>
                              </p:par>
                              <p:par>
                                <p:cTn id="106" presetID="1" presetClass="entr" presetSubtype="0" fill="hold" grpId="0" nodeType="withEffect">
                                  <p:stCondLst>
                                    <p:cond delay="0"/>
                                  </p:stCondLst>
                                  <p:iterate type="lt">
                                    <p:tmAbs val="0"/>
                                  </p:iterate>
                                  <p:childTnLst>
                                    <p:set>
                                      <p:cBhvr>
                                        <p:cTn id="107" dur="1" fill="hold">
                                          <p:stCondLst>
                                            <p:cond delay="0"/>
                                          </p:stCondLst>
                                        </p:cTn>
                                        <p:tgtEl>
                                          <p:spTgt spid="30"/>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4"/>
                                        </p:tgtEl>
                                        <p:attrNameLst>
                                          <p:attrName>style.visibility</p:attrName>
                                        </p:attrNameLst>
                                      </p:cBhvr>
                                      <p:to>
                                        <p:strVal val="visible"/>
                                      </p:to>
                                    </p:set>
                                  </p:childTnLst>
                                </p:cTn>
                              </p:par>
                              <p:par>
                                <p:cTn id="112" presetID="1" presetClass="entr" presetSubtype="0" fill="hold" grpId="0" nodeType="withEffect">
                                  <p:stCondLst>
                                    <p:cond delay="0"/>
                                  </p:stCondLst>
                                  <p:iterate type="lt">
                                    <p:tmAbs val="0"/>
                                  </p:iterate>
                                  <p:childTnLst>
                                    <p:set>
                                      <p:cBhvr>
                                        <p:cTn id="113" dur="1" fill="hold">
                                          <p:stCondLst>
                                            <p:cond delay="0"/>
                                          </p:stCondLst>
                                        </p:cTn>
                                        <p:tgtEl>
                                          <p:spTgt spid="35"/>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36"/>
                                        </p:tgtEl>
                                        <p:attrNameLst>
                                          <p:attrName>style.visibility</p:attrName>
                                        </p:attrNameLst>
                                      </p:cBhvr>
                                      <p:to>
                                        <p:strVal val="visible"/>
                                      </p:to>
                                    </p:set>
                                  </p:childTnLst>
                                </p:cTn>
                              </p:par>
                              <p:par>
                                <p:cTn id="116" presetID="1" presetClass="entr" presetSubtype="0" fill="hold" grpId="0" nodeType="withEffect">
                                  <p:stCondLst>
                                    <p:cond delay="0"/>
                                  </p:stCondLst>
                                  <p:iterate type="lt">
                                    <p:tmAbs val="0"/>
                                  </p:iterate>
                                  <p:childTnLst>
                                    <p:set>
                                      <p:cBhvr>
                                        <p:cTn id="117" dur="1" fill="hold">
                                          <p:stCondLst>
                                            <p:cond delay="0"/>
                                          </p:stCondLst>
                                        </p:cTn>
                                        <p:tgtEl>
                                          <p:spTgt spid="37"/>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6" presetClass="emph" presetSubtype="0" fill="hold" grpId="2" nodeType="clickEffect">
                                  <p:stCondLst>
                                    <p:cond delay="0"/>
                                  </p:stCondLst>
                                  <p:iterate type="lt">
                                    <p:tmPct val="4000"/>
                                  </p:iterate>
                                  <p:childTnLst>
                                    <p:set>
                                      <p:cBhvr override="childStyle">
                                        <p:cTn id="123" dur="500" fill="hold"/>
                                        <p:tgtEl>
                                          <p:spTgt spid="30"/>
                                        </p:tgtEl>
                                        <p:attrNameLst>
                                          <p:attrName>style.color</p:attrName>
                                        </p:attrNameLst>
                                      </p:cBhvr>
                                      <p:to>
                                        <p:clrVal>
                                          <a:schemeClr val="accent2"/>
                                        </p:clrVal>
                                      </p:to>
                                    </p:set>
                                    <p:set>
                                      <p:cBhvr>
                                        <p:cTn id="124" dur="500" fill="hold"/>
                                        <p:tgtEl>
                                          <p:spTgt spid="30"/>
                                        </p:tgtEl>
                                        <p:attrNameLst>
                                          <p:attrName>fillcolor</p:attrName>
                                        </p:attrNameLst>
                                      </p:cBhvr>
                                      <p:to>
                                        <p:clrVal>
                                          <a:schemeClr val="accent2"/>
                                        </p:clrVal>
                                      </p:to>
                                    </p:set>
                                    <p:set>
                                      <p:cBhvr>
                                        <p:cTn id="125" dur="500" fill="hold"/>
                                        <p:tgtEl>
                                          <p:spTgt spid="30"/>
                                        </p:tgtEl>
                                        <p:attrNameLst>
                                          <p:attrName>fill.type</p:attrName>
                                        </p:attrNameLst>
                                      </p:cBhvr>
                                      <p:to>
                                        <p:strVal val="solid"/>
                                      </p:to>
                                    </p:set>
                                  </p:childTnLst>
                                </p:cTn>
                              </p:par>
                              <p:par>
                                <p:cTn id="126" presetID="16" presetClass="emph" presetSubtype="0" fill="hold" grpId="2" nodeType="withEffect">
                                  <p:stCondLst>
                                    <p:cond delay="0"/>
                                  </p:stCondLst>
                                  <p:iterate type="lt">
                                    <p:tmPct val="4000"/>
                                  </p:iterate>
                                  <p:childTnLst>
                                    <p:set>
                                      <p:cBhvr override="childStyle">
                                        <p:cTn id="127" dur="500" fill="hold"/>
                                        <p:tgtEl>
                                          <p:spTgt spid="35"/>
                                        </p:tgtEl>
                                        <p:attrNameLst>
                                          <p:attrName>style.color</p:attrName>
                                        </p:attrNameLst>
                                      </p:cBhvr>
                                      <p:to>
                                        <p:clrVal>
                                          <a:schemeClr val="accent2"/>
                                        </p:clrVal>
                                      </p:to>
                                    </p:set>
                                    <p:set>
                                      <p:cBhvr>
                                        <p:cTn id="128" dur="500" fill="hold"/>
                                        <p:tgtEl>
                                          <p:spTgt spid="35"/>
                                        </p:tgtEl>
                                        <p:attrNameLst>
                                          <p:attrName>fillcolor</p:attrName>
                                        </p:attrNameLst>
                                      </p:cBhvr>
                                      <p:to>
                                        <p:clrVal>
                                          <a:schemeClr val="accent2"/>
                                        </p:clrVal>
                                      </p:to>
                                    </p:set>
                                    <p:set>
                                      <p:cBhvr>
                                        <p:cTn id="129" dur="500" fill="hold"/>
                                        <p:tgtEl>
                                          <p:spTgt spid="35"/>
                                        </p:tgtEl>
                                        <p:attrNameLst>
                                          <p:attrName>fill.type</p:attrName>
                                        </p:attrNameLst>
                                      </p:cBhvr>
                                      <p:to>
                                        <p:strVal val="solid"/>
                                      </p:to>
                                    </p:set>
                                  </p:childTnLst>
                                </p:cTn>
                              </p:par>
                              <p:par>
                                <p:cTn id="130" presetID="16" presetClass="emph" presetSubtype="0" fill="hold" grpId="2" nodeType="withEffect">
                                  <p:stCondLst>
                                    <p:cond delay="0"/>
                                  </p:stCondLst>
                                  <p:iterate type="lt">
                                    <p:tmPct val="4000"/>
                                  </p:iterate>
                                  <p:childTnLst>
                                    <p:set>
                                      <p:cBhvr override="childStyle">
                                        <p:cTn id="131" dur="500" fill="hold"/>
                                        <p:tgtEl>
                                          <p:spTgt spid="37"/>
                                        </p:tgtEl>
                                        <p:attrNameLst>
                                          <p:attrName>style.color</p:attrName>
                                        </p:attrNameLst>
                                      </p:cBhvr>
                                      <p:to>
                                        <p:clrVal>
                                          <a:schemeClr val="accent2"/>
                                        </p:clrVal>
                                      </p:to>
                                    </p:set>
                                    <p:set>
                                      <p:cBhvr>
                                        <p:cTn id="132" dur="500" fill="hold"/>
                                        <p:tgtEl>
                                          <p:spTgt spid="37"/>
                                        </p:tgtEl>
                                        <p:attrNameLst>
                                          <p:attrName>fillcolor</p:attrName>
                                        </p:attrNameLst>
                                      </p:cBhvr>
                                      <p:to>
                                        <p:clrVal>
                                          <a:schemeClr val="accent2"/>
                                        </p:clrVal>
                                      </p:to>
                                    </p:set>
                                    <p:set>
                                      <p:cBhvr>
                                        <p:cTn id="133" dur="500" fill="hold"/>
                                        <p:tgtEl>
                                          <p:spTgt spid="37"/>
                                        </p:tgtEl>
                                        <p:attrNameLst>
                                          <p:attrName>fill.type</p:attrName>
                                        </p:attrNameLst>
                                      </p:cBhvr>
                                      <p:to>
                                        <p:strVal val="solid"/>
                                      </p:to>
                                    </p:set>
                                  </p:childTnLst>
                                </p:cTn>
                              </p:par>
                            </p:childTnLst>
                          </p:cTn>
                        </p:par>
                      </p:childTnLst>
                    </p:cTn>
                  </p:par>
                  <p:par>
                    <p:cTn id="134" fill="hold">
                      <p:stCondLst>
                        <p:cond delay="indefinite"/>
                      </p:stCondLst>
                      <p:childTnLst>
                        <p:par>
                          <p:cTn id="135" fill="hold">
                            <p:stCondLst>
                              <p:cond delay="0"/>
                            </p:stCondLst>
                            <p:childTnLst>
                              <p:par>
                                <p:cTn id="136" presetID="2" presetClass="exit" presetSubtype="4" fill="hold" grpId="1" nodeType="clickEffect">
                                  <p:stCondLst>
                                    <p:cond delay="0"/>
                                  </p:stCondLst>
                                  <p:childTnLst>
                                    <p:anim calcmode="lin" valueType="num">
                                      <p:cBhvr additive="base">
                                        <p:cTn id="137" dur="500"/>
                                        <p:tgtEl>
                                          <p:spTgt spid="31"/>
                                        </p:tgtEl>
                                        <p:attrNameLst>
                                          <p:attrName>ppt_x</p:attrName>
                                        </p:attrNameLst>
                                      </p:cBhvr>
                                      <p:tavLst>
                                        <p:tav tm="0">
                                          <p:val>
                                            <p:strVal val="ppt_x"/>
                                          </p:val>
                                        </p:tav>
                                        <p:tav tm="100000">
                                          <p:val>
                                            <p:strVal val="ppt_x"/>
                                          </p:val>
                                        </p:tav>
                                      </p:tavLst>
                                    </p:anim>
                                    <p:anim calcmode="lin" valueType="num">
                                      <p:cBhvr additive="base">
                                        <p:cTn id="138" dur="500"/>
                                        <p:tgtEl>
                                          <p:spTgt spid="31"/>
                                        </p:tgtEl>
                                        <p:attrNameLst>
                                          <p:attrName>ppt_y</p:attrName>
                                        </p:attrNameLst>
                                      </p:cBhvr>
                                      <p:tavLst>
                                        <p:tav tm="0">
                                          <p:val>
                                            <p:strVal val="ppt_y"/>
                                          </p:val>
                                        </p:tav>
                                        <p:tav tm="100000">
                                          <p:val>
                                            <p:strVal val="1+ppt_h/2"/>
                                          </p:val>
                                        </p:tav>
                                      </p:tavLst>
                                    </p:anim>
                                    <p:set>
                                      <p:cBhvr>
                                        <p:cTn id="139" dur="1" fill="hold">
                                          <p:stCondLst>
                                            <p:cond delay="499"/>
                                          </p:stCondLst>
                                        </p:cTn>
                                        <p:tgtEl>
                                          <p:spTgt spid="31"/>
                                        </p:tgtEl>
                                        <p:attrNameLst>
                                          <p:attrName>style.visibility</p:attrName>
                                        </p:attrNameLst>
                                      </p:cBhvr>
                                      <p:to>
                                        <p:strVal val="hidden"/>
                                      </p:to>
                                    </p:set>
                                  </p:childTnLst>
                                </p:cTn>
                              </p:par>
                              <p:par>
                                <p:cTn id="140" presetID="2" presetClass="exit" presetSubtype="4" fill="hold" grpId="1" nodeType="withEffect">
                                  <p:stCondLst>
                                    <p:cond delay="0"/>
                                  </p:stCondLst>
                                  <p:iterate type="lt">
                                    <p:tmPct val="0"/>
                                  </p:iterate>
                                  <p:childTnLst>
                                    <p:anim calcmode="lin" valueType="num">
                                      <p:cBhvr additive="base">
                                        <p:cTn id="141" dur="500"/>
                                        <p:tgtEl>
                                          <p:spTgt spid="30"/>
                                        </p:tgtEl>
                                        <p:attrNameLst>
                                          <p:attrName>ppt_x</p:attrName>
                                        </p:attrNameLst>
                                      </p:cBhvr>
                                      <p:tavLst>
                                        <p:tav tm="0">
                                          <p:val>
                                            <p:strVal val="ppt_x"/>
                                          </p:val>
                                        </p:tav>
                                        <p:tav tm="100000">
                                          <p:val>
                                            <p:strVal val="ppt_x"/>
                                          </p:val>
                                        </p:tav>
                                      </p:tavLst>
                                    </p:anim>
                                    <p:anim calcmode="lin" valueType="num">
                                      <p:cBhvr additive="base">
                                        <p:cTn id="142" dur="500"/>
                                        <p:tgtEl>
                                          <p:spTgt spid="30"/>
                                        </p:tgtEl>
                                        <p:attrNameLst>
                                          <p:attrName>ppt_y</p:attrName>
                                        </p:attrNameLst>
                                      </p:cBhvr>
                                      <p:tavLst>
                                        <p:tav tm="0">
                                          <p:val>
                                            <p:strVal val="ppt_y"/>
                                          </p:val>
                                        </p:tav>
                                        <p:tav tm="100000">
                                          <p:val>
                                            <p:strVal val="1+ppt_h/2"/>
                                          </p:val>
                                        </p:tav>
                                      </p:tavLst>
                                    </p:anim>
                                    <p:set>
                                      <p:cBhvr>
                                        <p:cTn id="143" dur="1" fill="hold">
                                          <p:stCondLst>
                                            <p:cond delay="499"/>
                                          </p:stCondLst>
                                        </p:cTn>
                                        <p:tgtEl>
                                          <p:spTgt spid="30"/>
                                        </p:tgtEl>
                                        <p:attrNameLst>
                                          <p:attrName>style.visibility</p:attrName>
                                        </p:attrNameLst>
                                      </p:cBhvr>
                                      <p:to>
                                        <p:strVal val="hidden"/>
                                      </p:to>
                                    </p:set>
                                  </p:childTnLst>
                                </p:cTn>
                              </p:par>
                              <p:par>
                                <p:cTn id="144" presetID="2" presetClass="exit" presetSubtype="4" fill="hold" grpId="1" nodeType="withEffect">
                                  <p:stCondLst>
                                    <p:cond delay="0"/>
                                  </p:stCondLst>
                                  <p:childTnLst>
                                    <p:anim calcmode="lin" valueType="num">
                                      <p:cBhvr additive="base">
                                        <p:cTn id="145" dur="500"/>
                                        <p:tgtEl>
                                          <p:spTgt spid="29"/>
                                        </p:tgtEl>
                                        <p:attrNameLst>
                                          <p:attrName>ppt_x</p:attrName>
                                        </p:attrNameLst>
                                      </p:cBhvr>
                                      <p:tavLst>
                                        <p:tav tm="0">
                                          <p:val>
                                            <p:strVal val="ppt_x"/>
                                          </p:val>
                                        </p:tav>
                                        <p:tav tm="100000">
                                          <p:val>
                                            <p:strVal val="ppt_x"/>
                                          </p:val>
                                        </p:tav>
                                      </p:tavLst>
                                    </p:anim>
                                    <p:anim calcmode="lin" valueType="num">
                                      <p:cBhvr additive="base">
                                        <p:cTn id="146" dur="500"/>
                                        <p:tgtEl>
                                          <p:spTgt spid="29"/>
                                        </p:tgtEl>
                                        <p:attrNameLst>
                                          <p:attrName>ppt_y</p:attrName>
                                        </p:attrNameLst>
                                      </p:cBhvr>
                                      <p:tavLst>
                                        <p:tav tm="0">
                                          <p:val>
                                            <p:strVal val="ppt_y"/>
                                          </p:val>
                                        </p:tav>
                                        <p:tav tm="100000">
                                          <p:val>
                                            <p:strVal val="1+ppt_h/2"/>
                                          </p:val>
                                        </p:tav>
                                      </p:tavLst>
                                    </p:anim>
                                    <p:set>
                                      <p:cBhvr>
                                        <p:cTn id="147" dur="1" fill="hold">
                                          <p:stCondLst>
                                            <p:cond delay="499"/>
                                          </p:stCondLst>
                                        </p:cTn>
                                        <p:tgtEl>
                                          <p:spTgt spid="29"/>
                                        </p:tgtEl>
                                        <p:attrNameLst>
                                          <p:attrName>style.visibility</p:attrName>
                                        </p:attrNameLst>
                                      </p:cBhvr>
                                      <p:to>
                                        <p:strVal val="hidden"/>
                                      </p:to>
                                    </p:set>
                                  </p:childTnLst>
                                </p:cTn>
                              </p:par>
                              <p:par>
                                <p:cTn id="148" presetID="2" presetClass="exit" presetSubtype="4" fill="hold" grpId="1" nodeType="withEffect">
                                  <p:stCondLst>
                                    <p:cond delay="0"/>
                                  </p:stCondLst>
                                  <p:childTnLst>
                                    <p:anim calcmode="lin" valueType="num">
                                      <p:cBhvr additive="base">
                                        <p:cTn id="149" dur="500"/>
                                        <p:tgtEl>
                                          <p:spTgt spid="36"/>
                                        </p:tgtEl>
                                        <p:attrNameLst>
                                          <p:attrName>ppt_x</p:attrName>
                                        </p:attrNameLst>
                                      </p:cBhvr>
                                      <p:tavLst>
                                        <p:tav tm="0">
                                          <p:val>
                                            <p:strVal val="ppt_x"/>
                                          </p:val>
                                        </p:tav>
                                        <p:tav tm="100000">
                                          <p:val>
                                            <p:strVal val="ppt_x"/>
                                          </p:val>
                                        </p:tav>
                                      </p:tavLst>
                                    </p:anim>
                                    <p:anim calcmode="lin" valueType="num">
                                      <p:cBhvr additive="base">
                                        <p:cTn id="150" dur="500"/>
                                        <p:tgtEl>
                                          <p:spTgt spid="36"/>
                                        </p:tgtEl>
                                        <p:attrNameLst>
                                          <p:attrName>ppt_y</p:attrName>
                                        </p:attrNameLst>
                                      </p:cBhvr>
                                      <p:tavLst>
                                        <p:tav tm="0">
                                          <p:val>
                                            <p:strVal val="ppt_y"/>
                                          </p:val>
                                        </p:tav>
                                        <p:tav tm="100000">
                                          <p:val>
                                            <p:strVal val="1+ppt_h/2"/>
                                          </p:val>
                                        </p:tav>
                                      </p:tavLst>
                                    </p:anim>
                                    <p:set>
                                      <p:cBhvr>
                                        <p:cTn id="151" dur="1" fill="hold">
                                          <p:stCondLst>
                                            <p:cond delay="499"/>
                                          </p:stCondLst>
                                        </p:cTn>
                                        <p:tgtEl>
                                          <p:spTgt spid="36"/>
                                        </p:tgtEl>
                                        <p:attrNameLst>
                                          <p:attrName>style.visibility</p:attrName>
                                        </p:attrNameLst>
                                      </p:cBhvr>
                                      <p:to>
                                        <p:strVal val="hidden"/>
                                      </p:to>
                                    </p:set>
                                  </p:childTnLst>
                                </p:cTn>
                              </p:par>
                              <p:par>
                                <p:cTn id="152" presetID="2" presetClass="exit" presetSubtype="4" fill="hold" grpId="1" nodeType="withEffect">
                                  <p:stCondLst>
                                    <p:cond delay="0"/>
                                  </p:stCondLst>
                                  <p:iterate type="lt">
                                    <p:tmPct val="0"/>
                                  </p:iterate>
                                  <p:childTnLst>
                                    <p:anim calcmode="lin" valueType="num">
                                      <p:cBhvr additive="base">
                                        <p:cTn id="153" dur="500"/>
                                        <p:tgtEl>
                                          <p:spTgt spid="35"/>
                                        </p:tgtEl>
                                        <p:attrNameLst>
                                          <p:attrName>ppt_x</p:attrName>
                                        </p:attrNameLst>
                                      </p:cBhvr>
                                      <p:tavLst>
                                        <p:tav tm="0">
                                          <p:val>
                                            <p:strVal val="ppt_x"/>
                                          </p:val>
                                        </p:tav>
                                        <p:tav tm="100000">
                                          <p:val>
                                            <p:strVal val="ppt_x"/>
                                          </p:val>
                                        </p:tav>
                                      </p:tavLst>
                                    </p:anim>
                                    <p:anim calcmode="lin" valueType="num">
                                      <p:cBhvr additive="base">
                                        <p:cTn id="154" dur="500"/>
                                        <p:tgtEl>
                                          <p:spTgt spid="35"/>
                                        </p:tgtEl>
                                        <p:attrNameLst>
                                          <p:attrName>ppt_y</p:attrName>
                                        </p:attrNameLst>
                                      </p:cBhvr>
                                      <p:tavLst>
                                        <p:tav tm="0">
                                          <p:val>
                                            <p:strVal val="ppt_y"/>
                                          </p:val>
                                        </p:tav>
                                        <p:tav tm="100000">
                                          <p:val>
                                            <p:strVal val="1+ppt_h/2"/>
                                          </p:val>
                                        </p:tav>
                                      </p:tavLst>
                                    </p:anim>
                                    <p:set>
                                      <p:cBhvr>
                                        <p:cTn id="155" dur="1" fill="hold">
                                          <p:stCondLst>
                                            <p:cond delay="499"/>
                                          </p:stCondLst>
                                        </p:cTn>
                                        <p:tgtEl>
                                          <p:spTgt spid="35"/>
                                        </p:tgtEl>
                                        <p:attrNameLst>
                                          <p:attrName>style.visibility</p:attrName>
                                        </p:attrNameLst>
                                      </p:cBhvr>
                                      <p:to>
                                        <p:strVal val="hidden"/>
                                      </p:to>
                                    </p:set>
                                  </p:childTnLst>
                                </p:cTn>
                              </p:par>
                              <p:par>
                                <p:cTn id="156" presetID="2" presetClass="exit" presetSubtype="4" fill="hold" grpId="1" nodeType="withEffect">
                                  <p:stCondLst>
                                    <p:cond delay="0"/>
                                  </p:stCondLst>
                                  <p:childTnLst>
                                    <p:anim calcmode="lin" valueType="num">
                                      <p:cBhvr additive="base">
                                        <p:cTn id="157" dur="500"/>
                                        <p:tgtEl>
                                          <p:spTgt spid="34"/>
                                        </p:tgtEl>
                                        <p:attrNameLst>
                                          <p:attrName>ppt_x</p:attrName>
                                        </p:attrNameLst>
                                      </p:cBhvr>
                                      <p:tavLst>
                                        <p:tav tm="0">
                                          <p:val>
                                            <p:strVal val="ppt_x"/>
                                          </p:val>
                                        </p:tav>
                                        <p:tav tm="100000">
                                          <p:val>
                                            <p:strVal val="ppt_x"/>
                                          </p:val>
                                        </p:tav>
                                      </p:tavLst>
                                    </p:anim>
                                    <p:anim calcmode="lin" valueType="num">
                                      <p:cBhvr additive="base">
                                        <p:cTn id="158" dur="500"/>
                                        <p:tgtEl>
                                          <p:spTgt spid="34"/>
                                        </p:tgtEl>
                                        <p:attrNameLst>
                                          <p:attrName>ppt_y</p:attrName>
                                        </p:attrNameLst>
                                      </p:cBhvr>
                                      <p:tavLst>
                                        <p:tav tm="0">
                                          <p:val>
                                            <p:strVal val="ppt_y"/>
                                          </p:val>
                                        </p:tav>
                                        <p:tav tm="100000">
                                          <p:val>
                                            <p:strVal val="1+ppt_h/2"/>
                                          </p:val>
                                        </p:tav>
                                      </p:tavLst>
                                    </p:anim>
                                    <p:set>
                                      <p:cBhvr>
                                        <p:cTn id="159" dur="1" fill="hold">
                                          <p:stCondLst>
                                            <p:cond delay="499"/>
                                          </p:stCondLst>
                                        </p:cTn>
                                        <p:tgtEl>
                                          <p:spTgt spid="34"/>
                                        </p:tgtEl>
                                        <p:attrNameLst>
                                          <p:attrName>style.visibility</p:attrName>
                                        </p:attrNameLst>
                                      </p:cBhvr>
                                      <p:to>
                                        <p:strVal val="hidden"/>
                                      </p:to>
                                    </p:set>
                                  </p:childTnLst>
                                </p:cTn>
                              </p:par>
                              <p:par>
                                <p:cTn id="160" presetID="2" presetClass="exit" presetSubtype="4" fill="hold" grpId="1" nodeType="withEffect">
                                  <p:stCondLst>
                                    <p:cond delay="0"/>
                                  </p:stCondLst>
                                  <p:childTnLst>
                                    <p:anim calcmode="lin" valueType="num">
                                      <p:cBhvr additive="base">
                                        <p:cTn id="161" dur="500"/>
                                        <p:tgtEl>
                                          <p:spTgt spid="38"/>
                                        </p:tgtEl>
                                        <p:attrNameLst>
                                          <p:attrName>ppt_x</p:attrName>
                                        </p:attrNameLst>
                                      </p:cBhvr>
                                      <p:tavLst>
                                        <p:tav tm="0">
                                          <p:val>
                                            <p:strVal val="ppt_x"/>
                                          </p:val>
                                        </p:tav>
                                        <p:tav tm="100000">
                                          <p:val>
                                            <p:strVal val="ppt_x"/>
                                          </p:val>
                                        </p:tav>
                                      </p:tavLst>
                                    </p:anim>
                                    <p:anim calcmode="lin" valueType="num">
                                      <p:cBhvr additive="base">
                                        <p:cTn id="162" dur="500"/>
                                        <p:tgtEl>
                                          <p:spTgt spid="38"/>
                                        </p:tgtEl>
                                        <p:attrNameLst>
                                          <p:attrName>ppt_y</p:attrName>
                                        </p:attrNameLst>
                                      </p:cBhvr>
                                      <p:tavLst>
                                        <p:tav tm="0">
                                          <p:val>
                                            <p:strVal val="ppt_y"/>
                                          </p:val>
                                        </p:tav>
                                        <p:tav tm="100000">
                                          <p:val>
                                            <p:strVal val="1+ppt_h/2"/>
                                          </p:val>
                                        </p:tav>
                                      </p:tavLst>
                                    </p:anim>
                                    <p:set>
                                      <p:cBhvr>
                                        <p:cTn id="163" dur="1" fill="hold">
                                          <p:stCondLst>
                                            <p:cond delay="499"/>
                                          </p:stCondLst>
                                        </p:cTn>
                                        <p:tgtEl>
                                          <p:spTgt spid="38"/>
                                        </p:tgtEl>
                                        <p:attrNameLst>
                                          <p:attrName>style.visibility</p:attrName>
                                        </p:attrNameLst>
                                      </p:cBhvr>
                                      <p:to>
                                        <p:strVal val="hidden"/>
                                      </p:to>
                                    </p:set>
                                  </p:childTnLst>
                                </p:cTn>
                              </p:par>
                              <p:par>
                                <p:cTn id="164" presetID="2" presetClass="exit" presetSubtype="4" fill="hold" grpId="1" nodeType="withEffect">
                                  <p:stCondLst>
                                    <p:cond delay="0"/>
                                  </p:stCondLst>
                                  <p:iterate type="lt">
                                    <p:tmPct val="0"/>
                                  </p:iterate>
                                  <p:childTnLst>
                                    <p:anim calcmode="lin" valueType="num">
                                      <p:cBhvr additive="base">
                                        <p:cTn id="165" dur="500"/>
                                        <p:tgtEl>
                                          <p:spTgt spid="37"/>
                                        </p:tgtEl>
                                        <p:attrNameLst>
                                          <p:attrName>ppt_x</p:attrName>
                                        </p:attrNameLst>
                                      </p:cBhvr>
                                      <p:tavLst>
                                        <p:tav tm="0">
                                          <p:val>
                                            <p:strVal val="ppt_x"/>
                                          </p:val>
                                        </p:tav>
                                        <p:tav tm="100000">
                                          <p:val>
                                            <p:strVal val="ppt_x"/>
                                          </p:val>
                                        </p:tav>
                                      </p:tavLst>
                                    </p:anim>
                                    <p:anim calcmode="lin" valueType="num">
                                      <p:cBhvr additive="base">
                                        <p:cTn id="166" dur="500"/>
                                        <p:tgtEl>
                                          <p:spTgt spid="37"/>
                                        </p:tgtEl>
                                        <p:attrNameLst>
                                          <p:attrName>ppt_y</p:attrName>
                                        </p:attrNameLst>
                                      </p:cBhvr>
                                      <p:tavLst>
                                        <p:tav tm="0">
                                          <p:val>
                                            <p:strVal val="ppt_y"/>
                                          </p:val>
                                        </p:tav>
                                        <p:tav tm="100000">
                                          <p:val>
                                            <p:strVal val="1+ppt_h/2"/>
                                          </p:val>
                                        </p:tav>
                                      </p:tavLst>
                                    </p:anim>
                                    <p:set>
                                      <p:cBhvr>
                                        <p:cTn id="167" dur="1" fill="hold">
                                          <p:stCondLst>
                                            <p:cond delay="499"/>
                                          </p:stCondLst>
                                        </p:cTn>
                                        <p:tgtEl>
                                          <p:spTgt spid="37"/>
                                        </p:tgtEl>
                                        <p:attrNameLst>
                                          <p:attrName>style.visibility</p:attrName>
                                        </p:attrNameLst>
                                      </p:cBhvr>
                                      <p:to>
                                        <p:strVal val="hidden"/>
                                      </p:to>
                                    </p:set>
                                  </p:childTnLst>
                                </p:cTn>
                              </p:par>
                            </p:childTnLst>
                          </p:cTn>
                        </p:par>
                        <p:par>
                          <p:cTn id="168" fill="hold">
                            <p:stCondLst>
                              <p:cond delay="500"/>
                            </p:stCondLst>
                            <p:childTnLst>
                              <p:par>
                                <p:cTn id="169" presetID="1" presetClass="entr" presetSubtype="0" fill="hold" grpId="0" nodeType="afterEffect">
                                  <p:stCondLst>
                                    <p:cond delay="0"/>
                                  </p:stCondLst>
                                  <p:childTnLst>
                                    <p:set>
                                      <p:cBhvr>
                                        <p:cTn id="17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22" grpId="0"/>
      <p:bldP spid="23" grpId="0" animBg="1"/>
      <p:bldP spid="23" grpId="1" animBg="1"/>
      <p:bldP spid="24" grpId="0" animBg="1"/>
      <p:bldP spid="24" grpId="1" animBg="1"/>
      <p:bldP spid="25" grpId="0"/>
      <p:bldP spid="26" grpId="0" animBg="1"/>
      <p:bldP spid="26" grpId="1" animBg="1"/>
      <p:bldP spid="27" grpId="0"/>
      <p:bldP spid="28" grpId="0" animBg="1"/>
      <p:bldP spid="28" grpId="1" animBg="1"/>
      <p:bldP spid="28" grpId="2" animBg="1"/>
      <p:bldP spid="29" grpId="0" animBg="1"/>
      <p:bldP spid="29" grpId="1" animBg="1"/>
      <p:bldP spid="30" grpId="0" animBg="1"/>
      <p:bldP spid="30" grpId="1" animBg="1"/>
      <p:bldP spid="30" grpId="2" animBg="1"/>
      <p:bldP spid="31" grpId="0" animBg="1"/>
      <p:bldP spid="31" grpId="1" animBg="1"/>
      <p:bldP spid="34" grpId="0" animBg="1"/>
      <p:bldP spid="34" grpId="1" animBg="1"/>
      <p:bldP spid="35" grpId="0" animBg="1"/>
      <p:bldP spid="35" grpId="1" animBg="1"/>
      <p:bldP spid="35" grpId="2" animBg="1"/>
      <p:bldP spid="36" grpId="0" animBg="1"/>
      <p:bldP spid="36" grpId="1" animBg="1"/>
      <p:bldP spid="37" grpId="0" animBg="1"/>
      <p:bldP spid="37" grpId="1" animBg="1"/>
      <p:bldP spid="37" grpId="2"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7" grpId="0" animBg="1"/>
      <p:bldP spid="47" grpId="1" animBg="1"/>
      <p:bldP spid="47" grpId="2" animBg="1"/>
      <p:bldP spid="4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4923" y="1212885"/>
            <a:ext cx="6822954" cy="4972130"/>
          </a:xfrm>
          <a:prstGeom prst="rect">
            <a:avLst/>
          </a:prstGeom>
        </p:spPr>
      </p:pic>
      <p:sp>
        <p:nvSpPr>
          <p:cNvPr id="8" name="TextBox 7"/>
          <p:cNvSpPr txBox="1"/>
          <p:nvPr/>
        </p:nvSpPr>
        <p:spPr>
          <a:xfrm>
            <a:off x="8115075" y="2189311"/>
            <a:ext cx="724377" cy="369332"/>
          </a:xfrm>
          <a:prstGeom prst="rect">
            <a:avLst/>
          </a:prstGeom>
          <a:solidFill>
            <a:schemeClr val="bg1"/>
          </a:solidFill>
          <a:ln>
            <a:solidFill>
              <a:srgbClr val="FF0000"/>
            </a:solidFill>
          </a:ln>
        </p:spPr>
        <p:txBody>
          <a:bodyPr wrap="square" rtlCol="0">
            <a:spAutoFit/>
          </a:bodyPr>
          <a:lstStyle/>
          <a:p>
            <a:pPr algn="ctr" defTabSz="914400" fontAlgn="auto">
              <a:spcBef>
                <a:spcPts val="0"/>
              </a:spcBef>
              <a:spcAft>
                <a:spcPts val="0"/>
              </a:spcAft>
              <a:defRPr/>
            </a:pPr>
            <a:r>
              <a:rPr lang="en-US" b="1" kern="0" dirty="0">
                <a:solidFill>
                  <a:srgbClr val="FF0000"/>
                </a:solidFill>
              </a:rPr>
              <a:t>2</a:t>
            </a:r>
            <a:r>
              <a:rPr lang="en-US" b="1" kern="0" dirty="0" smtClean="0">
                <a:solidFill>
                  <a:srgbClr val="FF0000"/>
                </a:solidFill>
              </a:rPr>
              <a:t>0</a:t>
            </a:r>
            <a:r>
              <a:rPr lang="en-US" b="1" kern="0" dirty="0">
                <a:solidFill>
                  <a:srgbClr val="FF0000"/>
                </a:solidFill>
              </a:rPr>
              <a:t>%</a:t>
            </a:r>
          </a:p>
        </p:txBody>
      </p:sp>
      <p:cxnSp>
        <p:nvCxnSpPr>
          <p:cNvPr id="9" name="Straight Arrow Connector 8"/>
          <p:cNvCxnSpPr/>
          <p:nvPr/>
        </p:nvCxnSpPr>
        <p:spPr>
          <a:xfrm>
            <a:off x="8464717" y="2572379"/>
            <a:ext cx="0" cy="38883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title"/>
          </p:nvPr>
        </p:nvSpPr>
        <p:spPr/>
        <p:txBody>
          <a:bodyPr/>
          <a:lstStyle/>
          <a:p>
            <a:r>
              <a:rPr lang="en-US" dirty="0" smtClean="0"/>
              <a:t>Request Coalescing: </a:t>
            </a:r>
            <a:r>
              <a:rPr lang="en-US" dirty="0"/>
              <a:t>P</a:t>
            </a:r>
            <a:r>
              <a:rPr lang="en-US" dirty="0" smtClean="0"/>
              <a:t>erformance</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3173518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33" y="1234442"/>
            <a:ext cx="10073727" cy="4279107"/>
          </a:xfrm>
        </p:spPr>
        <p:txBody>
          <a:bodyPr/>
          <a:lstStyle/>
          <a:p>
            <a:pPr marL="0" lvl="0" indent="0">
              <a:buClr>
                <a:srgbClr val="B3B3B3"/>
              </a:buClr>
              <a:buNone/>
              <a:defRPr/>
            </a:pPr>
            <a:endParaRPr lang="en-US" sz="2400" dirty="0" smtClean="0">
              <a:solidFill>
                <a:srgbClr val="000000"/>
              </a:solidFill>
              <a:latin typeface="Calibri" charset="0"/>
              <a:ea typeface="Calibri" charset="0"/>
              <a:cs typeface="Calibri" charset="0"/>
            </a:endParaRPr>
          </a:p>
          <a:p>
            <a:pPr marL="0" lvl="0" indent="0">
              <a:buClr>
                <a:srgbClr val="B3B3B3"/>
              </a:buClr>
              <a:buNone/>
              <a:defRPr/>
            </a:pPr>
            <a:r>
              <a:rPr lang="en-US" sz="2400" dirty="0" smtClean="0">
                <a:solidFill>
                  <a:srgbClr val="000000"/>
                </a:solidFill>
                <a:latin typeface="Calibri" charset="0"/>
                <a:ea typeface="Calibri" charset="0"/>
                <a:cs typeface="Calibri" charset="0"/>
              </a:rPr>
              <a:t>1. Aggressive Request Coalescing</a:t>
            </a: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2. CPU-side client cache</a:t>
            </a:r>
            <a:endParaRPr lang="en-US" sz="2400" dirty="0">
              <a:solidFill>
                <a:prstClr val="black"/>
              </a:solidFill>
              <a:latin typeface="Calibri" charset="0"/>
              <a:ea typeface="Calibri" charset="0"/>
              <a:cs typeface="Calibri" charset="0"/>
            </a:endParaRP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3. Variable-size link transfers</a:t>
            </a:r>
            <a:endParaRPr lang="en-US" sz="2400" dirty="0">
              <a:solidFill>
                <a:prstClr val="black"/>
              </a:solidFill>
              <a:latin typeface="Calibri" charset="0"/>
              <a:ea typeface="Calibri" charset="0"/>
              <a:cs typeface="Calibri" charset="0"/>
            </a:endParaRPr>
          </a:p>
          <a:p>
            <a:pPr marL="0" lvl="0" indent="0">
              <a:buClr>
                <a:srgbClr val="B3B3B3"/>
              </a:buClr>
              <a:buNone/>
              <a:defRPr/>
            </a:pPr>
            <a:endParaRPr lang="en-US" sz="2400" dirty="0">
              <a:solidFill>
                <a:srgbClr val="000000"/>
              </a:solidFill>
              <a:latin typeface="Calibri" charset="0"/>
              <a:ea typeface="Calibri" charset="0"/>
              <a:cs typeface="Calibri" charset="0"/>
            </a:endParaRPr>
          </a:p>
        </p:txBody>
      </p:sp>
      <p:grpSp>
        <p:nvGrpSpPr>
          <p:cNvPr id="37" name="Group 36"/>
          <p:cNvGrpSpPr/>
          <p:nvPr/>
        </p:nvGrpSpPr>
        <p:grpSpPr>
          <a:xfrm>
            <a:off x="4296447" y="1639344"/>
            <a:ext cx="6202322" cy="3526523"/>
            <a:chOff x="4820946" y="1140560"/>
            <a:chExt cx="6202322" cy="3526523"/>
          </a:xfrm>
        </p:grpSpPr>
        <p:sp>
          <p:nvSpPr>
            <p:cNvPr id="38" name="TextBox 37"/>
            <p:cNvSpPr txBox="1"/>
            <p:nvPr/>
          </p:nvSpPr>
          <p:spPr>
            <a:xfrm>
              <a:off x="4985051" y="1557782"/>
              <a:ext cx="2401282"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Reduces </a:t>
              </a:r>
              <a:r>
                <a:rPr lang="en-US" sz="1600" kern="0" dirty="0" smtClean="0">
                  <a:solidFill>
                    <a:sysClr val="windowText" lastClr="000000"/>
                  </a:solidFill>
                </a:rPr>
                <a:t>CPU memory traffic </a:t>
              </a:r>
              <a:r>
                <a:rPr lang="en-US" sz="1600" kern="0" dirty="0">
                  <a:solidFill>
                    <a:sysClr val="windowText" lastClr="000000"/>
                  </a:solidFill>
                </a:rPr>
                <a:t>from the </a:t>
              </a:r>
              <a:r>
                <a:rPr lang="en-US" sz="1600" kern="0" dirty="0" smtClean="0">
                  <a:solidFill>
                    <a:sysClr val="windowText" lastClr="000000"/>
                  </a:solidFill>
                </a:rPr>
                <a:t>GPU</a:t>
              </a:r>
              <a:endParaRPr lang="en-US" sz="1600" kern="0" dirty="0">
                <a:solidFill>
                  <a:sysClr val="windowText" lastClr="000000"/>
                </a:solidFill>
              </a:endParaRPr>
            </a:p>
          </p:txBody>
        </p:sp>
        <p:sp>
          <p:nvSpPr>
            <p:cNvPr id="39" name="TextBox 38"/>
            <p:cNvSpPr txBox="1"/>
            <p:nvPr/>
          </p:nvSpPr>
          <p:spPr>
            <a:xfrm>
              <a:off x="4820946" y="4082308"/>
              <a:ext cx="2483661"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smtClean="0">
                  <a:solidFill>
                    <a:sysClr val="windowText" lastClr="000000"/>
                  </a:solidFill>
                </a:rPr>
                <a:t>Spatially coalesces GPU </a:t>
              </a:r>
              <a:r>
                <a:rPr lang="en-US" sz="1600" kern="0" dirty="0">
                  <a:solidFill>
                    <a:sysClr val="windowText" lastClr="000000"/>
                  </a:solidFill>
                </a:rPr>
                <a:t/>
              </a:r>
              <a:br>
                <a:rPr lang="en-US" sz="1600" kern="0" dirty="0">
                  <a:solidFill>
                    <a:sysClr val="windowText" lastClr="000000"/>
                  </a:solidFill>
                </a:rPr>
              </a:br>
              <a:r>
                <a:rPr lang="en-US" sz="1600" kern="0" dirty="0">
                  <a:solidFill>
                    <a:sysClr val="windowText" lastClr="000000"/>
                  </a:solidFill>
                </a:rPr>
                <a:t>requests to </a:t>
              </a:r>
              <a:r>
                <a:rPr lang="en-US" sz="1600" kern="0" dirty="0" smtClean="0">
                  <a:solidFill>
                    <a:sysClr val="windowText" lastClr="000000"/>
                  </a:solidFill>
                </a:rPr>
                <a:t>CPU memory</a:t>
              </a:r>
              <a:endParaRPr lang="en-US" sz="1600" kern="0" dirty="0">
                <a:solidFill>
                  <a:sysClr val="windowText" lastClr="000000"/>
                </a:solidFill>
              </a:endParaRPr>
            </a:p>
          </p:txBody>
        </p:sp>
        <p:sp>
          <p:nvSpPr>
            <p:cNvPr id="40" name="Rounded Rectangle 39"/>
            <p:cNvSpPr/>
            <p:nvPr/>
          </p:nvSpPr>
          <p:spPr>
            <a:xfrm>
              <a:off x="7258746" y="1140560"/>
              <a:ext cx="1596806" cy="838200"/>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1" name="Rounded Rectangle 40"/>
            <p:cNvSpPr/>
            <p:nvPr/>
          </p:nvSpPr>
          <p:spPr>
            <a:xfrm>
              <a:off x="7264386" y="3316217"/>
              <a:ext cx="1804665" cy="1333846"/>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2" name="Up-Down Arrow 41"/>
            <p:cNvSpPr/>
            <p:nvPr/>
          </p:nvSpPr>
          <p:spPr>
            <a:xfrm>
              <a:off x="7953939" y="1995770"/>
              <a:ext cx="294404" cy="1328570"/>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3" name="Rounded Rectangle 42"/>
            <p:cNvSpPr/>
            <p:nvPr/>
          </p:nvSpPr>
          <p:spPr>
            <a:xfrm>
              <a:off x="7356604" y="1622401"/>
              <a:ext cx="849518" cy="30479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Directory</a:t>
              </a:r>
            </a:p>
          </p:txBody>
        </p:sp>
        <p:sp>
          <p:nvSpPr>
            <p:cNvPr id="44" name="Rounded Rectangle 43"/>
            <p:cNvSpPr/>
            <p:nvPr/>
          </p:nvSpPr>
          <p:spPr>
            <a:xfrm>
              <a:off x="7365425" y="1211599"/>
              <a:ext cx="849518"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CPUs</a:t>
              </a:r>
            </a:p>
          </p:txBody>
        </p:sp>
        <p:sp>
          <p:nvSpPr>
            <p:cNvPr id="45" name="Rounded Rectangle 44"/>
            <p:cNvSpPr/>
            <p:nvPr/>
          </p:nvSpPr>
          <p:spPr>
            <a:xfrm rot="16200000">
              <a:off x="8233659" y="1357050"/>
              <a:ext cx="609597" cy="42581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Client Cache</a:t>
              </a:r>
            </a:p>
          </p:txBody>
        </p:sp>
        <p:sp>
          <p:nvSpPr>
            <p:cNvPr id="46" name="Up-Down Arrow 45"/>
            <p:cNvSpPr/>
            <p:nvPr/>
          </p:nvSpPr>
          <p:spPr>
            <a:xfrm rot="5400000">
              <a:off x="9200539" y="1171900"/>
              <a:ext cx="228600" cy="77552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7" name="Rounded Rectangle 46"/>
            <p:cNvSpPr/>
            <p:nvPr/>
          </p:nvSpPr>
          <p:spPr>
            <a:xfrm>
              <a:off x="7478051" y="3834423"/>
              <a:ext cx="851631" cy="403425"/>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Request </a:t>
              </a:r>
              <a:r>
                <a:rPr lang="en-US" sz="1200" b="1" kern="0" dirty="0" err="1">
                  <a:solidFill>
                    <a:srgbClr val="000000"/>
                  </a:solidFill>
                  <a:latin typeface="Calibri"/>
                  <a:ea typeface="+mn-ea"/>
                </a:rPr>
                <a:t>Coalescer</a:t>
              </a:r>
              <a:endParaRPr lang="en-US" sz="1200" b="1" kern="0" dirty="0">
                <a:solidFill>
                  <a:srgbClr val="000000"/>
                </a:solidFill>
                <a:latin typeface="Calibri"/>
                <a:ea typeface="+mn-ea"/>
              </a:endParaRPr>
            </a:p>
          </p:txBody>
        </p:sp>
        <p:cxnSp>
          <p:nvCxnSpPr>
            <p:cNvPr id="48" name="Straight Arrow Connector 47"/>
            <p:cNvCxnSpPr/>
            <p:nvPr/>
          </p:nvCxnSpPr>
          <p:spPr>
            <a:xfrm>
              <a:off x="6718820" y="4095501"/>
              <a:ext cx="759231" cy="6895"/>
            </a:xfrm>
            <a:prstGeom prst="straightConnector1">
              <a:avLst/>
            </a:prstGeom>
            <a:noFill/>
            <a:ln w="25400" cap="flat" cmpd="sng" algn="ctr">
              <a:solidFill>
                <a:srgbClr val="000000"/>
              </a:solidFill>
              <a:prstDash val="solid"/>
              <a:tailEnd type="arrow"/>
            </a:ln>
            <a:effectLst/>
          </p:spPr>
        </p:cxnSp>
        <p:cxnSp>
          <p:nvCxnSpPr>
            <p:cNvPr id="49" name="Straight Arrow Connector 48"/>
            <p:cNvCxnSpPr/>
            <p:nvPr/>
          </p:nvCxnSpPr>
          <p:spPr>
            <a:xfrm flipV="1">
              <a:off x="6978419" y="1562425"/>
              <a:ext cx="1347132" cy="10207"/>
            </a:xfrm>
            <a:prstGeom prst="straightConnector1">
              <a:avLst/>
            </a:prstGeom>
            <a:noFill/>
            <a:ln w="25400" cap="flat" cmpd="sng" algn="ctr">
              <a:solidFill>
                <a:srgbClr val="000000"/>
              </a:solidFill>
              <a:prstDash val="solid"/>
              <a:tailEnd type="arrow"/>
            </a:ln>
            <a:effectLst/>
          </p:spPr>
        </p:cxnSp>
        <p:grpSp>
          <p:nvGrpSpPr>
            <p:cNvPr id="50" name="Group 49"/>
            <p:cNvGrpSpPr/>
            <p:nvPr/>
          </p:nvGrpSpPr>
          <p:grpSpPr>
            <a:xfrm>
              <a:off x="9774128" y="1282004"/>
              <a:ext cx="1249140" cy="644769"/>
              <a:chOff x="1772862" y="650631"/>
              <a:chExt cx="894138" cy="644769"/>
            </a:xfrm>
          </p:grpSpPr>
          <p:sp>
            <p:nvSpPr>
              <p:cNvPr id="61" name="Rounded Rectangle 60"/>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4" name="Rounded Rectangle 63"/>
              <p:cNvSpPr/>
              <p:nvPr/>
            </p:nvSpPr>
            <p:spPr>
              <a:xfrm>
                <a:off x="2001462" y="8792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smtClean="0">
                    <a:solidFill>
                      <a:srgbClr val="000000"/>
                    </a:solidFill>
                    <a:latin typeface="Calibri"/>
                    <a:ea typeface="+mn-ea"/>
                  </a:rPr>
                  <a:t>CPU</a:t>
                </a:r>
              </a:p>
              <a:p>
                <a:pPr algn="ctr" defTabSz="914400" fontAlgn="auto">
                  <a:spcBef>
                    <a:spcPts val="0"/>
                  </a:spcBef>
                  <a:spcAft>
                    <a:spcPts val="0"/>
                  </a:spcAft>
                  <a:defRPr/>
                </a:pPr>
                <a:r>
                  <a:rPr lang="en-US" sz="1200" b="1" kern="0" dirty="0" smtClean="0">
                    <a:solidFill>
                      <a:srgbClr val="000000"/>
                    </a:solidFill>
                    <a:latin typeface="Calibri"/>
                    <a:ea typeface="+mn-ea"/>
                  </a:rPr>
                  <a:t>memory</a:t>
                </a:r>
                <a:endParaRPr lang="en-US" sz="1200" b="1" kern="0" dirty="0">
                  <a:solidFill>
                    <a:srgbClr val="000000"/>
                  </a:solidFill>
                  <a:latin typeface="Calibri"/>
                  <a:ea typeface="+mn-ea"/>
                </a:endParaRPr>
              </a:p>
            </p:txBody>
          </p:sp>
        </p:grpSp>
        <p:sp>
          <p:nvSpPr>
            <p:cNvPr id="51" name="Rounded Rectangle 50"/>
            <p:cNvSpPr/>
            <p:nvPr/>
          </p:nvSpPr>
          <p:spPr>
            <a:xfrm>
              <a:off x="7496301" y="4301870"/>
              <a:ext cx="745177"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GPU</a:t>
              </a:r>
            </a:p>
          </p:txBody>
        </p:sp>
        <p:sp>
          <p:nvSpPr>
            <p:cNvPr id="52" name="Rounded Rectangle 51"/>
            <p:cNvSpPr/>
            <p:nvPr/>
          </p:nvSpPr>
          <p:spPr>
            <a:xfrm rot="16200000">
              <a:off x="7239543" y="2474698"/>
              <a:ext cx="1032856" cy="39593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Variable-size Transfer</a:t>
              </a:r>
            </a:p>
          </p:txBody>
        </p:sp>
        <p:pic>
          <p:nvPicPr>
            <p:cNvPr id="53" name="Picture 52"/>
            <p:cNvPicPr>
              <a:picLocks noChangeAspect="1"/>
            </p:cNvPicPr>
            <p:nvPr/>
          </p:nvPicPr>
          <p:blipFill>
            <a:blip r:embed="rId3"/>
            <a:stretch>
              <a:fillRect/>
            </a:stretch>
          </p:blipFill>
          <p:spPr>
            <a:xfrm>
              <a:off x="9109606" y="3834423"/>
              <a:ext cx="664522" cy="268247"/>
            </a:xfrm>
            <a:prstGeom prst="rect">
              <a:avLst/>
            </a:prstGeom>
          </p:spPr>
        </p:pic>
        <p:sp>
          <p:nvSpPr>
            <p:cNvPr id="55" name="TextBox 54"/>
            <p:cNvSpPr txBox="1"/>
            <p:nvPr/>
          </p:nvSpPr>
          <p:spPr>
            <a:xfrm>
              <a:off x="5408776" y="2686368"/>
              <a:ext cx="2224038"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Improves CPU-GPU</a:t>
              </a:r>
              <a:br>
                <a:rPr lang="en-US" sz="1600" kern="0" dirty="0">
                  <a:solidFill>
                    <a:sysClr val="windowText" lastClr="000000"/>
                  </a:solidFill>
                </a:rPr>
              </a:br>
              <a:r>
                <a:rPr lang="en-US" sz="1600" kern="0" dirty="0">
                  <a:solidFill>
                    <a:sysClr val="windowText" lastClr="000000"/>
                  </a:solidFill>
                </a:rPr>
                <a:t>interconnect efficiency</a:t>
              </a:r>
            </a:p>
          </p:txBody>
        </p:sp>
        <p:pic>
          <p:nvPicPr>
            <p:cNvPr id="56" name="Picture 55"/>
            <p:cNvPicPr>
              <a:picLocks noChangeAspect="1"/>
            </p:cNvPicPr>
            <p:nvPr/>
          </p:nvPicPr>
          <p:blipFill>
            <a:blip r:embed="rId4"/>
            <a:stretch>
              <a:fillRect/>
            </a:stretch>
          </p:blipFill>
          <p:spPr>
            <a:xfrm>
              <a:off x="6931253" y="2556409"/>
              <a:ext cx="777251" cy="261003"/>
            </a:xfrm>
            <a:prstGeom prst="rect">
              <a:avLst/>
            </a:prstGeom>
          </p:spPr>
        </p:pic>
        <p:sp>
          <p:nvSpPr>
            <p:cNvPr id="57" name="TextBox 56"/>
            <p:cNvSpPr txBox="1"/>
            <p:nvPr/>
          </p:nvSpPr>
          <p:spPr>
            <a:xfrm>
              <a:off x="6759753" y="3674211"/>
              <a:ext cx="567179" cy="400110"/>
            </a:xfrm>
            <a:prstGeom prst="rect">
              <a:avLst/>
            </a:prstGeom>
            <a:noFill/>
          </p:spPr>
          <p:txBody>
            <a:bodyPr wrap="square" rtlCol="0">
              <a:spAutoFit/>
            </a:bodyPr>
            <a:lstStyle/>
            <a:p>
              <a:pPr algn="ctr" defTabSz="914400" fontAlgn="auto">
                <a:spcBef>
                  <a:spcPts val="0"/>
                </a:spcBef>
                <a:spcAft>
                  <a:spcPts val="0"/>
                </a:spcAft>
                <a:defRPr/>
              </a:pPr>
              <a:r>
                <a:rPr lang="en-US" sz="2000" kern="0" dirty="0">
                  <a:solidFill>
                    <a:sysClr val="windowText" lastClr="000000"/>
                  </a:solidFill>
                  <a:latin typeface="Wingdings 2" charset="2"/>
                  <a:cs typeface="Wingdings 2" charset="2"/>
                </a:rPr>
                <a:t>u</a:t>
              </a:r>
            </a:p>
          </p:txBody>
        </p:sp>
        <p:sp>
          <p:nvSpPr>
            <p:cNvPr id="58" name="TextBox 57"/>
            <p:cNvSpPr txBox="1"/>
            <p:nvPr/>
          </p:nvSpPr>
          <p:spPr>
            <a:xfrm>
              <a:off x="6909079" y="2200390"/>
              <a:ext cx="567179"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w</a:t>
              </a:r>
            </a:p>
          </p:txBody>
        </p:sp>
        <p:sp>
          <p:nvSpPr>
            <p:cNvPr id="59" name="TextBox 58"/>
            <p:cNvSpPr txBox="1"/>
            <p:nvPr/>
          </p:nvSpPr>
          <p:spPr>
            <a:xfrm>
              <a:off x="6912042" y="1212547"/>
              <a:ext cx="392774"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v</a:t>
              </a:r>
            </a:p>
          </p:txBody>
        </p:sp>
        <p:sp>
          <p:nvSpPr>
            <p:cNvPr id="60" name="Rounded Rectangle 59"/>
            <p:cNvSpPr/>
            <p:nvPr/>
          </p:nvSpPr>
          <p:spPr>
            <a:xfrm rot="16200000">
              <a:off x="8315053" y="3771842"/>
              <a:ext cx="890713" cy="42671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Remote Directory</a:t>
              </a:r>
            </a:p>
          </p:txBody>
        </p:sp>
      </p:grpSp>
      <p:sp>
        <p:nvSpPr>
          <p:cNvPr id="3" name="Title 2"/>
          <p:cNvSpPr>
            <a:spLocks noGrp="1"/>
          </p:cNvSpPr>
          <p:nvPr>
            <p:ph type="title"/>
          </p:nvPr>
        </p:nvSpPr>
        <p:spPr>
          <a:xfrm>
            <a:off x="0" y="411480"/>
            <a:ext cx="10972800" cy="617220"/>
          </a:xfrm>
        </p:spPr>
        <p:txBody>
          <a:bodyPr/>
          <a:lstStyle/>
          <a:p>
            <a:r>
              <a:rPr lang="en-US" dirty="0" smtClean="0"/>
              <a:t>Performance enhancements </a:t>
            </a:r>
            <a:r>
              <a:rPr lang="en-US" smtClean="0"/>
              <a:t>to Selective </a:t>
            </a:r>
            <a:r>
              <a:rPr lang="en-US" dirty="0" smtClean="0"/>
              <a:t>Caching</a:t>
            </a:r>
            <a:endParaRPr lang="en-US" dirty="0"/>
          </a:p>
        </p:txBody>
      </p:sp>
      <p:sp>
        <p:nvSpPr>
          <p:cNvPr id="32" name="Oval 31"/>
          <p:cNvSpPr/>
          <p:nvPr/>
        </p:nvSpPr>
        <p:spPr>
          <a:xfrm>
            <a:off x="130174" y="2385703"/>
            <a:ext cx="3587370" cy="778933"/>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33" name="Oval 32"/>
          <p:cNvSpPr/>
          <p:nvPr/>
        </p:nvSpPr>
        <p:spPr>
          <a:xfrm rot="20989249">
            <a:off x="4170602" y="1492076"/>
            <a:ext cx="4508673" cy="1235645"/>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grpSp>
        <p:nvGrpSpPr>
          <p:cNvPr id="34" name="Group 33"/>
          <p:cNvGrpSpPr/>
          <p:nvPr/>
        </p:nvGrpSpPr>
        <p:grpSpPr>
          <a:xfrm>
            <a:off x="9290184" y="3888703"/>
            <a:ext cx="1317291" cy="811945"/>
            <a:chOff x="2362200" y="4114800"/>
            <a:chExt cx="1317291" cy="811945"/>
          </a:xfrm>
        </p:grpSpPr>
        <p:sp>
          <p:nvSpPr>
            <p:cNvPr id="35" name="Rounded Rectangle 34"/>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6" name="Rounded Rectangle 35"/>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5" name="Rounded Rectangle 64"/>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6" name="Rounded Rectangle 65"/>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7" name="Rounded Rectangle 66"/>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8" name="Rounded Rectangle 67"/>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9" name="Rounded Rectangle 68"/>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70" name="Rounded Rectangle 69"/>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err="1" smtClean="0">
                  <a:solidFill>
                    <a:srgbClr val="000000"/>
                  </a:solidFill>
                  <a:latin typeface="Calibri"/>
                  <a:ea typeface="+mn-ea"/>
                </a:rPr>
                <a:t>Graphicsmemory</a:t>
              </a:r>
              <a:endParaRPr lang="en-US" sz="1300" b="1" kern="0" dirty="0">
                <a:solidFill>
                  <a:srgbClr val="000000"/>
                </a:solidFill>
                <a:latin typeface="Calibri"/>
                <a:ea typeface="+mn-ea"/>
              </a:endParaRPr>
            </a:p>
          </p:txBody>
        </p:sp>
      </p:grpSp>
      <p:pic>
        <p:nvPicPr>
          <p:cNvPr id="71" name="Pictur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967878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4103969" y="3283532"/>
            <a:ext cx="2425596" cy="1298190"/>
          </a:xfrm>
          <a:prstGeom prst="round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30" name="Title 29"/>
          <p:cNvSpPr>
            <a:spLocks noGrp="1"/>
          </p:cNvSpPr>
          <p:nvPr>
            <p:ph type="title"/>
          </p:nvPr>
        </p:nvSpPr>
        <p:spPr>
          <a:xfrm>
            <a:off x="124691" y="411480"/>
            <a:ext cx="10723418" cy="617220"/>
          </a:xfrm>
        </p:spPr>
        <p:txBody>
          <a:bodyPr/>
          <a:lstStyle/>
          <a:p>
            <a:r>
              <a:rPr lang="en-US" dirty="0" smtClean="0"/>
              <a:t>CPU-side Client Cache: Capture </a:t>
            </a:r>
            <a:r>
              <a:rPr lang="en-US" smtClean="0"/>
              <a:t>temporal locality</a:t>
            </a:r>
            <a:endParaRPr lang="en-US" dirty="0"/>
          </a:p>
        </p:txBody>
      </p:sp>
      <p:sp>
        <p:nvSpPr>
          <p:cNvPr id="3" name="Content Placeholder 2"/>
          <p:cNvSpPr>
            <a:spLocks noGrp="1"/>
          </p:cNvSpPr>
          <p:nvPr>
            <p:ph idx="1"/>
          </p:nvPr>
        </p:nvSpPr>
        <p:spPr>
          <a:xfrm>
            <a:off x="548640" y="852408"/>
            <a:ext cx="9875520" cy="4661142"/>
          </a:xfrm>
        </p:spPr>
        <p:txBody>
          <a:bodyPr anchor="t"/>
          <a:lstStyle/>
          <a:p>
            <a:endParaRPr lang="en-US" dirty="0" smtClean="0"/>
          </a:p>
          <a:p>
            <a:r>
              <a:rPr lang="en-US" dirty="0" smtClean="0"/>
              <a:t>Prevent </a:t>
            </a:r>
            <a:r>
              <a:rPr lang="en-US" dirty="0" smtClean="0"/>
              <a:t>requests for the same line in CPU-memory</a:t>
            </a:r>
          </a:p>
          <a:p>
            <a:r>
              <a:rPr lang="en-US" dirty="0" smtClean="0"/>
              <a:t>Participate in CPU coherence protocol</a:t>
            </a:r>
          </a:p>
          <a:p>
            <a:r>
              <a:rPr lang="en-US" dirty="0" smtClean="0"/>
              <a:t>Only allocate lines upon request of the GPU</a:t>
            </a:r>
            <a:endParaRPr lang="en-US" dirty="0"/>
          </a:p>
        </p:txBody>
      </p:sp>
      <p:cxnSp>
        <p:nvCxnSpPr>
          <p:cNvPr id="5" name="Straight Connector 4"/>
          <p:cNvCxnSpPr/>
          <p:nvPr/>
        </p:nvCxnSpPr>
        <p:spPr>
          <a:xfrm>
            <a:off x="3910604" y="3117273"/>
            <a:ext cx="0" cy="1607127"/>
          </a:xfrm>
          <a:prstGeom prst="line">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3009866" y="4011043"/>
            <a:ext cx="721736" cy="387798"/>
          </a:xfrm>
          <a:prstGeom prst="rect">
            <a:avLst/>
          </a:prstGeom>
          <a:noFill/>
        </p:spPr>
        <p:txBody>
          <a:bodyPr wrap="none" lIns="109728" tIns="54864" rIns="109728" bIns="54864" rtlCol="0">
            <a:spAutoFit/>
          </a:bodyPr>
          <a:lstStyle/>
          <a:p>
            <a:r>
              <a:rPr lang="en-US" dirty="0" smtClean="0"/>
              <a:t>GPU</a:t>
            </a:r>
            <a:endParaRPr lang="en-US" dirty="0"/>
          </a:p>
        </p:txBody>
      </p:sp>
      <p:sp>
        <p:nvSpPr>
          <p:cNvPr id="7" name="TextBox 6"/>
          <p:cNvSpPr txBox="1"/>
          <p:nvPr/>
        </p:nvSpPr>
        <p:spPr>
          <a:xfrm>
            <a:off x="4307632" y="4020889"/>
            <a:ext cx="708912" cy="387798"/>
          </a:xfrm>
          <a:prstGeom prst="rect">
            <a:avLst/>
          </a:prstGeom>
          <a:noFill/>
        </p:spPr>
        <p:txBody>
          <a:bodyPr wrap="none" lIns="109728" tIns="54864" rIns="109728" bIns="54864" rtlCol="0">
            <a:spAutoFit/>
          </a:bodyPr>
          <a:lstStyle/>
          <a:p>
            <a:r>
              <a:rPr lang="en-US" dirty="0" smtClean="0"/>
              <a:t>CPU</a:t>
            </a:r>
          </a:p>
        </p:txBody>
      </p:sp>
      <p:grpSp>
        <p:nvGrpSpPr>
          <p:cNvPr id="16" name="Group 15"/>
          <p:cNvGrpSpPr/>
          <p:nvPr/>
        </p:nvGrpSpPr>
        <p:grpSpPr>
          <a:xfrm>
            <a:off x="7777043" y="3511640"/>
            <a:ext cx="1498968" cy="773723"/>
            <a:chOff x="1772862" y="650631"/>
            <a:chExt cx="894138" cy="644769"/>
          </a:xfrm>
        </p:grpSpPr>
        <p:sp>
          <p:nvSpPr>
            <p:cNvPr id="17" name="Rounded Rectangle 16"/>
            <p:cNvSpPr/>
            <p:nvPr/>
          </p:nvSpPr>
          <p:spPr>
            <a:xfrm>
              <a:off x="1772862" y="6506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8" name="Rounded Rectangle 17"/>
            <p:cNvSpPr/>
            <p:nvPr/>
          </p:nvSpPr>
          <p:spPr>
            <a:xfrm>
              <a:off x="1849062" y="7268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9" name="Rounded Rectangle 18"/>
            <p:cNvSpPr/>
            <p:nvPr/>
          </p:nvSpPr>
          <p:spPr>
            <a:xfrm>
              <a:off x="1925262" y="8030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20" name="Rounded Rectangle 19"/>
            <p:cNvSpPr/>
            <p:nvPr/>
          </p:nvSpPr>
          <p:spPr>
            <a:xfrm>
              <a:off x="2001462" y="8792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CPU</a:t>
              </a:r>
            </a:p>
            <a:p>
              <a:pPr algn="ctr"/>
              <a:r>
                <a:rPr lang="en-US" sz="1400" b="1" dirty="0" smtClean="0">
                  <a:solidFill>
                    <a:srgbClr val="000000"/>
                  </a:solidFill>
                </a:rPr>
                <a:t>memory</a:t>
              </a:r>
              <a:endParaRPr lang="en-US" sz="1400" b="1" dirty="0">
                <a:solidFill>
                  <a:srgbClr val="000000"/>
                </a:solidFill>
              </a:endParaRPr>
            </a:p>
          </p:txBody>
        </p:sp>
      </p:grpSp>
      <p:sp>
        <p:nvSpPr>
          <p:cNvPr id="23" name="Rounded Rectangle 22"/>
          <p:cNvSpPr/>
          <p:nvPr/>
        </p:nvSpPr>
        <p:spPr>
          <a:xfrm>
            <a:off x="5222798" y="3388800"/>
            <a:ext cx="1132554" cy="570204"/>
          </a:xfrm>
          <a:prstGeom prst="roundRect">
            <a:avLst/>
          </a:prstGeom>
          <a:solidFill>
            <a:srgbClr val="00B0F0"/>
          </a:solidFill>
          <a:ln/>
        </p:spPr>
        <p:style>
          <a:lnRef idx="2">
            <a:schemeClr val="accent2">
              <a:shade val="50000"/>
            </a:schemeClr>
          </a:lnRef>
          <a:fillRef idx="1">
            <a:schemeClr val="accent2"/>
          </a:fillRef>
          <a:effectRef idx="0">
            <a:schemeClr val="accent2"/>
          </a:effectRef>
          <a:fontRef idx="minor">
            <a:schemeClr val="lt1"/>
          </a:fontRef>
        </p:style>
        <p:txBody>
          <a:bodyPr lIns="109728" tIns="54864" rIns="109728" bIns="54864" rtlCol="0" anchor="ctr"/>
          <a:lstStyle/>
          <a:p>
            <a:pPr algn="ctr"/>
            <a:r>
              <a:rPr lang="en-US" sz="1400" b="1" dirty="0">
                <a:solidFill>
                  <a:srgbClr val="000000"/>
                </a:solidFill>
              </a:rPr>
              <a:t>Client Cache</a:t>
            </a:r>
          </a:p>
        </p:txBody>
      </p:sp>
      <p:sp>
        <p:nvSpPr>
          <p:cNvPr id="24" name="Rounded Rectangle 23"/>
          <p:cNvSpPr/>
          <p:nvPr/>
        </p:nvSpPr>
        <p:spPr>
          <a:xfrm rot="16200000">
            <a:off x="1937402" y="3294584"/>
            <a:ext cx="264812" cy="943023"/>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dirty="0">
                <a:solidFill>
                  <a:schemeClr val="tx1"/>
                </a:solidFill>
              </a:rPr>
              <a:t>GPU </a:t>
            </a:r>
            <a:r>
              <a:rPr lang="en-US" sz="1400" dirty="0" err="1">
                <a:solidFill>
                  <a:schemeClr val="tx1"/>
                </a:solidFill>
              </a:rPr>
              <a:t>Req</a:t>
            </a:r>
            <a:endParaRPr lang="en-US" sz="1400" dirty="0">
              <a:solidFill>
                <a:schemeClr val="tx1"/>
              </a:solidFill>
            </a:endParaRPr>
          </a:p>
        </p:txBody>
      </p:sp>
      <p:sp>
        <p:nvSpPr>
          <p:cNvPr id="25" name="Rounded Rectangle 24"/>
          <p:cNvSpPr/>
          <p:nvPr/>
        </p:nvSpPr>
        <p:spPr>
          <a:xfrm rot="16200000">
            <a:off x="8596195" y="3505474"/>
            <a:ext cx="243377" cy="1069214"/>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b="1" dirty="0">
                <a:solidFill>
                  <a:schemeClr val="tx1"/>
                </a:solidFill>
              </a:rPr>
              <a:t>GPU Data</a:t>
            </a:r>
          </a:p>
        </p:txBody>
      </p:sp>
      <p:sp>
        <p:nvSpPr>
          <p:cNvPr id="26" name="Rounded Rectangle 25"/>
          <p:cNvSpPr/>
          <p:nvPr/>
        </p:nvSpPr>
        <p:spPr>
          <a:xfrm rot="16200000">
            <a:off x="1937402" y="3300521"/>
            <a:ext cx="264812" cy="931148"/>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dirty="0">
                <a:solidFill>
                  <a:schemeClr val="tx1"/>
                </a:solidFill>
              </a:rPr>
              <a:t>GPU </a:t>
            </a:r>
            <a:r>
              <a:rPr lang="en-US" sz="1400" dirty="0" err="1">
                <a:solidFill>
                  <a:schemeClr val="tx1"/>
                </a:solidFill>
              </a:rPr>
              <a:t>Req</a:t>
            </a:r>
            <a:endParaRPr lang="en-US" sz="1400" dirty="0">
              <a:solidFill>
                <a:schemeClr val="tx1"/>
              </a:solidFill>
            </a:endParaRPr>
          </a:p>
        </p:txBody>
      </p:sp>
      <p:sp>
        <p:nvSpPr>
          <p:cNvPr id="27" name="Rounded Rectangle 26"/>
          <p:cNvSpPr/>
          <p:nvPr/>
        </p:nvSpPr>
        <p:spPr>
          <a:xfrm rot="16200000">
            <a:off x="5669292" y="3181915"/>
            <a:ext cx="220201" cy="102128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b="1" dirty="0">
                <a:solidFill>
                  <a:schemeClr val="tx1"/>
                </a:solidFill>
              </a:rPr>
              <a:t>GPU Data</a:t>
            </a:r>
          </a:p>
        </p:txBody>
      </p:sp>
      <p:sp>
        <p:nvSpPr>
          <p:cNvPr id="29" name="Rounded Rectangle 28"/>
          <p:cNvSpPr/>
          <p:nvPr/>
        </p:nvSpPr>
        <p:spPr>
          <a:xfrm rot="16200000">
            <a:off x="5669291" y="3181914"/>
            <a:ext cx="220201" cy="102128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z="1400" b="1" dirty="0">
                <a:solidFill>
                  <a:schemeClr val="tx1"/>
                </a:solidFill>
              </a:rPr>
              <a:t>GPU Data</a:t>
            </a:r>
          </a:p>
        </p:txBody>
      </p:sp>
      <p:sp>
        <p:nvSpPr>
          <p:cNvPr id="28" name="TextBox 27"/>
          <p:cNvSpPr txBox="1"/>
          <p:nvPr/>
        </p:nvSpPr>
        <p:spPr>
          <a:xfrm>
            <a:off x="2456672" y="5311512"/>
            <a:ext cx="6526306" cy="584775"/>
          </a:xfrm>
          <a:prstGeom prst="rect">
            <a:avLst/>
          </a:prstGeom>
          <a:solidFill>
            <a:schemeClr val="bg1"/>
          </a:solidFill>
          <a:ln>
            <a:noFill/>
          </a:ln>
        </p:spPr>
        <p:txBody>
          <a:bodyPr wrap="square" rtlCol="0">
            <a:spAutoFit/>
          </a:bodyPr>
          <a:lstStyle/>
          <a:p>
            <a:pPr algn="ctr"/>
            <a:r>
              <a:rPr lang="en-US" sz="3200" b="1" smtClean="0">
                <a:solidFill>
                  <a:srgbClr val="FF0000"/>
                </a:solidFill>
                <a:latin typeface="Calibri" charset="0"/>
                <a:ea typeface="Calibri" charset="0"/>
                <a:cs typeface="Calibri" charset="0"/>
              </a:rPr>
              <a:t>Coherence </a:t>
            </a:r>
            <a:r>
              <a:rPr lang="en-US" sz="3200" b="1" dirty="0">
                <a:solidFill>
                  <a:srgbClr val="FF0000"/>
                </a:solidFill>
                <a:latin typeface="Calibri" charset="0"/>
                <a:ea typeface="Calibri" charset="0"/>
                <a:cs typeface="Calibri" charset="0"/>
              </a:rPr>
              <a:t>traffic within CPU die only</a:t>
            </a:r>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974308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2" nodeType="clickEffect">
                                  <p:stCondLst>
                                    <p:cond delay="0"/>
                                  </p:stCondLst>
                                  <p:childTnLst>
                                    <p:animMotion origin="layout" path="M -2.73148E-6 -2.30453E-6 L 0.34014 -0.00566 " pathEditMode="relative" rAng="0" ptsTypes="AA">
                                      <p:cBhvr>
                                        <p:cTn id="12" dur="2000" fill="hold"/>
                                        <p:tgtEl>
                                          <p:spTgt spid="24"/>
                                        </p:tgtEl>
                                        <p:attrNameLst>
                                          <p:attrName>ppt_x</p:attrName>
                                          <p:attrName>ppt_y</p:attrName>
                                        </p:attrNameLst>
                                      </p:cBhvr>
                                      <p:rCtr x="16999" y="-283"/>
                                    </p:animMotion>
                                  </p:childTnLst>
                                </p:cTn>
                              </p:par>
                            </p:childTnLst>
                          </p:cTn>
                        </p:par>
                      </p:childTnLst>
                    </p:cTn>
                  </p:par>
                  <p:par>
                    <p:cTn id="13" fill="hold">
                      <p:stCondLst>
                        <p:cond delay="indefinite"/>
                      </p:stCondLst>
                      <p:childTnLst>
                        <p:par>
                          <p:cTn id="14" fill="hold">
                            <p:stCondLst>
                              <p:cond delay="0"/>
                            </p:stCondLst>
                            <p:childTnLst>
                              <p:par>
                                <p:cTn id="15" presetID="50" presetClass="path" presetSubtype="0" accel="50000" decel="50000" fill="hold" grpId="3" nodeType="clickEffect">
                                  <p:stCondLst>
                                    <p:cond delay="0"/>
                                  </p:stCondLst>
                                  <p:childTnLst>
                                    <p:animMotion origin="layout" path="M 0.34014 -0.00566 L 0.47324 -0.00566 C 0.53284 -0.00566 0.60692 0.00669 0.60692 0.01672 L 0.60692 0.03935 " pathEditMode="relative" rAng="0" ptsTypes="AAAA">
                                      <p:cBhvr>
                                        <p:cTn id="16" dur="2000" fill="hold"/>
                                        <p:tgtEl>
                                          <p:spTgt spid="24"/>
                                        </p:tgtEl>
                                        <p:attrNameLst>
                                          <p:attrName>ppt_x</p:attrName>
                                          <p:attrName>ppt_y</p:attrName>
                                        </p:attrNameLst>
                                      </p:cBhvr>
                                      <p:rCtr x="13339" y="2238"/>
                                    </p:animMotion>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4"/>
                                        </p:tgtEl>
                                        <p:attrNameLst>
                                          <p:attrName>style.visibility</p:attrName>
                                        </p:attrNameLst>
                                      </p:cBhvr>
                                      <p:to>
                                        <p:strVal val="hidden"/>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50" presetClass="path" presetSubtype="0" accel="50000" decel="50000" fill="hold" grpId="1" nodeType="clickEffect">
                                  <p:stCondLst>
                                    <p:cond delay="0"/>
                                  </p:stCondLst>
                                  <p:childTnLst>
                                    <p:animMotion origin="layout" path="M -0.26577 -0.04373 L -0.1292 -0.04373 C -0.06771 -0.04373 0.0081 -0.02881 0.0081 -0.01646 L 0.0081 0.01132 " pathEditMode="relative" rAng="0" ptsTypes="AAAA">
                                      <p:cBhvr>
                                        <p:cTn id="27" dur="2000" spd="-100000" fill="hold"/>
                                        <p:tgtEl>
                                          <p:spTgt spid="25"/>
                                        </p:tgtEl>
                                        <p:attrNameLst>
                                          <p:attrName>ppt_x</p:attrName>
                                          <p:attrName>ppt_y</p:attrName>
                                        </p:attrNameLst>
                                      </p:cBhvr>
                                      <p:rCtr x="13686" y="2752"/>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grpId="3" nodeType="clickEffect">
                                  <p:stCondLst>
                                    <p:cond delay="0"/>
                                  </p:stCondLst>
                                  <p:childTnLst>
                                    <p:animMotion origin="layout" path="M -0.26577 -0.04373 L -0.60591 -0.03755 " pathEditMode="relative" rAng="0" ptsTypes="AA">
                                      <p:cBhvr>
                                        <p:cTn id="35" dur="2000" fill="hold"/>
                                        <p:tgtEl>
                                          <p:spTgt spid="25"/>
                                        </p:tgtEl>
                                        <p:attrNameLst>
                                          <p:attrName>ppt_x</p:attrName>
                                          <p:attrName>ppt_y</p:attrName>
                                        </p:attrNameLst>
                                      </p:cBhvr>
                                      <p:rCtr x="-17014" y="309"/>
                                    </p:animMotion>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2" nodeType="clickEffect">
                                  <p:stCondLst>
                                    <p:cond delay="0"/>
                                  </p:stCondLst>
                                  <p:childTnLst>
                                    <p:set>
                                      <p:cBhvr>
                                        <p:cTn id="39" dur="1" fill="hold">
                                          <p:stCondLst>
                                            <p:cond delay="0"/>
                                          </p:stCondLst>
                                        </p:cTn>
                                        <p:tgtEl>
                                          <p:spTgt spid="2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ppt_x"/>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0" presetClass="path" presetSubtype="0" accel="50000" decel="50000" fill="hold" grpId="1" nodeType="clickEffect">
                                  <p:stCondLst>
                                    <p:cond delay="0"/>
                                  </p:stCondLst>
                                  <p:childTnLst>
                                    <p:animMotion origin="layout" path="M -2.73148E-6 -2.30453E-6 L 0.34014 -0.00566 " pathEditMode="relative" rAng="0" ptsTypes="AA">
                                      <p:cBhvr>
                                        <p:cTn id="49" dur="2000" fill="hold"/>
                                        <p:tgtEl>
                                          <p:spTgt spid="26"/>
                                        </p:tgtEl>
                                        <p:attrNameLst>
                                          <p:attrName>ppt_x</p:attrName>
                                          <p:attrName>ppt_y</p:attrName>
                                        </p:attrNameLst>
                                      </p:cBhvr>
                                      <p:rCtr x="16999" y="-283"/>
                                    </p:animMotion>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grpId="2" nodeType="clickEffect">
                                  <p:stCondLst>
                                    <p:cond delay="0"/>
                                  </p:stCondLst>
                                  <p:childTnLst>
                                    <p:set>
                                      <p:cBhvr>
                                        <p:cTn id="53" dur="1" fill="hold">
                                          <p:stCondLst>
                                            <p:cond delay="0"/>
                                          </p:stCondLst>
                                        </p:cTn>
                                        <p:tgtEl>
                                          <p:spTgt spid="26"/>
                                        </p:tgtEl>
                                        <p:attrNameLst>
                                          <p:attrName>style.visibility</p:attrName>
                                        </p:attrNameLst>
                                      </p:cBhvr>
                                      <p:to>
                                        <p:strVal val="hidden"/>
                                      </p:to>
                                    </p:set>
                                  </p:childTnLst>
                                </p:cTn>
                              </p:par>
                            </p:childTnLst>
                          </p:cTn>
                        </p:par>
                        <p:par>
                          <p:cTn id="54" fill="hold">
                            <p:stCondLst>
                              <p:cond delay="0"/>
                            </p:stCondLst>
                            <p:childTnLst>
                              <p:par>
                                <p:cTn id="55" presetID="1" presetClass="entr" presetSubtype="0"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0" presetClass="path" presetSubtype="0" accel="50000" decel="50000" fill="hold" grpId="1" nodeType="clickEffect">
                                  <p:stCondLst>
                                    <p:cond delay="0"/>
                                  </p:stCondLst>
                                  <p:childTnLst>
                                    <p:animMotion origin="layout" path="M -3.7037E-7 -1.02881E-6 L -0.34013 0.00592 " pathEditMode="relative" rAng="0" ptsTypes="AA">
                                      <p:cBhvr>
                                        <p:cTn id="60" dur="2000" fill="hold"/>
                                        <p:tgtEl>
                                          <p:spTgt spid="27"/>
                                        </p:tgtEl>
                                        <p:attrNameLst>
                                          <p:attrName>ppt_x</p:attrName>
                                          <p:attrName>ppt_y</p:attrName>
                                        </p:attrNameLst>
                                      </p:cBhvr>
                                      <p:rCtr x="-17014" y="283"/>
                                    </p:animMotion>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4" grpId="2" animBg="1"/>
      <p:bldP spid="24" grpId="3" animBg="1"/>
      <p:bldP spid="25" grpId="0" animBg="1"/>
      <p:bldP spid="25" grpId="1" animBg="1"/>
      <p:bldP spid="25" grpId="2" animBg="1"/>
      <p:bldP spid="25" grpId="3" animBg="1"/>
      <p:bldP spid="26" grpId="0" animBg="1"/>
      <p:bldP spid="26" grpId="1" animBg="1"/>
      <p:bldP spid="26" grpId="2" animBg="1"/>
      <p:bldP spid="27" grpId="0" animBg="1"/>
      <p:bldP spid="27" grpId="1" animBg="1"/>
      <p:bldP spid="29"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dirty="0" smtClean="0"/>
              <a:t>PhD research</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8</a:t>
            </a:fld>
            <a:endParaRPr lang="en-US" dirty="0"/>
          </a:p>
        </p:txBody>
      </p:sp>
      <p:sp>
        <p:nvSpPr>
          <p:cNvPr id="7" name="Rounded Rectangle 6"/>
          <p:cNvSpPr/>
          <p:nvPr/>
        </p:nvSpPr>
        <p:spPr bwMode="auto">
          <a:xfrm>
            <a:off x="186880" y="2916351"/>
            <a:ext cx="10598542" cy="772871"/>
          </a:xfrm>
          <a:prstGeom prst="roundRect">
            <a:avLst/>
          </a:prstGeom>
          <a:solidFill>
            <a:srgbClr val="FFF3A5"/>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600" b="1" i="0" u="none" strike="noStrike" cap="none" normalizeH="0" baseline="0" dirty="0" smtClean="0">
                <a:ln>
                  <a:noFill/>
                </a:ln>
                <a:solidFill>
                  <a:schemeClr val="tx1"/>
                </a:solidFill>
                <a:effectLst/>
                <a:latin typeface="Calibri" charset="0"/>
                <a:ea typeface="Calibri" charset="0"/>
                <a:cs typeface="Calibri" charset="0"/>
              </a:rPr>
              <a:t>2. Simplify</a:t>
            </a:r>
            <a:r>
              <a:rPr kumimoji="0" lang="en-US" sz="2600" b="1" i="0" u="none" strike="noStrike" cap="none" normalizeH="0" dirty="0" smtClean="0">
                <a:ln>
                  <a:noFill/>
                </a:ln>
                <a:solidFill>
                  <a:schemeClr val="tx1"/>
                </a:solidFill>
                <a:effectLst/>
                <a:latin typeface="Calibri" charset="0"/>
                <a:ea typeface="Calibri" charset="0"/>
                <a:cs typeface="Calibri" charset="0"/>
              </a:rPr>
              <a:t> CPU-GPU cache coherence implementation </a:t>
            </a:r>
            <a:r>
              <a:rPr lang="en-US" sz="2600" b="1" dirty="0" smtClean="0">
                <a:latin typeface="Calibri" charset="0"/>
                <a:ea typeface="Calibri" charset="0"/>
                <a:cs typeface="Calibri" charset="0"/>
              </a:rPr>
              <a:t>for </a:t>
            </a:r>
            <a:r>
              <a:rPr kumimoji="0" lang="en-US" sz="2600" b="1" i="0" u="none" strike="noStrike" cap="none" normalizeH="0" dirty="0" smtClean="0">
                <a:ln>
                  <a:noFill/>
                </a:ln>
                <a:solidFill>
                  <a:schemeClr val="tx1"/>
                </a:solidFill>
                <a:effectLst/>
                <a:latin typeface="Calibri" charset="0"/>
                <a:ea typeface="Calibri" charset="0"/>
                <a:cs typeface="Calibri" charset="0"/>
              </a:rPr>
              <a:t>programmability</a:t>
            </a:r>
            <a:endParaRPr kumimoji="0" lang="en-US" sz="2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8" name="Rounded Rectangle 7"/>
          <p:cNvSpPr/>
          <p:nvPr/>
        </p:nvSpPr>
        <p:spPr bwMode="auto">
          <a:xfrm>
            <a:off x="186880" y="4475206"/>
            <a:ext cx="10598542" cy="772871"/>
          </a:xfrm>
          <a:prstGeom prst="roundRect">
            <a:avLst/>
          </a:prstGeom>
          <a:solidFill>
            <a:srgbClr val="96BDE8"/>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600" b="1" i="0" u="none" strike="noStrike" cap="none" normalizeH="0" baseline="0" dirty="0" smtClean="0">
                <a:ln>
                  <a:noFill/>
                </a:ln>
                <a:solidFill>
                  <a:schemeClr val="tx1"/>
                </a:solidFill>
                <a:effectLst/>
                <a:latin typeface="Calibri" charset="0"/>
                <a:ea typeface="Calibri" charset="0"/>
                <a:cs typeface="Calibri" charset="0"/>
              </a:rPr>
              <a:t>3. Reduce</a:t>
            </a:r>
            <a:r>
              <a:rPr kumimoji="0" lang="en-US" sz="2600" b="1" i="0" u="none" strike="noStrike" cap="none" normalizeH="0" dirty="0" smtClean="0">
                <a:ln>
                  <a:noFill/>
                </a:ln>
                <a:solidFill>
                  <a:schemeClr val="tx1"/>
                </a:solidFill>
                <a:effectLst/>
                <a:latin typeface="Calibri" charset="0"/>
                <a:ea typeface="Calibri" charset="0"/>
                <a:cs typeface="Calibri" charset="0"/>
              </a:rPr>
              <a:t> memory cost in data-centers, while satisfying perf. targets</a:t>
            </a:r>
            <a:endParaRPr kumimoji="0" lang="en-US" sz="2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9" name="Rounded Rectangle 8"/>
          <p:cNvSpPr/>
          <p:nvPr/>
        </p:nvSpPr>
        <p:spPr bwMode="auto">
          <a:xfrm>
            <a:off x="187377" y="1123816"/>
            <a:ext cx="10598046" cy="782270"/>
          </a:xfrm>
          <a:prstGeom prst="roundRect">
            <a:avLst/>
          </a:prstGeom>
          <a:solidFill>
            <a:srgbClr val="FFA58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600" b="1" i="0" u="none" strike="noStrike" cap="none" normalizeH="0" dirty="0" smtClean="0">
                <a:ln>
                  <a:noFill/>
                </a:ln>
                <a:solidFill>
                  <a:schemeClr val="tx1"/>
                </a:solidFill>
                <a:effectLst/>
                <a:latin typeface="Calibri" charset="0"/>
                <a:ea typeface="Calibri" charset="0"/>
                <a:cs typeface="Calibri" charset="0"/>
              </a:rPr>
              <a:t>1. Maximize memory bandwidth for bandwidth-hungr</a:t>
            </a:r>
            <a:r>
              <a:rPr lang="en-US" sz="2600" b="1" dirty="0" smtClean="0">
                <a:latin typeface="Calibri" charset="0"/>
                <a:ea typeface="Calibri" charset="0"/>
                <a:cs typeface="Calibri" charset="0"/>
              </a:rPr>
              <a:t>y GPU applications</a:t>
            </a:r>
            <a:endParaRPr kumimoji="0" lang="en-US" sz="2600" b="1" i="0" u="none" strike="noStrike" cap="none" normalizeH="0" baseline="0" dirty="0" smtClean="0">
              <a:ln>
                <a:noFill/>
              </a:ln>
              <a:solidFill>
                <a:schemeClr val="tx1"/>
              </a:solidFill>
              <a:effectLst/>
              <a:latin typeface="Calibri" charset="0"/>
              <a:ea typeface="Calibri" charset="0"/>
              <a:cs typeface="Calibri" charset="0"/>
            </a:endParaRPr>
          </a:p>
        </p:txBody>
      </p:sp>
      <p:sp>
        <p:nvSpPr>
          <p:cNvPr id="10" name="TextBox 9"/>
          <p:cNvSpPr txBox="1"/>
          <p:nvPr/>
        </p:nvSpPr>
        <p:spPr>
          <a:xfrm>
            <a:off x="186879" y="1906086"/>
            <a:ext cx="10530589" cy="646331"/>
          </a:xfrm>
          <a:prstGeom prst="rect">
            <a:avLst/>
          </a:prstGeom>
          <a:noFill/>
        </p:spPr>
        <p:txBody>
          <a:bodyPr wrap="square" rtlCol="0">
            <a:spAutoFit/>
          </a:bodyPr>
          <a:lstStyle/>
          <a:p>
            <a:pPr algn="ctr"/>
            <a:r>
              <a:rPr lang="en-US" i="1" dirty="0" smtClean="0">
                <a:latin typeface="Calibri" charset="0"/>
                <a:ea typeface="Calibri" charset="0"/>
                <a:cs typeface="Calibri" charset="0"/>
              </a:rPr>
              <a:t>“Page Placement Strategies for GPUs within Heterogeneous Memory Systems”</a:t>
            </a:r>
            <a:r>
              <a:rPr lang="en-US" dirty="0" smtClean="0">
                <a:latin typeface="Calibri" charset="0"/>
                <a:ea typeface="Calibri" charset="0"/>
                <a:cs typeface="Calibri" charset="0"/>
              </a:rPr>
              <a:t>, ASPLOS </a:t>
            </a:r>
            <a:r>
              <a:rPr lang="fr-FR" dirty="0" smtClean="0">
                <a:latin typeface="Calibri" charset="0"/>
                <a:ea typeface="Calibri" charset="0"/>
                <a:cs typeface="Calibri" charset="0"/>
              </a:rPr>
              <a:t>’</a:t>
            </a:r>
            <a:r>
              <a:rPr lang="en-US" dirty="0" smtClean="0">
                <a:latin typeface="Calibri" charset="0"/>
                <a:ea typeface="Calibri" charset="0"/>
                <a:cs typeface="Calibri" charset="0"/>
              </a:rPr>
              <a:t>15</a:t>
            </a:r>
          </a:p>
          <a:p>
            <a:pPr algn="ctr"/>
            <a:r>
              <a:rPr lang="en-US" i="1" dirty="0" smtClean="0">
                <a:latin typeface="Calibri" charset="0"/>
                <a:ea typeface="Calibri" charset="0"/>
                <a:cs typeface="Calibri" charset="0"/>
              </a:rPr>
              <a:t>“Unlocking Bandwidth for GPUs in CC-NUMA systems”</a:t>
            </a:r>
            <a:r>
              <a:rPr lang="en-US" dirty="0" smtClean="0">
                <a:latin typeface="Calibri" charset="0"/>
                <a:ea typeface="Calibri" charset="0"/>
                <a:cs typeface="Calibri" charset="0"/>
              </a:rPr>
              <a:t>, HPCA ‘15</a:t>
            </a:r>
            <a:endParaRPr lang="en-US" dirty="0">
              <a:latin typeface="Calibri" charset="0"/>
              <a:ea typeface="Calibri" charset="0"/>
              <a:cs typeface="Calibri" charset="0"/>
            </a:endParaRPr>
          </a:p>
        </p:txBody>
      </p:sp>
      <p:sp>
        <p:nvSpPr>
          <p:cNvPr id="11" name="TextBox 10"/>
          <p:cNvSpPr txBox="1"/>
          <p:nvPr/>
        </p:nvSpPr>
        <p:spPr>
          <a:xfrm>
            <a:off x="186879" y="3683824"/>
            <a:ext cx="10530589" cy="646331"/>
          </a:xfrm>
          <a:prstGeom prst="rect">
            <a:avLst/>
          </a:prstGeom>
          <a:noFill/>
        </p:spPr>
        <p:txBody>
          <a:bodyPr wrap="square" rtlCol="0">
            <a:spAutoFit/>
          </a:bodyPr>
          <a:lstStyle/>
          <a:p>
            <a:pPr algn="ctr"/>
            <a:r>
              <a:rPr lang="en-US" dirty="0" smtClean="0">
                <a:latin typeface="Calibri" charset="0"/>
                <a:ea typeface="Calibri" charset="0"/>
                <a:cs typeface="Calibri" charset="0"/>
              </a:rPr>
              <a:t>“</a:t>
            </a:r>
            <a:r>
              <a:rPr lang="en-US" i="1" dirty="0" smtClean="0">
                <a:latin typeface="Calibri" charset="0"/>
                <a:ea typeface="Calibri" charset="0"/>
                <a:cs typeface="Calibri" charset="0"/>
              </a:rPr>
              <a:t>Selective GPU Caches to Eliminate CPU-GPU HW Cache Coherence”</a:t>
            </a:r>
            <a:r>
              <a:rPr lang="en-US" dirty="0" smtClean="0">
                <a:latin typeface="Calibri" charset="0"/>
                <a:ea typeface="Calibri" charset="0"/>
                <a:cs typeface="Calibri" charset="0"/>
              </a:rPr>
              <a:t>, HPCA </a:t>
            </a:r>
            <a:r>
              <a:rPr lang="fr-FR" dirty="0" smtClean="0">
                <a:latin typeface="Calibri" charset="0"/>
                <a:ea typeface="Calibri" charset="0"/>
                <a:cs typeface="Calibri" charset="0"/>
              </a:rPr>
              <a:t>’</a:t>
            </a:r>
            <a:r>
              <a:rPr lang="en-US" dirty="0" smtClean="0">
                <a:latin typeface="Calibri" charset="0"/>
                <a:ea typeface="Calibri" charset="0"/>
                <a:cs typeface="Calibri" charset="0"/>
              </a:rPr>
              <a:t>16</a:t>
            </a:r>
          </a:p>
          <a:p>
            <a:pPr algn="ctr"/>
            <a:r>
              <a:rPr lang="en-US" b="1" dirty="0" err="1" smtClean="0">
                <a:solidFill>
                  <a:srgbClr val="FF0000"/>
                </a:solidFill>
                <a:latin typeface="Calibri" charset="0"/>
                <a:ea typeface="Calibri" charset="0"/>
                <a:cs typeface="Calibri" charset="0"/>
              </a:rPr>
              <a:t>NVLink</a:t>
            </a:r>
            <a:r>
              <a:rPr lang="en-US" b="1" dirty="0" smtClean="0">
                <a:solidFill>
                  <a:srgbClr val="FF0000"/>
                </a:solidFill>
                <a:latin typeface="Calibri" charset="0"/>
                <a:ea typeface="Calibri" charset="0"/>
                <a:cs typeface="Calibri" charset="0"/>
              </a:rPr>
              <a:t> 2.0 supports variable link transfers</a:t>
            </a:r>
          </a:p>
        </p:txBody>
      </p:sp>
      <p:sp>
        <p:nvSpPr>
          <p:cNvPr id="14" name="TextBox 13"/>
          <p:cNvSpPr txBox="1"/>
          <p:nvPr/>
        </p:nvSpPr>
        <p:spPr>
          <a:xfrm>
            <a:off x="186879" y="5248077"/>
            <a:ext cx="10530589" cy="369332"/>
          </a:xfrm>
          <a:prstGeom prst="rect">
            <a:avLst/>
          </a:prstGeom>
          <a:noFill/>
        </p:spPr>
        <p:txBody>
          <a:bodyPr wrap="square" rtlCol="0">
            <a:spAutoFit/>
          </a:bodyPr>
          <a:lstStyle/>
          <a:p>
            <a:pPr algn="ctr"/>
            <a:r>
              <a:rPr lang="en-US" i="1" dirty="0" smtClean="0">
                <a:latin typeface="Calibri" charset="0"/>
                <a:ea typeface="Calibri" charset="0"/>
                <a:cs typeface="Calibri" charset="0"/>
              </a:rPr>
              <a:t>“Thermostat: Application-transparent Page Management for Two-Tiered Main Memory”</a:t>
            </a:r>
            <a:r>
              <a:rPr lang="en-US" dirty="0" smtClean="0">
                <a:latin typeface="Calibri" charset="0"/>
                <a:ea typeface="Calibri" charset="0"/>
                <a:cs typeface="Calibri" charset="0"/>
              </a:rPr>
              <a:t>, ASPLOS ‘17</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246537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5408" y="1214749"/>
            <a:ext cx="6481984" cy="4945879"/>
          </a:xfrm>
          <a:prstGeom prst="rect">
            <a:avLst/>
          </a:prstGeom>
        </p:spPr>
      </p:pic>
      <p:sp>
        <p:nvSpPr>
          <p:cNvPr id="8" name="TextBox 7"/>
          <p:cNvSpPr txBox="1"/>
          <p:nvPr/>
        </p:nvSpPr>
        <p:spPr>
          <a:xfrm>
            <a:off x="8358145" y="2148228"/>
            <a:ext cx="724377" cy="369332"/>
          </a:xfrm>
          <a:prstGeom prst="rect">
            <a:avLst/>
          </a:prstGeom>
          <a:solidFill>
            <a:schemeClr val="bg1"/>
          </a:solidFill>
          <a:ln>
            <a:solidFill>
              <a:srgbClr val="FF0000"/>
            </a:solidFill>
          </a:ln>
        </p:spPr>
        <p:txBody>
          <a:bodyPr wrap="square" rtlCol="0">
            <a:spAutoFit/>
          </a:bodyPr>
          <a:lstStyle/>
          <a:p>
            <a:pPr defTabSz="914400" fontAlgn="auto">
              <a:spcBef>
                <a:spcPts val="0"/>
              </a:spcBef>
              <a:spcAft>
                <a:spcPts val="0"/>
              </a:spcAft>
              <a:defRPr/>
            </a:pPr>
            <a:r>
              <a:rPr lang="en-US" b="1" kern="0" dirty="0" smtClean="0">
                <a:solidFill>
                  <a:srgbClr val="FF0000"/>
                </a:solidFill>
              </a:rPr>
              <a:t>10</a:t>
            </a:r>
            <a:r>
              <a:rPr lang="en-US" b="1" kern="0" dirty="0">
                <a:solidFill>
                  <a:srgbClr val="FF0000"/>
                </a:solidFill>
              </a:rPr>
              <a:t>%</a:t>
            </a:r>
          </a:p>
        </p:txBody>
      </p:sp>
      <p:cxnSp>
        <p:nvCxnSpPr>
          <p:cNvPr id="9" name="Straight Arrow Connector 8"/>
          <p:cNvCxnSpPr/>
          <p:nvPr/>
        </p:nvCxnSpPr>
        <p:spPr>
          <a:xfrm>
            <a:off x="8522592" y="2531296"/>
            <a:ext cx="0" cy="192647"/>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Title 3"/>
          <p:cNvSpPr>
            <a:spLocks noGrp="1"/>
          </p:cNvSpPr>
          <p:nvPr>
            <p:ph type="title"/>
          </p:nvPr>
        </p:nvSpPr>
        <p:spPr/>
        <p:txBody>
          <a:bodyPr/>
          <a:lstStyle/>
          <a:p>
            <a:r>
              <a:rPr lang="en-US" dirty="0"/>
              <a:t>CPU-side Client Cache</a:t>
            </a:r>
            <a:r>
              <a:rPr lang="en-US" dirty="0" smtClean="0"/>
              <a:t>: Performance</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461271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50433" y="1234442"/>
            <a:ext cx="10073727" cy="4279107"/>
          </a:xfrm>
        </p:spPr>
        <p:txBody>
          <a:bodyPr/>
          <a:lstStyle/>
          <a:p>
            <a:pPr marL="0" lvl="0" indent="0">
              <a:buClr>
                <a:srgbClr val="B3B3B3"/>
              </a:buClr>
              <a:buNone/>
              <a:defRPr/>
            </a:pPr>
            <a:endParaRPr lang="en-US" sz="2400" dirty="0" smtClean="0">
              <a:solidFill>
                <a:srgbClr val="000000"/>
              </a:solidFill>
              <a:latin typeface="Calibri" charset="0"/>
              <a:ea typeface="Calibri" charset="0"/>
              <a:cs typeface="Calibri" charset="0"/>
            </a:endParaRPr>
          </a:p>
          <a:p>
            <a:pPr marL="0" lvl="0" indent="0">
              <a:buClr>
                <a:srgbClr val="B3B3B3"/>
              </a:buClr>
              <a:buNone/>
              <a:defRPr/>
            </a:pPr>
            <a:r>
              <a:rPr lang="en-US" sz="2400" dirty="0" smtClean="0">
                <a:solidFill>
                  <a:srgbClr val="000000"/>
                </a:solidFill>
                <a:latin typeface="Calibri" charset="0"/>
                <a:ea typeface="Calibri" charset="0"/>
                <a:cs typeface="Calibri" charset="0"/>
              </a:rPr>
              <a:t>1. Aggressive Request Coalescing</a:t>
            </a: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2. CPU-side client cache</a:t>
            </a:r>
            <a:endParaRPr lang="en-US" sz="2400" dirty="0">
              <a:solidFill>
                <a:prstClr val="black"/>
              </a:solidFill>
              <a:latin typeface="Calibri" charset="0"/>
              <a:ea typeface="Calibri" charset="0"/>
              <a:cs typeface="Calibri" charset="0"/>
            </a:endParaRPr>
          </a:p>
          <a:p>
            <a:pPr marL="0" indent="0">
              <a:buClr>
                <a:srgbClr val="B3B3B3"/>
              </a:buClr>
              <a:buNone/>
              <a:defRPr/>
            </a:pPr>
            <a:endParaRPr lang="en-US" sz="2400" dirty="0" smtClean="0">
              <a:solidFill>
                <a:prstClr val="black"/>
              </a:solidFill>
              <a:latin typeface="Calibri" charset="0"/>
              <a:ea typeface="Calibri" charset="0"/>
              <a:cs typeface="Calibri" charset="0"/>
            </a:endParaRPr>
          </a:p>
          <a:p>
            <a:pPr marL="0" indent="0">
              <a:buClr>
                <a:srgbClr val="B3B3B3"/>
              </a:buClr>
              <a:buNone/>
              <a:defRPr/>
            </a:pPr>
            <a:r>
              <a:rPr lang="en-US" sz="2400" dirty="0" smtClean="0">
                <a:solidFill>
                  <a:prstClr val="black"/>
                </a:solidFill>
                <a:latin typeface="Calibri" charset="0"/>
                <a:ea typeface="Calibri" charset="0"/>
                <a:cs typeface="Calibri" charset="0"/>
              </a:rPr>
              <a:t>3. Variable-size link transfers</a:t>
            </a:r>
            <a:endParaRPr lang="en-US" sz="2400" dirty="0">
              <a:solidFill>
                <a:prstClr val="black"/>
              </a:solidFill>
              <a:latin typeface="Calibri" charset="0"/>
              <a:ea typeface="Calibri" charset="0"/>
              <a:cs typeface="Calibri" charset="0"/>
            </a:endParaRPr>
          </a:p>
          <a:p>
            <a:pPr marL="0" lvl="0" indent="0">
              <a:buClr>
                <a:srgbClr val="B3B3B3"/>
              </a:buClr>
              <a:buNone/>
              <a:defRPr/>
            </a:pPr>
            <a:endParaRPr lang="en-US" sz="2400" dirty="0">
              <a:solidFill>
                <a:srgbClr val="000000"/>
              </a:solidFill>
              <a:latin typeface="Calibri" charset="0"/>
              <a:ea typeface="Calibri" charset="0"/>
              <a:cs typeface="Calibri" charset="0"/>
            </a:endParaRPr>
          </a:p>
        </p:txBody>
      </p:sp>
      <p:grpSp>
        <p:nvGrpSpPr>
          <p:cNvPr id="37" name="Group 36"/>
          <p:cNvGrpSpPr/>
          <p:nvPr/>
        </p:nvGrpSpPr>
        <p:grpSpPr>
          <a:xfrm>
            <a:off x="4296447" y="1639344"/>
            <a:ext cx="6202322" cy="3526523"/>
            <a:chOff x="4820946" y="1140560"/>
            <a:chExt cx="6202322" cy="3526523"/>
          </a:xfrm>
        </p:grpSpPr>
        <p:sp>
          <p:nvSpPr>
            <p:cNvPr id="38" name="TextBox 37"/>
            <p:cNvSpPr txBox="1"/>
            <p:nvPr/>
          </p:nvSpPr>
          <p:spPr>
            <a:xfrm>
              <a:off x="4985051" y="1557782"/>
              <a:ext cx="2401282"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Reduces </a:t>
              </a:r>
              <a:r>
                <a:rPr lang="en-US" sz="1600" kern="0" dirty="0" smtClean="0">
                  <a:solidFill>
                    <a:sysClr val="windowText" lastClr="000000"/>
                  </a:solidFill>
                </a:rPr>
                <a:t>CPU memory traffic </a:t>
              </a:r>
              <a:r>
                <a:rPr lang="en-US" sz="1600" kern="0" dirty="0">
                  <a:solidFill>
                    <a:sysClr val="windowText" lastClr="000000"/>
                  </a:solidFill>
                </a:rPr>
                <a:t>from the </a:t>
              </a:r>
              <a:r>
                <a:rPr lang="en-US" sz="1600" kern="0" dirty="0" smtClean="0">
                  <a:solidFill>
                    <a:sysClr val="windowText" lastClr="000000"/>
                  </a:solidFill>
                </a:rPr>
                <a:t>GPU</a:t>
              </a:r>
              <a:endParaRPr lang="en-US" sz="1600" kern="0" dirty="0">
                <a:solidFill>
                  <a:sysClr val="windowText" lastClr="000000"/>
                </a:solidFill>
              </a:endParaRPr>
            </a:p>
          </p:txBody>
        </p:sp>
        <p:sp>
          <p:nvSpPr>
            <p:cNvPr id="39" name="TextBox 38"/>
            <p:cNvSpPr txBox="1"/>
            <p:nvPr/>
          </p:nvSpPr>
          <p:spPr>
            <a:xfrm>
              <a:off x="4820946" y="4082308"/>
              <a:ext cx="2483661"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smtClean="0">
                  <a:solidFill>
                    <a:sysClr val="windowText" lastClr="000000"/>
                  </a:solidFill>
                </a:rPr>
                <a:t>Spatially coalesces GPU </a:t>
              </a:r>
              <a:r>
                <a:rPr lang="en-US" sz="1600" kern="0" dirty="0">
                  <a:solidFill>
                    <a:sysClr val="windowText" lastClr="000000"/>
                  </a:solidFill>
                </a:rPr>
                <a:t/>
              </a:r>
              <a:br>
                <a:rPr lang="en-US" sz="1600" kern="0" dirty="0">
                  <a:solidFill>
                    <a:sysClr val="windowText" lastClr="000000"/>
                  </a:solidFill>
                </a:rPr>
              </a:br>
              <a:r>
                <a:rPr lang="en-US" sz="1600" kern="0" dirty="0">
                  <a:solidFill>
                    <a:sysClr val="windowText" lastClr="000000"/>
                  </a:solidFill>
                </a:rPr>
                <a:t>requests to </a:t>
              </a:r>
              <a:r>
                <a:rPr lang="en-US" sz="1600" kern="0" dirty="0" smtClean="0">
                  <a:solidFill>
                    <a:sysClr val="windowText" lastClr="000000"/>
                  </a:solidFill>
                </a:rPr>
                <a:t>CPU memory</a:t>
              </a:r>
              <a:endParaRPr lang="en-US" sz="1600" kern="0" dirty="0">
                <a:solidFill>
                  <a:sysClr val="windowText" lastClr="000000"/>
                </a:solidFill>
              </a:endParaRPr>
            </a:p>
          </p:txBody>
        </p:sp>
        <p:sp>
          <p:nvSpPr>
            <p:cNvPr id="40" name="Rounded Rectangle 39"/>
            <p:cNvSpPr/>
            <p:nvPr/>
          </p:nvSpPr>
          <p:spPr>
            <a:xfrm>
              <a:off x="7258746" y="1140560"/>
              <a:ext cx="1596806" cy="838200"/>
            </a:xfrm>
            <a:prstGeom prst="roundRect">
              <a:avLst/>
            </a:prstGeom>
            <a:solidFill>
              <a:sysClr val="window" lastClr="FFFFFF"/>
            </a:solid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1" name="Rounded Rectangle 40"/>
            <p:cNvSpPr/>
            <p:nvPr/>
          </p:nvSpPr>
          <p:spPr>
            <a:xfrm>
              <a:off x="7264386" y="3316217"/>
              <a:ext cx="1804665" cy="1333846"/>
            </a:xfrm>
            <a:prstGeom prst="roundRect">
              <a:avLst/>
            </a:prstGeom>
            <a:noFill/>
            <a:ln w="25400" cap="flat" cmpd="sng" algn="ctr">
              <a:solidFill>
                <a:srgbClr val="4F81BD"/>
              </a:solidFill>
              <a:prstDash val="solid"/>
            </a:ln>
            <a:effectLst/>
          </p:spPr>
          <p:txBody>
            <a:bodyPr rtlCol="0" anchor="ctr"/>
            <a:lstStyle/>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a:p>
              <a:pPr algn="ctr" defTabSz="914400" fontAlgn="auto">
                <a:spcBef>
                  <a:spcPts val="0"/>
                </a:spcBef>
                <a:spcAft>
                  <a:spcPts val="0"/>
                </a:spcAft>
                <a:defRPr/>
              </a:pPr>
              <a:endParaRPr lang="en-US" sz="1200" b="1" kern="0" dirty="0">
                <a:solidFill>
                  <a:srgbClr val="000000"/>
                </a:solidFill>
                <a:latin typeface="Calibri"/>
                <a:ea typeface="+mn-ea"/>
              </a:endParaRPr>
            </a:p>
          </p:txBody>
        </p:sp>
        <p:sp>
          <p:nvSpPr>
            <p:cNvPr id="42" name="Up-Down Arrow 41"/>
            <p:cNvSpPr/>
            <p:nvPr/>
          </p:nvSpPr>
          <p:spPr>
            <a:xfrm>
              <a:off x="7953939" y="1995770"/>
              <a:ext cx="294404" cy="1328570"/>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3" name="Rounded Rectangle 42"/>
            <p:cNvSpPr/>
            <p:nvPr/>
          </p:nvSpPr>
          <p:spPr>
            <a:xfrm>
              <a:off x="7356604" y="1622401"/>
              <a:ext cx="849518" cy="30479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Directory</a:t>
              </a:r>
            </a:p>
          </p:txBody>
        </p:sp>
        <p:sp>
          <p:nvSpPr>
            <p:cNvPr id="44" name="Rounded Rectangle 43"/>
            <p:cNvSpPr/>
            <p:nvPr/>
          </p:nvSpPr>
          <p:spPr>
            <a:xfrm>
              <a:off x="7365425" y="1211599"/>
              <a:ext cx="849518"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CPUs</a:t>
              </a:r>
            </a:p>
          </p:txBody>
        </p:sp>
        <p:sp>
          <p:nvSpPr>
            <p:cNvPr id="45" name="Rounded Rectangle 44"/>
            <p:cNvSpPr/>
            <p:nvPr/>
          </p:nvSpPr>
          <p:spPr>
            <a:xfrm rot="16200000">
              <a:off x="8233659" y="1357050"/>
              <a:ext cx="609597" cy="42581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Client Cache</a:t>
              </a:r>
            </a:p>
          </p:txBody>
        </p:sp>
        <p:sp>
          <p:nvSpPr>
            <p:cNvPr id="46" name="Up-Down Arrow 45"/>
            <p:cNvSpPr/>
            <p:nvPr/>
          </p:nvSpPr>
          <p:spPr>
            <a:xfrm rot="5400000">
              <a:off x="9200539" y="1171900"/>
              <a:ext cx="228600" cy="775521"/>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sz="1200" kern="0">
                <a:solidFill>
                  <a:sysClr val="window" lastClr="FFFFFF"/>
                </a:solidFill>
                <a:latin typeface="Calibri"/>
                <a:ea typeface="+mn-ea"/>
              </a:endParaRPr>
            </a:p>
          </p:txBody>
        </p:sp>
        <p:sp>
          <p:nvSpPr>
            <p:cNvPr id="47" name="Rounded Rectangle 46"/>
            <p:cNvSpPr/>
            <p:nvPr/>
          </p:nvSpPr>
          <p:spPr>
            <a:xfrm>
              <a:off x="7478051" y="3834423"/>
              <a:ext cx="851631" cy="403425"/>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Request </a:t>
              </a:r>
              <a:r>
                <a:rPr lang="en-US" sz="1200" b="1" kern="0" dirty="0" err="1">
                  <a:solidFill>
                    <a:srgbClr val="000000"/>
                  </a:solidFill>
                  <a:latin typeface="Calibri"/>
                  <a:ea typeface="+mn-ea"/>
                </a:rPr>
                <a:t>Coalescer</a:t>
              </a:r>
              <a:endParaRPr lang="en-US" sz="1200" b="1" kern="0" dirty="0">
                <a:solidFill>
                  <a:srgbClr val="000000"/>
                </a:solidFill>
                <a:latin typeface="Calibri"/>
                <a:ea typeface="+mn-ea"/>
              </a:endParaRPr>
            </a:p>
          </p:txBody>
        </p:sp>
        <p:cxnSp>
          <p:nvCxnSpPr>
            <p:cNvPr id="48" name="Straight Arrow Connector 47"/>
            <p:cNvCxnSpPr/>
            <p:nvPr/>
          </p:nvCxnSpPr>
          <p:spPr>
            <a:xfrm>
              <a:off x="6718820" y="4095501"/>
              <a:ext cx="759231" cy="6895"/>
            </a:xfrm>
            <a:prstGeom prst="straightConnector1">
              <a:avLst/>
            </a:prstGeom>
            <a:noFill/>
            <a:ln w="25400" cap="flat" cmpd="sng" algn="ctr">
              <a:solidFill>
                <a:srgbClr val="000000"/>
              </a:solidFill>
              <a:prstDash val="solid"/>
              <a:tailEnd type="arrow"/>
            </a:ln>
            <a:effectLst/>
          </p:spPr>
        </p:cxnSp>
        <p:cxnSp>
          <p:nvCxnSpPr>
            <p:cNvPr id="49" name="Straight Arrow Connector 48"/>
            <p:cNvCxnSpPr/>
            <p:nvPr/>
          </p:nvCxnSpPr>
          <p:spPr>
            <a:xfrm flipV="1">
              <a:off x="6978419" y="1562425"/>
              <a:ext cx="1347132" cy="10207"/>
            </a:xfrm>
            <a:prstGeom prst="straightConnector1">
              <a:avLst/>
            </a:prstGeom>
            <a:noFill/>
            <a:ln w="25400" cap="flat" cmpd="sng" algn="ctr">
              <a:solidFill>
                <a:srgbClr val="000000"/>
              </a:solidFill>
              <a:prstDash val="solid"/>
              <a:tailEnd type="arrow"/>
            </a:ln>
            <a:effectLst/>
          </p:spPr>
        </p:cxnSp>
        <p:grpSp>
          <p:nvGrpSpPr>
            <p:cNvPr id="50" name="Group 49"/>
            <p:cNvGrpSpPr/>
            <p:nvPr/>
          </p:nvGrpSpPr>
          <p:grpSpPr>
            <a:xfrm>
              <a:off x="9774128" y="1282004"/>
              <a:ext cx="1249140" cy="644769"/>
              <a:chOff x="1772862" y="650631"/>
              <a:chExt cx="894138" cy="644769"/>
            </a:xfrm>
          </p:grpSpPr>
          <p:sp>
            <p:nvSpPr>
              <p:cNvPr id="61" name="Rounded Rectangle 60"/>
              <p:cNvSpPr/>
              <p:nvPr/>
            </p:nvSpPr>
            <p:spPr>
              <a:xfrm>
                <a:off x="1772862" y="6506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2" name="Rounded Rectangle 61"/>
              <p:cNvSpPr/>
              <p:nvPr/>
            </p:nvSpPr>
            <p:spPr>
              <a:xfrm>
                <a:off x="1849062" y="7268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3" name="Rounded Rectangle 62"/>
              <p:cNvSpPr/>
              <p:nvPr/>
            </p:nvSpPr>
            <p:spPr>
              <a:xfrm>
                <a:off x="1925262" y="8030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DDR4</a:t>
                </a:r>
              </a:p>
            </p:txBody>
          </p:sp>
          <p:sp>
            <p:nvSpPr>
              <p:cNvPr id="64" name="Rounded Rectangle 63"/>
              <p:cNvSpPr/>
              <p:nvPr/>
            </p:nvSpPr>
            <p:spPr>
              <a:xfrm>
                <a:off x="2001462" y="879231"/>
                <a:ext cx="665538" cy="416169"/>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smtClean="0">
                    <a:solidFill>
                      <a:srgbClr val="000000"/>
                    </a:solidFill>
                    <a:latin typeface="Calibri"/>
                    <a:ea typeface="+mn-ea"/>
                  </a:rPr>
                  <a:t>CPU</a:t>
                </a:r>
              </a:p>
              <a:p>
                <a:pPr algn="ctr" defTabSz="914400" fontAlgn="auto">
                  <a:spcBef>
                    <a:spcPts val="0"/>
                  </a:spcBef>
                  <a:spcAft>
                    <a:spcPts val="0"/>
                  </a:spcAft>
                  <a:defRPr/>
                </a:pPr>
                <a:r>
                  <a:rPr lang="en-US" sz="1200" b="1" kern="0" dirty="0" smtClean="0">
                    <a:solidFill>
                      <a:srgbClr val="000000"/>
                    </a:solidFill>
                    <a:latin typeface="Calibri"/>
                    <a:ea typeface="+mn-ea"/>
                  </a:rPr>
                  <a:t>memory</a:t>
                </a:r>
                <a:endParaRPr lang="en-US" sz="1200" b="1" kern="0" dirty="0">
                  <a:solidFill>
                    <a:srgbClr val="000000"/>
                  </a:solidFill>
                  <a:latin typeface="Calibri"/>
                  <a:ea typeface="+mn-ea"/>
                </a:endParaRPr>
              </a:p>
            </p:txBody>
          </p:sp>
        </p:grpSp>
        <p:sp>
          <p:nvSpPr>
            <p:cNvPr id="51" name="Rounded Rectangle 50"/>
            <p:cNvSpPr/>
            <p:nvPr/>
          </p:nvSpPr>
          <p:spPr>
            <a:xfrm>
              <a:off x="7496301" y="4301870"/>
              <a:ext cx="745177" cy="304799"/>
            </a:xfrm>
            <a:prstGeom prst="roundRect">
              <a:avLst/>
            </a:prstGeom>
            <a:solidFill>
              <a:srgbClr val="1F497D">
                <a:lumMod val="40000"/>
                <a:lumOff val="60000"/>
              </a:srgbClr>
            </a:soli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GPU</a:t>
              </a:r>
            </a:p>
          </p:txBody>
        </p:sp>
        <p:sp>
          <p:nvSpPr>
            <p:cNvPr id="52" name="Rounded Rectangle 51"/>
            <p:cNvSpPr/>
            <p:nvPr/>
          </p:nvSpPr>
          <p:spPr>
            <a:xfrm rot="16200000">
              <a:off x="7239543" y="2474698"/>
              <a:ext cx="1032856" cy="395934"/>
            </a:xfrm>
            <a:prstGeom prst="roundRect">
              <a:avLst/>
            </a:prstGeom>
            <a:solidFill>
              <a:srgbClr val="C0504D">
                <a:lumMod val="60000"/>
                <a:lumOff val="40000"/>
              </a:srgbClr>
            </a:solidFill>
            <a:ln w="25400" cap="flat" cmpd="sng" algn="ctr">
              <a:solidFill>
                <a:srgbClr val="C0504D">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Variable-size Transfer</a:t>
              </a:r>
            </a:p>
          </p:txBody>
        </p:sp>
        <p:pic>
          <p:nvPicPr>
            <p:cNvPr id="53" name="Picture 52"/>
            <p:cNvPicPr>
              <a:picLocks noChangeAspect="1"/>
            </p:cNvPicPr>
            <p:nvPr/>
          </p:nvPicPr>
          <p:blipFill>
            <a:blip r:embed="rId3"/>
            <a:stretch>
              <a:fillRect/>
            </a:stretch>
          </p:blipFill>
          <p:spPr>
            <a:xfrm>
              <a:off x="9109606" y="3834423"/>
              <a:ext cx="664522" cy="268247"/>
            </a:xfrm>
            <a:prstGeom prst="rect">
              <a:avLst/>
            </a:prstGeom>
          </p:spPr>
        </p:pic>
        <p:sp>
          <p:nvSpPr>
            <p:cNvPr id="55" name="TextBox 54"/>
            <p:cNvSpPr txBox="1"/>
            <p:nvPr/>
          </p:nvSpPr>
          <p:spPr>
            <a:xfrm>
              <a:off x="5408776" y="2686368"/>
              <a:ext cx="2224038" cy="584775"/>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Improves CPU-GPU</a:t>
              </a:r>
              <a:br>
                <a:rPr lang="en-US" sz="1600" kern="0" dirty="0">
                  <a:solidFill>
                    <a:sysClr val="windowText" lastClr="000000"/>
                  </a:solidFill>
                </a:rPr>
              </a:br>
              <a:r>
                <a:rPr lang="en-US" sz="1600" kern="0" dirty="0">
                  <a:solidFill>
                    <a:sysClr val="windowText" lastClr="000000"/>
                  </a:solidFill>
                </a:rPr>
                <a:t>interconnect efficiency</a:t>
              </a:r>
            </a:p>
          </p:txBody>
        </p:sp>
        <p:pic>
          <p:nvPicPr>
            <p:cNvPr id="56" name="Picture 55"/>
            <p:cNvPicPr>
              <a:picLocks noChangeAspect="1"/>
            </p:cNvPicPr>
            <p:nvPr/>
          </p:nvPicPr>
          <p:blipFill>
            <a:blip r:embed="rId4"/>
            <a:stretch>
              <a:fillRect/>
            </a:stretch>
          </p:blipFill>
          <p:spPr>
            <a:xfrm>
              <a:off x="6931253" y="2556409"/>
              <a:ext cx="777251" cy="261003"/>
            </a:xfrm>
            <a:prstGeom prst="rect">
              <a:avLst/>
            </a:prstGeom>
          </p:spPr>
        </p:pic>
        <p:sp>
          <p:nvSpPr>
            <p:cNvPr id="57" name="TextBox 56"/>
            <p:cNvSpPr txBox="1"/>
            <p:nvPr/>
          </p:nvSpPr>
          <p:spPr>
            <a:xfrm>
              <a:off x="6759753" y="3674211"/>
              <a:ext cx="567179" cy="400110"/>
            </a:xfrm>
            <a:prstGeom prst="rect">
              <a:avLst/>
            </a:prstGeom>
            <a:noFill/>
          </p:spPr>
          <p:txBody>
            <a:bodyPr wrap="square" rtlCol="0">
              <a:spAutoFit/>
            </a:bodyPr>
            <a:lstStyle/>
            <a:p>
              <a:pPr algn="ctr" defTabSz="914400" fontAlgn="auto">
                <a:spcBef>
                  <a:spcPts val="0"/>
                </a:spcBef>
                <a:spcAft>
                  <a:spcPts val="0"/>
                </a:spcAft>
                <a:defRPr/>
              </a:pPr>
              <a:r>
                <a:rPr lang="en-US" sz="2000" kern="0" dirty="0">
                  <a:solidFill>
                    <a:sysClr val="windowText" lastClr="000000"/>
                  </a:solidFill>
                  <a:latin typeface="Wingdings 2" charset="2"/>
                  <a:cs typeface="Wingdings 2" charset="2"/>
                </a:rPr>
                <a:t>u</a:t>
              </a:r>
            </a:p>
          </p:txBody>
        </p:sp>
        <p:sp>
          <p:nvSpPr>
            <p:cNvPr id="58" name="TextBox 57"/>
            <p:cNvSpPr txBox="1"/>
            <p:nvPr/>
          </p:nvSpPr>
          <p:spPr>
            <a:xfrm>
              <a:off x="6909079" y="2200390"/>
              <a:ext cx="567179"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w</a:t>
              </a:r>
            </a:p>
          </p:txBody>
        </p:sp>
        <p:sp>
          <p:nvSpPr>
            <p:cNvPr id="59" name="TextBox 58"/>
            <p:cNvSpPr txBox="1"/>
            <p:nvPr/>
          </p:nvSpPr>
          <p:spPr>
            <a:xfrm>
              <a:off x="6912042" y="1212547"/>
              <a:ext cx="392774" cy="400110"/>
            </a:xfrm>
            <a:prstGeom prst="rect">
              <a:avLst/>
            </a:prstGeom>
            <a:noFill/>
          </p:spPr>
          <p:txBody>
            <a:bodyPr wrap="square" rtlCol="0">
              <a:spAutoFit/>
            </a:bodyPr>
            <a:lstStyle/>
            <a:p>
              <a:pPr defTabSz="914400" fontAlgn="auto">
                <a:spcBef>
                  <a:spcPts val="0"/>
                </a:spcBef>
                <a:spcAft>
                  <a:spcPts val="0"/>
                </a:spcAft>
                <a:defRPr/>
              </a:pPr>
              <a:r>
                <a:rPr lang="en-US" sz="2000" kern="0" dirty="0">
                  <a:solidFill>
                    <a:sysClr val="windowText" lastClr="000000"/>
                  </a:solidFill>
                  <a:latin typeface="Wingdings 2" charset="2"/>
                  <a:cs typeface="Wingdings 2" charset="2"/>
                </a:rPr>
                <a:t>v</a:t>
              </a:r>
            </a:p>
          </p:txBody>
        </p:sp>
        <p:sp>
          <p:nvSpPr>
            <p:cNvPr id="60" name="Rounded Rectangle 59"/>
            <p:cNvSpPr/>
            <p:nvPr/>
          </p:nvSpPr>
          <p:spPr>
            <a:xfrm rot="16200000">
              <a:off x="8315053" y="3771842"/>
              <a:ext cx="890713" cy="426719"/>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Remote Directory</a:t>
              </a:r>
            </a:p>
          </p:txBody>
        </p:sp>
      </p:grpSp>
      <p:sp>
        <p:nvSpPr>
          <p:cNvPr id="3" name="Title 2"/>
          <p:cNvSpPr>
            <a:spLocks noGrp="1"/>
          </p:cNvSpPr>
          <p:nvPr>
            <p:ph type="title"/>
          </p:nvPr>
        </p:nvSpPr>
        <p:spPr>
          <a:xfrm>
            <a:off x="0" y="411480"/>
            <a:ext cx="10972800" cy="617220"/>
          </a:xfrm>
        </p:spPr>
        <p:txBody>
          <a:bodyPr/>
          <a:lstStyle/>
          <a:p>
            <a:r>
              <a:rPr lang="en-US" dirty="0" smtClean="0"/>
              <a:t>Performance enhancements </a:t>
            </a:r>
            <a:r>
              <a:rPr lang="en-US" smtClean="0"/>
              <a:t>to Selective </a:t>
            </a:r>
            <a:r>
              <a:rPr lang="en-US" dirty="0" smtClean="0"/>
              <a:t>Caching</a:t>
            </a:r>
            <a:endParaRPr lang="en-US" dirty="0"/>
          </a:p>
        </p:txBody>
      </p:sp>
      <p:sp>
        <p:nvSpPr>
          <p:cNvPr id="32" name="Oval 31"/>
          <p:cNvSpPr/>
          <p:nvPr/>
        </p:nvSpPr>
        <p:spPr>
          <a:xfrm>
            <a:off x="137111" y="3316196"/>
            <a:ext cx="4196077" cy="778933"/>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sp>
        <p:nvSpPr>
          <p:cNvPr id="33" name="Oval 32"/>
          <p:cNvSpPr/>
          <p:nvPr/>
        </p:nvSpPr>
        <p:spPr>
          <a:xfrm>
            <a:off x="4306412" y="2629647"/>
            <a:ext cx="4508673" cy="1235645"/>
          </a:xfrm>
          <a:prstGeom prst="ellipse">
            <a:avLst/>
          </a:prstGeom>
          <a:noFill/>
          <a:ln w="508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76197" tIns="38098" rIns="76197" bIns="38098" rtlCol="0" anchor="ctr"/>
          <a:lstStyle/>
          <a:p>
            <a:pPr algn="ctr"/>
            <a:endParaRPr lang="en-US"/>
          </a:p>
        </p:txBody>
      </p:sp>
      <p:grpSp>
        <p:nvGrpSpPr>
          <p:cNvPr id="34" name="Group 33"/>
          <p:cNvGrpSpPr/>
          <p:nvPr/>
        </p:nvGrpSpPr>
        <p:grpSpPr>
          <a:xfrm>
            <a:off x="9290184" y="3888703"/>
            <a:ext cx="1317291" cy="811945"/>
            <a:chOff x="2362200" y="4114800"/>
            <a:chExt cx="1317291" cy="811945"/>
          </a:xfrm>
        </p:grpSpPr>
        <p:sp>
          <p:nvSpPr>
            <p:cNvPr id="35" name="Rounded Rectangle 34"/>
            <p:cNvSpPr/>
            <p:nvPr/>
          </p:nvSpPr>
          <p:spPr>
            <a:xfrm>
              <a:off x="2362200" y="41148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36" name="Rounded Rectangle 35"/>
            <p:cNvSpPr/>
            <p:nvPr/>
          </p:nvSpPr>
          <p:spPr>
            <a:xfrm>
              <a:off x="2415520" y="4158798"/>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5" name="Rounded Rectangle 64"/>
            <p:cNvSpPr/>
            <p:nvPr/>
          </p:nvSpPr>
          <p:spPr>
            <a:xfrm>
              <a:off x="2465073" y="42164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6" name="Rounded Rectangle 65"/>
            <p:cNvSpPr/>
            <p:nvPr/>
          </p:nvSpPr>
          <p:spPr>
            <a:xfrm>
              <a:off x="2526042" y="4279476"/>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7" name="Rounded Rectangle 66"/>
            <p:cNvSpPr/>
            <p:nvPr/>
          </p:nvSpPr>
          <p:spPr>
            <a:xfrm>
              <a:off x="2569961" y="4330700"/>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8" name="Rounded Rectangle 67"/>
            <p:cNvSpPr/>
            <p:nvPr/>
          </p:nvSpPr>
          <p:spPr>
            <a:xfrm>
              <a:off x="2630609" y="4381414"/>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69" name="Rounded Rectangle 68"/>
            <p:cNvSpPr/>
            <p:nvPr/>
          </p:nvSpPr>
          <p:spPr>
            <a:xfrm>
              <a:off x="2679773" y="4441861"/>
              <a:ext cx="960119" cy="4318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200" b="1" kern="0" dirty="0">
                  <a:solidFill>
                    <a:srgbClr val="000000"/>
                  </a:solidFill>
                  <a:latin typeface="Calibri"/>
                  <a:ea typeface="+mn-ea"/>
                </a:rPr>
                <a:t>GDDR5</a:t>
              </a:r>
            </a:p>
          </p:txBody>
        </p:sp>
        <p:sp>
          <p:nvSpPr>
            <p:cNvPr id="70" name="Rounded Rectangle 69"/>
            <p:cNvSpPr/>
            <p:nvPr/>
          </p:nvSpPr>
          <p:spPr>
            <a:xfrm>
              <a:off x="2726629" y="4502638"/>
              <a:ext cx="952862" cy="424107"/>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ysClr val="windowText" lastClr="000000"/>
              </a:solidFill>
              <a:prstDash val="solid"/>
            </a:ln>
            <a:effectLst/>
          </p:spPr>
          <p:txBody>
            <a:bodyPr rtlCol="0" anchor="ctr"/>
            <a:lstStyle/>
            <a:p>
              <a:pPr algn="ctr" defTabSz="914400" fontAlgn="auto">
                <a:spcBef>
                  <a:spcPts val="0"/>
                </a:spcBef>
                <a:spcAft>
                  <a:spcPts val="0"/>
                </a:spcAft>
                <a:defRPr/>
              </a:pPr>
              <a:r>
                <a:rPr lang="en-US" sz="1300" b="1" kern="0" dirty="0" err="1" smtClean="0">
                  <a:solidFill>
                    <a:srgbClr val="000000"/>
                  </a:solidFill>
                  <a:latin typeface="Calibri"/>
                  <a:ea typeface="+mn-ea"/>
                </a:rPr>
                <a:t>Graphicsmemory</a:t>
              </a:r>
              <a:endParaRPr lang="en-US" sz="1300" b="1" kern="0" dirty="0">
                <a:solidFill>
                  <a:srgbClr val="000000"/>
                </a:solidFill>
                <a:latin typeface="Calibri"/>
                <a:ea typeface="+mn-ea"/>
              </a:endParaRPr>
            </a:p>
          </p:txBody>
        </p:sp>
      </p:grpSp>
      <p:pic>
        <p:nvPicPr>
          <p:cNvPr id="71" name="Pictur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727372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58642" y="3753773"/>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6" name="Rounded Rectangle 5"/>
          <p:cNvSpPr/>
          <p:nvPr/>
        </p:nvSpPr>
        <p:spPr>
          <a:xfrm>
            <a:off x="2681027" y="163698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7" name="Straight Connector 6"/>
          <p:cNvCxnSpPr/>
          <p:nvPr/>
        </p:nvCxnSpPr>
        <p:spPr>
          <a:xfrm>
            <a:off x="5474563" y="1636985"/>
            <a:ext cx="0" cy="3838441"/>
          </a:xfrm>
          <a:prstGeom prst="line">
            <a:avLst/>
          </a:prstGeom>
          <a:ln>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780862" y="5193097"/>
            <a:ext cx="721736" cy="387798"/>
          </a:xfrm>
          <a:prstGeom prst="rect">
            <a:avLst/>
          </a:prstGeom>
          <a:noFill/>
        </p:spPr>
        <p:txBody>
          <a:bodyPr wrap="none" lIns="109728" tIns="54864" rIns="109728" bIns="54864" rtlCol="0">
            <a:spAutoFit/>
          </a:bodyPr>
          <a:lstStyle/>
          <a:p>
            <a:r>
              <a:rPr lang="en-US" dirty="0" smtClean="0"/>
              <a:t>GPU</a:t>
            </a:r>
            <a:endParaRPr lang="en-US" dirty="0"/>
          </a:p>
        </p:txBody>
      </p:sp>
      <p:sp>
        <p:nvSpPr>
          <p:cNvPr id="9" name="TextBox 8"/>
          <p:cNvSpPr txBox="1"/>
          <p:nvPr/>
        </p:nvSpPr>
        <p:spPr>
          <a:xfrm>
            <a:off x="5472687" y="5182078"/>
            <a:ext cx="708912" cy="387798"/>
          </a:xfrm>
          <a:prstGeom prst="rect">
            <a:avLst/>
          </a:prstGeom>
          <a:noFill/>
        </p:spPr>
        <p:txBody>
          <a:bodyPr wrap="none" lIns="109728" tIns="54864" rIns="109728" bIns="54864" rtlCol="0">
            <a:spAutoFit/>
          </a:bodyPr>
          <a:lstStyle/>
          <a:p>
            <a:r>
              <a:rPr lang="en-US" dirty="0" smtClean="0"/>
              <a:t>CPU</a:t>
            </a:r>
          </a:p>
        </p:txBody>
      </p:sp>
      <p:grpSp>
        <p:nvGrpSpPr>
          <p:cNvPr id="10" name="Group 9"/>
          <p:cNvGrpSpPr/>
          <p:nvPr/>
        </p:nvGrpSpPr>
        <p:grpSpPr>
          <a:xfrm>
            <a:off x="8271842" y="2980050"/>
            <a:ext cx="1498968" cy="773723"/>
            <a:chOff x="1772862" y="650631"/>
            <a:chExt cx="894138" cy="644769"/>
          </a:xfrm>
        </p:grpSpPr>
        <p:sp>
          <p:nvSpPr>
            <p:cNvPr id="11" name="Rounded Rectangle 10"/>
            <p:cNvSpPr/>
            <p:nvPr/>
          </p:nvSpPr>
          <p:spPr>
            <a:xfrm>
              <a:off x="1772862" y="6506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2" name="Rounded Rectangle 11"/>
            <p:cNvSpPr/>
            <p:nvPr/>
          </p:nvSpPr>
          <p:spPr>
            <a:xfrm>
              <a:off x="1849062" y="7268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3" name="Rounded Rectangle 12"/>
            <p:cNvSpPr/>
            <p:nvPr/>
          </p:nvSpPr>
          <p:spPr>
            <a:xfrm>
              <a:off x="1925262" y="8030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4" name="Rounded Rectangle 13"/>
            <p:cNvSpPr/>
            <p:nvPr/>
          </p:nvSpPr>
          <p:spPr>
            <a:xfrm>
              <a:off x="2001462" y="8792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CPU</a:t>
              </a:r>
            </a:p>
            <a:p>
              <a:pPr algn="ctr"/>
              <a:r>
                <a:rPr lang="en-US" sz="1400" b="1" dirty="0" smtClean="0">
                  <a:solidFill>
                    <a:srgbClr val="000000"/>
                  </a:solidFill>
                </a:rPr>
                <a:t>memory</a:t>
              </a:r>
              <a:endParaRPr lang="en-US" sz="1400" b="1" dirty="0">
                <a:solidFill>
                  <a:srgbClr val="000000"/>
                </a:solidFill>
              </a:endParaRPr>
            </a:p>
          </p:txBody>
        </p:sp>
      </p:grpSp>
      <p:cxnSp>
        <p:nvCxnSpPr>
          <p:cNvPr id="15" name="Straight Connector 14"/>
          <p:cNvCxnSpPr/>
          <p:nvPr/>
        </p:nvCxnSpPr>
        <p:spPr>
          <a:xfrm>
            <a:off x="2681027" y="30082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680468" y="278190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681027" y="255611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680468" y="231621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680468" y="2076310"/>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680468" y="1836408"/>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681027" y="32426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614971" y="2549768"/>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sp>
        <p:nvSpPr>
          <p:cNvPr id="23" name="Rounded Rectangle 22"/>
          <p:cNvSpPr/>
          <p:nvPr/>
        </p:nvSpPr>
        <p:spPr>
          <a:xfrm>
            <a:off x="5502598" y="3752703"/>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a:t>
            </a:r>
            <a:r>
              <a:rPr lang="en-US" dirty="0">
                <a:solidFill>
                  <a:schemeClr val="tx1"/>
                </a:solidFill>
              </a:rPr>
              <a:t>6</a:t>
            </a:r>
            <a:r>
              <a:rPr lang="en-US" dirty="0" smtClean="0">
                <a:solidFill>
                  <a:schemeClr val="tx1"/>
                </a:solidFill>
              </a:rPr>
              <a:t>B </a:t>
            </a:r>
            <a:r>
              <a:rPr lang="en-US" dirty="0" err="1" smtClean="0">
                <a:solidFill>
                  <a:schemeClr val="tx1"/>
                </a:solidFill>
              </a:rPr>
              <a:t>req</a:t>
            </a:r>
            <a:endParaRPr lang="en-US" dirty="0" smtClean="0">
              <a:solidFill>
                <a:schemeClr val="tx1"/>
              </a:solidFill>
            </a:endParaRPr>
          </a:p>
        </p:txBody>
      </p:sp>
      <p:sp>
        <p:nvSpPr>
          <p:cNvPr id="24" name="Rounded Rectangle 23"/>
          <p:cNvSpPr/>
          <p:nvPr/>
        </p:nvSpPr>
        <p:spPr>
          <a:xfrm>
            <a:off x="2058641" y="3752700"/>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5" name="TextBox 24"/>
          <p:cNvSpPr txBox="1"/>
          <p:nvPr/>
        </p:nvSpPr>
        <p:spPr>
          <a:xfrm>
            <a:off x="2607291" y="1838842"/>
            <a:ext cx="498598" cy="239040"/>
          </a:xfrm>
          <a:prstGeom prst="rect">
            <a:avLst/>
          </a:prstGeom>
          <a:noFill/>
          <a:ln>
            <a:noFill/>
          </a:ln>
          <a:effectLst/>
        </p:spPr>
        <p:txBody>
          <a:bodyPr vert="vert" wrap="none" lIns="109728" tIns="54864" rIns="109728" bIns="54864" rtlCol="0">
            <a:spAutoFit/>
          </a:bodyPr>
          <a:lstStyle/>
          <a:p>
            <a:r>
              <a:rPr lang="en-US" b="1" dirty="0" smtClean="0"/>
              <a:t>1</a:t>
            </a:r>
            <a:endParaRPr lang="en-US" b="1" dirty="0"/>
          </a:p>
        </p:txBody>
      </p:sp>
      <p:sp>
        <p:nvSpPr>
          <p:cNvPr id="26" name="Rounded Rectangle 25"/>
          <p:cNvSpPr/>
          <p:nvPr/>
        </p:nvSpPr>
        <p:spPr>
          <a:xfrm>
            <a:off x="2057526" y="3761357"/>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7" name="TextBox 26"/>
          <p:cNvSpPr txBox="1"/>
          <p:nvPr/>
        </p:nvSpPr>
        <p:spPr>
          <a:xfrm>
            <a:off x="2618581" y="3008272"/>
            <a:ext cx="498598" cy="220724"/>
          </a:xfrm>
          <a:prstGeom prst="rect">
            <a:avLst/>
          </a:prstGeom>
          <a:noFill/>
          <a:ln>
            <a:noFill/>
          </a:ln>
          <a:effectLst/>
        </p:spPr>
        <p:txBody>
          <a:bodyPr vert="vert" wrap="square" lIns="109728" tIns="54864" rIns="109728" bIns="54864" rtlCol="0">
            <a:spAutoFit/>
          </a:bodyPr>
          <a:lstStyle/>
          <a:p>
            <a:r>
              <a:rPr lang="en-US" b="1" dirty="0" smtClean="0"/>
              <a:t>1</a:t>
            </a:r>
            <a:endParaRPr lang="en-US" b="1" dirty="0"/>
          </a:p>
        </p:txBody>
      </p:sp>
      <p:sp>
        <p:nvSpPr>
          <p:cNvPr id="28" name="Rounded Rectangle 27"/>
          <p:cNvSpPr/>
          <p:nvPr/>
        </p:nvSpPr>
        <p:spPr>
          <a:xfrm rot="16200000">
            <a:off x="9353048" y="3126639"/>
            <a:ext cx="324545" cy="2525771"/>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b="1" dirty="0" smtClean="0">
                <a:solidFill>
                  <a:schemeClr val="tx1"/>
                </a:solidFill>
              </a:rPr>
              <a:t>128B data</a:t>
            </a:r>
          </a:p>
        </p:txBody>
      </p:sp>
      <p:sp>
        <p:nvSpPr>
          <p:cNvPr id="29" name="Rounded Rectangle 28"/>
          <p:cNvSpPr/>
          <p:nvPr/>
        </p:nvSpPr>
        <p:spPr>
          <a:xfrm>
            <a:off x="2770854" y="35416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0" name="Rounded Rectangle 29"/>
          <p:cNvSpPr/>
          <p:nvPr/>
        </p:nvSpPr>
        <p:spPr>
          <a:xfrm>
            <a:off x="3095495" y="354200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1" name="Rounded Rectangle 30"/>
          <p:cNvSpPr/>
          <p:nvPr/>
        </p:nvSpPr>
        <p:spPr>
          <a:xfrm>
            <a:off x="3419310" y="353980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2" name="TextBox 31"/>
          <p:cNvSpPr txBox="1"/>
          <p:nvPr/>
        </p:nvSpPr>
        <p:spPr>
          <a:xfrm>
            <a:off x="1160828" y="1276124"/>
            <a:ext cx="4056104" cy="387798"/>
          </a:xfrm>
          <a:prstGeom prst="rect">
            <a:avLst/>
          </a:prstGeom>
          <a:noFill/>
        </p:spPr>
        <p:txBody>
          <a:bodyPr wrap="square" lIns="109728" tIns="54864" rIns="109728" bIns="54864" rtlCol="0">
            <a:spAutoFit/>
          </a:bodyPr>
          <a:lstStyle/>
          <a:p>
            <a:r>
              <a:rPr lang="en-US" smtClean="0"/>
              <a:t>Miss Status</a:t>
            </a:r>
            <a:r>
              <a:rPr lang="en-US"/>
              <a:t> </a:t>
            </a:r>
            <a:r>
              <a:rPr lang="en-US" smtClean="0"/>
              <a:t>Holding</a:t>
            </a:r>
            <a:r>
              <a:rPr lang="en-US"/>
              <a:t> </a:t>
            </a:r>
            <a:r>
              <a:rPr lang="en-US" smtClean="0"/>
              <a:t>Register (MSHR)</a:t>
            </a:r>
            <a:endParaRPr lang="en-US" dirty="0"/>
          </a:p>
        </p:txBody>
      </p:sp>
      <p:sp>
        <p:nvSpPr>
          <p:cNvPr id="4" name="Title 3"/>
          <p:cNvSpPr>
            <a:spLocks noGrp="1"/>
          </p:cNvSpPr>
          <p:nvPr>
            <p:ph type="title"/>
          </p:nvPr>
        </p:nvSpPr>
        <p:spPr/>
        <p:txBody>
          <a:bodyPr/>
          <a:lstStyle/>
          <a:p>
            <a:r>
              <a:rPr lang="en-US" dirty="0"/>
              <a:t>Data over-fetch across CPU-GPU interconnect</a:t>
            </a:r>
          </a:p>
        </p:txBody>
      </p:sp>
      <p:sp>
        <p:nvSpPr>
          <p:cNvPr id="34" name="Rounded Rectangle 33"/>
          <p:cNvSpPr/>
          <p:nvPr/>
        </p:nvSpPr>
        <p:spPr>
          <a:xfrm>
            <a:off x="3752778" y="35416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5" name="Rounded Rectangle 34"/>
          <p:cNvSpPr/>
          <p:nvPr/>
        </p:nvSpPr>
        <p:spPr>
          <a:xfrm>
            <a:off x="4091012" y="354447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6" name="Rounded Rectangle 35"/>
          <p:cNvSpPr/>
          <p:nvPr/>
        </p:nvSpPr>
        <p:spPr>
          <a:xfrm>
            <a:off x="4410061" y="354447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7" name="Rounded Rectangle 36"/>
          <p:cNvSpPr/>
          <p:nvPr/>
        </p:nvSpPr>
        <p:spPr>
          <a:xfrm>
            <a:off x="4725059" y="354447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8" name="Rounded Rectangle 37"/>
          <p:cNvSpPr/>
          <p:nvPr/>
        </p:nvSpPr>
        <p:spPr>
          <a:xfrm>
            <a:off x="5058636" y="3550629"/>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39" name="Rounded Rectangle 38"/>
          <p:cNvSpPr/>
          <p:nvPr/>
        </p:nvSpPr>
        <p:spPr>
          <a:xfrm>
            <a:off x="582286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0" name="Rounded Rectangle 39"/>
          <p:cNvSpPr/>
          <p:nvPr/>
        </p:nvSpPr>
        <p:spPr>
          <a:xfrm>
            <a:off x="614076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1" name="Rounded Rectangle 40"/>
          <p:cNvSpPr/>
          <p:nvPr/>
        </p:nvSpPr>
        <p:spPr>
          <a:xfrm>
            <a:off x="6460053"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2" name="Rounded Rectangle 41"/>
          <p:cNvSpPr/>
          <p:nvPr/>
        </p:nvSpPr>
        <p:spPr>
          <a:xfrm>
            <a:off x="678031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3" name="Rounded Rectangle 42"/>
          <p:cNvSpPr/>
          <p:nvPr/>
        </p:nvSpPr>
        <p:spPr>
          <a:xfrm>
            <a:off x="709822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4" name="Rounded Rectangle 43"/>
          <p:cNvSpPr/>
          <p:nvPr/>
        </p:nvSpPr>
        <p:spPr>
          <a:xfrm>
            <a:off x="7413724"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5" name="Rounded Rectangle 44"/>
          <p:cNvSpPr/>
          <p:nvPr/>
        </p:nvSpPr>
        <p:spPr>
          <a:xfrm>
            <a:off x="7733990"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7" name="Rounded Rectangle 46"/>
          <p:cNvSpPr/>
          <p:nvPr/>
        </p:nvSpPr>
        <p:spPr>
          <a:xfrm rot="16200000">
            <a:off x="6627586" y="3108330"/>
            <a:ext cx="324545" cy="2537353"/>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mtClean="0">
                <a:solidFill>
                  <a:schemeClr val="tx1"/>
                </a:solidFill>
              </a:rPr>
              <a:t>128B </a:t>
            </a:r>
            <a:r>
              <a:rPr lang="en-US" dirty="0" err="1" smtClean="0">
                <a:solidFill>
                  <a:schemeClr val="tx1"/>
                </a:solidFill>
              </a:rPr>
              <a:t>req</a:t>
            </a:r>
            <a:endParaRPr lang="en-US" dirty="0" smtClean="0">
              <a:solidFill>
                <a:schemeClr val="tx1"/>
              </a:solidFill>
            </a:endParaRPr>
          </a:p>
        </p:txBody>
      </p:sp>
      <p:sp>
        <p:nvSpPr>
          <p:cNvPr id="49" name="TextBox 48"/>
          <p:cNvSpPr txBox="1"/>
          <p:nvPr/>
        </p:nvSpPr>
        <p:spPr>
          <a:xfrm>
            <a:off x="1258940" y="5550052"/>
            <a:ext cx="8783168" cy="1077218"/>
          </a:xfrm>
          <a:prstGeom prst="rect">
            <a:avLst/>
          </a:prstGeom>
          <a:noFill/>
          <a:ln>
            <a:noFill/>
          </a:ln>
        </p:spPr>
        <p:txBody>
          <a:bodyPr wrap="square" rtlCol="0">
            <a:spAutoFit/>
          </a:bodyPr>
          <a:lstStyle/>
          <a:p>
            <a:pPr algn="ctr"/>
            <a:r>
              <a:rPr lang="en-US" sz="3200" b="1" dirty="0">
                <a:solidFill>
                  <a:srgbClr val="FF0000"/>
                </a:solidFill>
                <a:latin typeface="Calibri" charset="0"/>
                <a:ea typeface="Calibri" charset="0"/>
                <a:cs typeface="Calibri" charset="0"/>
              </a:rPr>
              <a:t>40% of data is </a:t>
            </a:r>
            <a:r>
              <a:rPr lang="en-US" sz="3200" b="1">
                <a:solidFill>
                  <a:srgbClr val="FF0000"/>
                </a:solidFill>
                <a:latin typeface="Calibri" charset="0"/>
                <a:ea typeface="Calibri" charset="0"/>
                <a:cs typeface="Calibri" charset="0"/>
              </a:rPr>
              <a:t>discarded </a:t>
            </a:r>
            <a:r>
              <a:rPr lang="en-US" sz="3200" b="1" smtClean="0">
                <a:solidFill>
                  <a:srgbClr val="FF0000"/>
                </a:solidFill>
                <a:latin typeface="Calibri" charset="0"/>
                <a:ea typeface="Calibri" charset="0"/>
                <a:cs typeface="Calibri" charset="0"/>
              </a:rPr>
              <a:t>without being </a:t>
            </a:r>
            <a:r>
              <a:rPr lang="en-US" sz="3200" b="1" dirty="0">
                <a:solidFill>
                  <a:srgbClr val="FF0000"/>
                </a:solidFill>
                <a:latin typeface="Calibri" charset="0"/>
                <a:ea typeface="Calibri" charset="0"/>
                <a:cs typeface="Calibri" charset="0"/>
              </a:rPr>
              <a:t>consumed</a:t>
            </a:r>
          </a:p>
          <a:p>
            <a:pPr algn="ctr"/>
            <a:endParaRPr lang="en-US" sz="3200" b="1" dirty="0">
              <a:solidFill>
                <a:srgbClr val="FF0000"/>
              </a:solidFill>
              <a:latin typeface="Calibri" charset="0"/>
              <a:ea typeface="Calibri" charset="0"/>
              <a:cs typeface="Calibri" charset="0"/>
            </a:endParaRPr>
          </a:p>
        </p:txBody>
      </p: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491256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par>
                          <p:cTn id="12" fill="hold">
                            <p:stCondLst>
                              <p:cond delay="500"/>
                            </p:stCondLst>
                            <p:childTnLst>
                              <p:par>
                                <p:cTn id="13" presetID="42" presetClass="path" presetSubtype="0" accel="50000" decel="50000" fill="hold" grpId="1" nodeType="afterEffect">
                                  <p:stCondLst>
                                    <p:cond delay="0"/>
                                  </p:stCondLst>
                                  <p:childTnLst>
                                    <p:animMotion origin="layout" path="M -1.62037E-6 6.58436E-7 L 0.31236 -0.00592 " pathEditMode="relative" rAng="0" ptsTypes="AA">
                                      <p:cBhvr>
                                        <p:cTn id="14" dur="2000" fill="hold"/>
                                        <p:tgtEl>
                                          <p:spTgt spid="5"/>
                                        </p:tgtEl>
                                        <p:attrNameLst>
                                          <p:attrName>ppt_x</p:attrName>
                                          <p:attrName>ppt_y</p:attrName>
                                        </p:attrNameLst>
                                      </p:cBhvr>
                                      <p:rCtr x="15611" y="-309"/>
                                    </p:animMotion>
                                  </p:childTnLst>
                                </p:cTn>
                              </p:par>
                            </p:childTnLst>
                          </p:cTn>
                        </p:par>
                        <p:par>
                          <p:cTn id="15" fill="hold">
                            <p:stCondLst>
                              <p:cond delay="2500"/>
                            </p:stCondLst>
                            <p:childTnLst>
                              <p:par>
                                <p:cTn id="16" presetID="1" presetClass="exit" presetSubtype="0" fill="hold" grpId="2" nodeType="afterEffect">
                                  <p:stCondLst>
                                    <p:cond delay="0"/>
                                  </p:stCondLst>
                                  <p:childTnLst>
                                    <p:set>
                                      <p:cBhvr>
                                        <p:cTn id="17" dur="1" fill="hold">
                                          <p:stCondLst>
                                            <p:cond delay="0"/>
                                          </p:stCondLst>
                                        </p:cTn>
                                        <p:tgtEl>
                                          <p:spTgt spid="5"/>
                                        </p:tgtEl>
                                        <p:attrNameLst>
                                          <p:attrName>style.visibility</p:attrName>
                                        </p:attrNameLst>
                                      </p:cBhvr>
                                      <p:to>
                                        <p:strVal val="hidden"/>
                                      </p:to>
                                    </p:set>
                                  </p:childTnLst>
                                </p:cTn>
                              </p:par>
                            </p:childTnLst>
                          </p:cTn>
                        </p:par>
                        <p:par>
                          <p:cTn id="18" fill="hold">
                            <p:stCondLst>
                              <p:cond delay="2500"/>
                            </p:stCondLst>
                            <p:childTnLst>
                              <p:par>
                                <p:cTn id="19" presetID="1"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par>
                          <p:cTn id="21" fill="hold">
                            <p:stCondLst>
                              <p:cond delay="2500"/>
                            </p:stCondLst>
                            <p:childTnLst>
                              <p:par>
                                <p:cTn id="22" presetID="1" presetClass="entr" presetSubtype="0"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childTnLst>
                                </p:cTn>
                              </p:par>
                            </p:childTnLst>
                          </p:cTn>
                        </p:par>
                        <p:par>
                          <p:cTn id="36" fill="hold">
                            <p:stCondLst>
                              <p:cond delay="2500"/>
                            </p:stCondLst>
                            <p:childTnLst>
                              <p:par>
                                <p:cTn id="37" presetID="1" presetClass="exit" presetSubtype="0" fill="hold" grpId="1" nodeType="after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9"/>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41"/>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4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4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4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45"/>
                                        </p:tgtEl>
                                        <p:attrNameLst>
                                          <p:attrName>style.visibility</p:attrName>
                                        </p:attrNameLst>
                                      </p:cBhvr>
                                      <p:to>
                                        <p:strVal val="hidden"/>
                                      </p:to>
                                    </p:set>
                                  </p:childTnLst>
                                </p:cTn>
                              </p:par>
                            </p:childTnLst>
                          </p:cTn>
                        </p:par>
                        <p:par>
                          <p:cTn id="53" fill="hold">
                            <p:stCondLst>
                              <p:cond delay="2500"/>
                            </p:stCondLst>
                            <p:childTnLst>
                              <p:par>
                                <p:cTn id="54" presetID="1" presetClass="entr" presetSubtype="0" fill="hold" grpId="0" nodeType="afterEffect">
                                  <p:stCondLst>
                                    <p:cond delay="0"/>
                                  </p:stCondLst>
                                  <p:childTnLst>
                                    <p:set>
                                      <p:cBhvr>
                                        <p:cTn id="55" dur="1" fill="hold">
                                          <p:stCondLst>
                                            <p:cond delay="0"/>
                                          </p:stCondLst>
                                        </p:cTn>
                                        <p:tgtEl>
                                          <p:spTgt spid="47"/>
                                        </p:tgtEl>
                                        <p:attrNameLst>
                                          <p:attrName>style.visibility</p:attrName>
                                        </p:attrNameLst>
                                      </p:cBhvr>
                                      <p:to>
                                        <p:strVal val="visible"/>
                                      </p:to>
                                    </p:set>
                                  </p:childTnLst>
                                </p:cTn>
                              </p:par>
                            </p:childTnLst>
                          </p:cTn>
                        </p:par>
                        <p:par>
                          <p:cTn id="56" fill="hold">
                            <p:stCondLst>
                              <p:cond delay="2500"/>
                            </p:stCondLst>
                            <p:childTnLst>
                              <p:par>
                                <p:cTn id="57" presetID="42" presetClass="path" presetSubtype="0" accel="50000" decel="50000" fill="hold" grpId="2" nodeType="afterEffect">
                                  <p:stCondLst>
                                    <p:cond delay="0"/>
                                  </p:stCondLst>
                                  <p:childTnLst>
                                    <p:animMotion origin="layout" path="M 1.06481E-6 -4.93827E-6 L 0.25897 0.01106 " pathEditMode="relative" rAng="0" ptsTypes="AA">
                                      <p:cBhvr>
                                        <p:cTn id="58" dur="2000" fill="hold"/>
                                        <p:tgtEl>
                                          <p:spTgt spid="47"/>
                                        </p:tgtEl>
                                        <p:attrNameLst>
                                          <p:attrName>ppt_x</p:attrName>
                                          <p:attrName>ppt_y</p:attrName>
                                        </p:attrNameLst>
                                      </p:cBhvr>
                                      <p:rCtr x="12948" y="540"/>
                                    </p:animMotion>
                                  </p:childTnLst>
                                </p:cTn>
                              </p:par>
                            </p:childTnLst>
                          </p:cTn>
                        </p:par>
                        <p:par>
                          <p:cTn id="59" fill="hold">
                            <p:stCondLst>
                              <p:cond delay="4500"/>
                            </p:stCondLst>
                            <p:childTnLst>
                              <p:par>
                                <p:cTn id="60" presetID="2" presetClass="entr" presetSubtype="4" fill="hold" grpId="0" nodeType="after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additive="base">
                                        <p:cTn id="62" dur="500" fill="hold"/>
                                        <p:tgtEl>
                                          <p:spTgt spid="24"/>
                                        </p:tgtEl>
                                        <p:attrNameLst>
                                          <p:attrName>ppt_x</p:attrName>
                                        </p:attrNameLst>
                                      </p:cBhvr>
                                      <p:tavLst>
                                        <p:tav tm="0">
                                          <p:val>
                                            <p:strVal val="#ppt_x"/>
                                          </p:val>
                                        </p:tav>
                                        <p:tav tm="100000">
                                          <p:val>
                                            <p:strVal val="#ppt_x"/>
                                          </p:val>
                                        </p:tav>
                                      </p:tavLst>
                                    </p:anim>
                                    <p:anim calcmode="lin" valueType="num">
                                      <p:cBhvr additive="base">
                                        <p:cTn id="63" dur="500" fill="hold"/>
                                        <p:tgtEl>
                                          <p:spTgt spid="24"/>
                                        </p:tgtEl>
                                        <p:attrNameLst>
                                          <p:attrName>ppt_y</p:attrName>
                                        </p:attrNameLst>
                                      </p:cBhvr>
                                      <p:tavLst>
                                        <p:tav tm="0">
                                          <p:val>
                                            <p:strVal val="1+#ppt_h/2"/>
                                          </p:val>
                                        </p:tav>
                                        <p:tav tm="100000">
                                          <p:val>
                                            <p:strVal val="#ppt_y"/>
                                          </p:val>
                                        </p:tav>
                                      </p:tavLst>
                                    </p:anim>
                                  </p:childTnLst>
                                </p:cTn>
                              </p:par>
                            </p:childTnLst>
                          </p:cTn>
                        </p:par>
                        <p:par>
                          <p:cTn id="64" fill="hold">
                            <p:stCondLst>
                              <p:cond delay="5000"/>
                            </p:stCondLst>
                            <p:childTnLst>
                              <p:par>
                                <p:cTn id="65" presetID="1" presetClass="entr" presetSubtype="0" fill="hold" grpId="0" nodeType="after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childTnLst>
                          </p:cTn>
                        </p:par>
                        <p:par>
                          <p:cTn id="67" fill="hold">
                            <p:stCondLst>
                              <p:cond delay="5000"/>
                            </p:stCondLst>
                            <p:childTnLst>
                              <p:par>
                                <p:cTn id="68" presetID="1" presetClass="exit" presetSubtype="0" fill="hold" grpId="1" nodeType="afterEffect">
                                  <p:stCondLst>
                                    <p:cond delay="0"/>
                                  </p:stCondLst>
                                  <p:childTnLst>
                                    <p:set>
                                      <p:cBhvr>
                                        <p:cTn id="69" dur="1" fill="hold">
                                          <p:stCondLst>
                                            <p:cond delay="0"/>
                                          </p:stCondLst>
                                        </p:cTn>
                                        <p:tgtEl>
                                          <p:spTgt spid="24"/>
                                        </p:tgtEl>
                                        <p:attrNameLst>
                                          <p:attrName>style.visibility</p:attrName>
                                        </p:attrNameLst>
                                      </p:cBhvr>
                                      <p:to>
                                        <p:strVal val="hidden"/>
                                      </p:to>
                                    </p:set>
                                  </p:childTnLst>
                                </p:cTn>
                              </p:par>
                            </p:childTnLst>
                          </p:cTn>
                        </p:par>
                        <p:par>
                          <p:cTn id="70" fill="hold">
                            <p:stCondLst>
                              <p:cond delay="5000"/>
                            </p:stCondLst>
                            <p:childTnLst>
                              <p:par>
                                <p:cTn id="71" presetID="2" presetClass="entr" presetSubtype="4" fill="hold" grpId="0" nodeType="afterEffect">
                                  <p:stCondLst>
                                    <p:cond delay="0"/>
                                  </p:stCondLst>
                                  <p:childTnLst>
                                    <p:set>
                                      <p:cBhvr>
                                        <p:cTn id="72" dur="1" fill="hold">
                                          <p:stCondLst>
                                            <p:cond delay="0"/>
                                          </p:stCondLst>
                                        </p:cTn>
                                        <p:tgtEl>
                                          <p:spTgt spid="26"/>
                                        </p:tgtEl>
                                        <p:attrNameLst>
                                          <p:attrName>style.visibility</p:attrName>
                                        </p:attrNameLst>
                                      </p:cBhvr>
                                      <p:to>
                                        <p:strVal val="visible"/>
                                      </p:to>
                                    </p:set>
                                    <p:anim calcmode="lin" valueType="num">
                                      <p:cBhvr additive="base">
                                        <p:cTn id="73" dur="500" fill="hold"/>
                                        <p:tgtEl>
                                          <p:spTgt spid="26"/>
                                        </p:tgtEl>
                                        <p:attrNameLst>
                                          <p:attrName>ppt_x</p:attrName>
                                        </p:attrNameLst>
                                      </p:cBhvr>
                                      <p:tavLst>
                                        <p:tav tm="0">
                                          <p:val>
                                            <p:strVal val="#ppt_x"/>
                                          </p:val>
                                        </p:tav>
                                        <p:tav tm="100000">
                                          <p:val>
                                            <p:strVal val="#ppt_x"/>
                                          </p:val>
                                        </p:tav>
                                      </p:tavLst>
                                    </p:anim>
                                    <p:anim calcmode="lin" valueType="num">
                                      <p:cBhvr additive="base">
                                        <p:cTn id="74" dur="500" fill="hold"/>
                                        <p:tgtEl>
                                          <p:spTgt spid="26"/>
                                        </p:tgtEl>
                                        <p:attrNameLst>
                                          <p:attrName>ppt_y</p:attrName>
                                        </p:attrNameLst>
                                      </p:cBhvr>
                                      <p:tavLst>
                                        <p:tav tm="0">
                                          <p:val>
                                            <p:strVal val="1+#ppt_h/2"/>
                                          </p:val>
                                        </p:tav>
                                        <p:tav tm="100000">
                                          <p:val>
                                            <p:strVal val="#ppt_y"/>
                                          </p:val>
                                        </p:tav>
                                      </p:tavLst>
                                    </p:anim>
                                  </p:childTnLst>
                                </p:cTn>
                              </p:par>
                            </p:childTnLst>
                          </p:cTn>
                        </p:par>
                        <p:par>
                          <p:cTn id="75" fill="hold">
                            <p:stCondLst>
                              <p:cond delay="5500"/>
                            </p:stCondLst>
                            <p:childTnLst>
                              <p:par>
                                <p:cTn id="76" presetID="1" presetClass="entr" presetSubtype="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childTnLst>
                                </p:cTn>
                              </p:par>
                            </p:childTnLst>
                          </p:cTn>
                        </p:par>
                        <p:par>
                          <p:cTn id="78" fill="hold">
                            <p:stCondLst>
                              <p:cond delay="5500"/>
                            </p:stCondLst>
                            <p:childTnLst>
                              <p:par>
                                <p:cTn id="79" presetID="1" presetClass="exit" presetSubtype="0" fill="hold" grpId="1" nodeType="afterEffect">
                                  <p:stCondLst>
                                    <p:cond delay="0"/>
                                  </p:stCondLst>
                                  <p:childTnLst>
                                    <p:set>
                                      <p:cBhvr>
                                        <p:cTn id="80" dur="1" fill="hold">
                                          <p:stCondLst>
                                            <p:cond delay="0"/>
                                          </p:stCondLst>
                                        </p:cTn>
                                        <p:tgtEl>
                                          <p:spTgt spid="26"/>
                                        </p:tgtEl>
                                        <p:attrNameLst>
                                          <p:attrName>style.visibility</p:attrName>
                                        </p:attrNameLst>
                                      </p:cBhvr>
                                      <p:to>
                                        <p:strVal val="hidden"/>
                                      </p:to>
                                    </p:set>
                                  </p:childTnLst>
                                </p:cTn>
                              </p:par>
                            </p:childTnLst>
                          </p:cTn>
                        </p:par>
                        <p:par>
                          <p:cTn id="81" fill="hold">
                            <p:stCondLst>
                              <p:cond delay="5500"/>
                            </p:stCondLst>
                            <p:childTnLst>
                              <p:par>
                                <p:cTn id="82" presetID="1" presetClass="exit" presetSubtype="0" fill="hold" grpId="1" nodeType="afterEffect">
                                  <p:stCondLst>
                                    <p:cond delay="0"/>
                                  </p:stCondLst>
                                  <p:childTnLst>
                                    <p:set>
                                      <p:cBhvr>
                                        <p:cTn id="83" dur="1" fill="hold">
                                          <p:stCondLst>
                                            <p:cond delay="0"/>
                                          </p:stCondLst>
                                        </p:cTn>
                                        <p:tgtEl>
                                          <p:spTgt spid="47"/>
                                        </p:tgtEl>
                                        <p:attrNameLst>
                                          <p:attrName>style.visibility</p:attrName>
                                        </p:attrNameLst>
                                      </p:cBhvr>
                                      <p:to>
                                        <p:strVal val="hidden"/>
                                      </p:to>
                                    </p:set>
                                  </p:childTnLst>
                                </p:cTn>
                              </p:par>
                              <p:par>
                                <p:cTn id="84" presetID="1"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childTnLst>
                                </p:cTn>
                              </p:par>
                            </p:childTnLst>
                          </p:cTn>
                        </p:par>
                        <p:par>
                          <p:cTn id="86" fill="hold">
                            <p:stCondLst>
                              <p:cond delay="5500"/>
                            </p:stCondLst>
                            <p:childTnLst>
                              <p:par>
                                <p:cTn id="87" presetID="0" presetClass="path" presetSubtype="0" accel="50000" decel="50000" fill="hold" grpId="1" nodeType="afterEffect">
                                  <p:stCondLst>
                                    <p:cond delay="0"/>
                                  </p:stCondLst>
                                  <p:childTnLst>
                                    <p:animMotion origin="layout" path="M 2.5E-6 -2.55144E-6 L -0.49479 0.00155 " pathEditMode="relative" rAng="0" ptsTypes="AA">
                                      <p:cBhvr>
                                        <p:cTn id="88" dur="2000" fill="hold"/>
                                        <p:tgtEl>
                                          <p:spTgt spid="28"/>
                                        </p:tgtEl>
                                        <p:attrNameLst>
                                          <p:attrName>ppt_x</p:attrName>
                                          <p:attrName>ppt_y</p:attrName>
                                        </p:attrNameLst>
                                      </p:cBhvr>
                                      <p:rCtr x="-24740" y="77"/>
                                    </p:animMotion>
                                  </p:childTnLst>
                                </p:cTn>
                              </p:par>
                            </p:childTnLst>
                          </p:cTn>
                        </p:par>
                        <p:par>
                          <p:cTn id="89" fill="hold">
                            <p:stCondLst>
                              <p:cond delay="7500"/>
                            </p:stCondLst>
                            <p:childTnLst>
                              <p:par>
                                <p:cTn id="90" presetID="1" presetClass="exit" presetSubtype="0" fill="hold" grpId="2" nodeType="afterEffect">
                                  <p:stCondLst>
                                    <p:cond delay="0"/>
                                  </p:stCondLst>
                                  <p:childTnLst>
                                    <p:set>
                                      <p:cBhvr>
                                        <p:cTn id="91" dur="1" fill="hold">
                                          <p:stCondLst>
                                            <p:cond delay="0"/>
                                          </p:stCondLst>
                                        </p:cTn>
                                        <p:tgtEl>
                                          <p:spTgt spid="28"/>
                                        </p:tgtEl>
                                        <p:attrNameLst>
                                          <p:attrName>style.visibility</p:attrName>
                                        </p:attrNameLst>
                                      </p:cBhvr>
                                      <p:to>
                                        <p:strVal val="hidden"/>
                                      </p:to>
                                    </p:set>
                                  </p:childTnLst>
                                </p:cTn>
                              </p:par>
                            </p:childTnLst>
                          </p:cTn>
                        </p:par>
                        <p:par>
                          <p:cTn id="92" fill="hold">
                            <p:stCondLst>
                              <p:cond delay="7500"/>
                            </p:stCondLst>
                            <p:childTnLst>
                              <p:par>
                                <p:cTn id="93" presetID="1" presetClass="entr" presetSubtype="0" fill="hold" grpId="0" nodeType="after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par>
                                <p:cTn id="95" presetID="1" presetClass="entr" presetSubtype="0" fill="hold" grpId="0" nodeType="withEffect">
                                  <p:stCondLst>
                                    <p:cond delay="0"/>
                                  </p:stCondLst>
                                  <p:iterate type="lt">
                                    <p:tmAbs val="0"/>
                                  </p:iterate>
                                  <p:childTnLst>
                                    <p:set>
                                      <p:cBhvr>
                                        <p:cTn id="96" dur="1" fill="hold">
                                          <p:stCondLst>
                                            <p:cond delay="0"/>
                                          </p:stCondLst>
                                        </p:cTn>
                                        <p:tgtEl>
                                          <p:spTgt spid="3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4"/>
                                        </p:tgtEl>
                                        <p:attrNameLst>
                                          <p:attrName>style.visibility</p:attrName>
                                        </p:attrNameLst>
                                      </p:cBhvr>
                                      <p:to>
                                        <p:strVal val="visible"/>
                                      </p:to>
                                    </p:set>
                                  </p:childTnLst>
                                </p:cTn>
                              </p:par>
                              <p:par>
                                <p:cTn id="101" presetID="1" presetClass="entr" presetSubtype="0" fill="hold" grpId="0" nodeType="withEffect">
                                  <p:stCondLst>
                                    <p:cond delay="0"/>
                                  </p:stCondLst>
                                  <p:iterate type="lt">
                                    <p:tmAbs val="0"/>
                                  </p:iterate>
                                  <p:childTnLst>
                                    <p:set>
                                      <p:cBhvr>
                                        <p:cTn id="102" dur="1" fill="hold">
                                          <p:stCondLst>
                                            <p:cond delay="0"/>
                                          </p:stCondLst>
                                        </p:cTn>
                                        <p:tgtEl>
                                          <p:spTgt spid="3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6"/>
                                        </p:tgtEl>
                                        <p:attrNameLst>
                                          <p:attrName>style.visibility</p:attrName>
                                        </p:attrNameLst>
                                      </p:cBhvr>
                                      <p:to>
                                        <p:strVal val="visible"/>
                                      </p:to>
                                    </p:set>
                                  </p:childTnLst>
                                </p:cTn>
                              </p:par>
                              <p:par>
                                <p:cTn id="105" presetID="1" presetClass="entr" presetSubtype="0" fill="hold" grpId="0" nodeType="withEffect">
                                  <p:stCondLst>
                                    <p:cond delay="0"/>
                                  </p:stCondLst>
                                  <p:iterate type="lt">
                                    <p:tmAbs val="0"/>
                                  </p:iterate>
                                  <p:childTnLst>
                                    <p:set>
                                      <p:cBhvr>
                                        <p:cTn id="106" dur="1" fill="hold">
                                          <p:stCondLst>
                                            <p:cond delay="0"/>
                                          </p:stCondLst>
                                        </p:cTn>
                                        <p:tgtEl>
                                          <p:spTgt spid="3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8"/>
                                        </p:tgtEl>
                                        <p:attrNameLst>
                                          <p:attrName>style.visibility</p:attrName>
                                        </p:attrNameLst>
                                      </p:cBhvr>
                                      <p:to>
                                        <p:strVal val="visible"/>
                                      </p:to>
                                    </p:set>
                                  </p:childTnLst>
                                </p:cTn>
                              </p:par>
                            </p:childTnLst>
                          </p:cTn>
                        </p:par>
                        <p:par>
                          <p:cTn id="109" fill="hold">
                            <p:stCondLst>
                              <p:cond delay="7500"/>
                            </p:stCondLst>
                            <p:childTnLst>
                              <p:par>
                                <p:cTn id="110" presetID="16" presetClass="emph" presetSubtype="0" fill="hold" grpId="2" nodeType="afterEffect">
                                  <p:stCondLst>
                                    <p:cond delay="0"/>
                                  </p:stCondLst>
                                  <p:iterate type="lt">
                                    <p:tmPct val="4000"/>
                                  </p:iterate>
                                  <p:childTnLst>
                                    <p:set>
                                      <p:cBhvr override="childStyle">
                                        <p:cTn id="111" dur="500" fill="hold"/>
                                        <p:tgtEl>
                                          <p:spTgt spid="30"/>
                                        </p:tgtEl>
                                        <p:attrNameLst>
                                          <p:attrName>style.color</p:attrName>
                                        </p:attrNameLst>
                                      </p:cBhvr>
                                      <p:to>
                                        <p:clrVal>
                                          <a:schemeClr val="accent2"/>
                                        </p:clrVal>
                                      </p:to>
                                    </p:set>
                                    <p:set>
                                      <p:cBhvr>
                                        <p:cTn id="112" dur="500" fill="hold"/>
                                        <p:tgtEl>
                                          <p:spTgt spid="30"/>
                                        </p:tgtEl>
                                        <p:attrNameLst>
                                          <p:attrName>fillcolor</p:attrName>
                                        </p:attrNameLst>
                                      </p:cBhvr>
                                      <p:to>
                                        <p:clrVal>
                                          <a:schemeClr val="accent2"/>
                                        </p:clrVal>
                                      </p:to>
                                    </p:set>
                                    <p:set>
                                      <p:cBhvr>
                                        <p:cTn id="113" dur="500" fill="hold"/>
                                        <p:tgtEl>
                                          <p:spTgt spid="30"/>
                                        </p:tgtEl>
                                        <p:attrNameLst>
                                          <p:attrName>fill.type</p:attrName>
                                        </p:attrNameLst>
                                      </p:cBhvr>
                                      <p:to>
                                        <p:strVal val="solid"/>
                                      </p:to>
                                    </p:set>
                                  </p:childTnLst>
                                </p:cTn>
                              </p:par>
                              <p:par>
                                <p:cTn id="114" presetID="16" presetClass="emph" presetSubtype="0" fill="hold" grpId="2" nodeType="withEffect">
                                  <p:stCondLst>
                                    <p:cond delay="0"/>
                                  </p:stCondLst>
                                  <p:iterate type="lt">
                                    <p:tmPct val="4000"/>
                                  </p:iterate>
                                  <p:childTnLst>
                                    <p:set>
                                      <p:cBhvr override="childStyle">
                                        <p:cTn id="115" dur="500" fill="hold"/>
                                        <p:tgtEl>
                                          <p:spTgt spid="35"/>
                                        </p:tgtEl>
                                        <p:attrNameLst>
                                          <p:attrName>style.color</p:attrName>
                                        </p:attrNameLst>
                                      </p:cBhvr>
                                      <p:to>
                                        <p:clrVal>
                                          <a:schemeClr val="accent2"/>
                                        </p:clrVal>
                                      </p:to>
                                    </p:set>
                                    <p:set>
                                      <p:cBhvr>
                                        <p:cTn id="116" dur="500" fill="hold"/>
                                        <p:tgtEl>
                                          <p:spTgt spid="35"/>
                                        </p:tgtEl>
                                        <p:attrNameLst>
                                          <p:attrName>fillcolor</p:attrName>
                                        </p:attrNameLst>
                                      </p:cBhvr>
                                      <p:to>
                                        <p:clrVal>
                                          <a:schemeClr val="accent2"/>
                                        </p:clrVal>
                                      </p:to>
                                    </p:set>
                                    <p:set>
                                      <p:cBhvr>
                                        <p:cTn id="117" dur="500" fill="hold"/>
                                        <p:tgtEl>
                                          <p:spTgt spid="35"/>
                                        </p:tgtEl>
                                        <p:attrNameLst>
                                          <p:attrName>fill.type</p:attrName>
                                        </p:attrNameLst>
                                      </p:cBhvr>
                                      <p:to>
                                        <p:strVal val="solid"/>
                                      </p:to>
                                    </p:set>
                                  </p:childTnLst>
                                </p:cTn>
                              </p:par>
                              <p:par>
                                <p:cTn id="118" presetID="16" presetClass="emph" presetSubtype="0" fill="hold" grpId="2" nodeType="withEffect">
                                  <p:stCondLst>
                                    <p:cond delay="0"/>
                                  </p:stCondLst>
                                  <p:iterate type="lt">
                                    <p:tmPct val="4000"/>
                                  </p:iterate>
                                  <p:childTnLst>
                                    <p:set>
                                      <p:cBhvr override="childStyle">
                                        <p:cTn id="119" dur="500" fill="hold"/>
                                        <p:tgtEl>
                                          <p:spTgt spid="37"/>
                                        </p:tgtEl>
                                        <p:attrNameLst>
                                          <p:attrName>style.color</p:attrName>
                                        </p:attrNameLst>
                                      </p:cBhvr>
                                      <p:to>
                                        <p:clrVal>
                                          <a:schemeClr val="accent2"/>
                                        </p:clrVal>
                                      </p:to>
                                    </p:set>
                                    <p:set>
                                      <p:cBhvr>
                                        <p:cTn id="120" dur="500" fill="hold"/>
                                        <p:tgtEl>
                                          <p:spTgt spid="37"/>
                                        </p:tgtEl>
                                        <p:attrNameLst>
                                          <p:attrName>fillcolor</p:attrName>
                                        </p:attrNameLst>
                                      </p:cBhvr>
                                      <p:to>
                                        <p:clrVal>
                                          <a:schemeClr val="accent2"/>
                                        </p:clrVal>
                                      </p:to>
                                    </p:set>
                                    <p:set>
                                      <p:cBhvr>
                                        <p:cTn id="121" dur="500" fill="hold"/>
                                        <p:tgtEl>
                                          <p:spTgt spid="37"/>
                                        </p:tgtEl>
                                        <p:attrNameLst>
                                          <p:attrName>fill.type</p:attrName>
                                        </p:attrNameLst>
                                      </p:cBhvr>
                                      <p:to>
                                        <p:strVal val="solid"/>
                                      </p:to>
                                    </p:set>
                                  </p:childTnLst>
                                </p:cTn>
                              </p:par>
                            </p:childTnLst>
                          </p:cTn>
                        </p:par>
                        <p:par>
                          <p:cTn id="122" fill="hold">
                            <p:stCondLst>
                              <p:cond delay="8120"/>
                            </p:stCondLst>
                            <p:childTnLst>
                              <p:par>
                                <p:cTn id="123" presetID="2" presetClass="exit" presetSubtype="4" fill="hold" grpId="1" nodeType="afterEffect">
                                  <p:stCondLst>
                                    <p:cond delay="0"/>
                                  </p:stCondLst>
                                  <p:childTnLst>
                                    <p:anim calcmode="lin" valueType="num">
                                      <p:cBhvr additive="base">
                                        <p:cTn id="124" dur="500"/>
                                        <p:tgtEl>
                                          <p:spTgt spid="31"/>
                                        </p:tgtEl>
                                        <p:attrNameLst>
                                          <p:attrName>ppt_x</p:attrName>
                                        </p:attrNameLst>
                                      </p:cBhvr>
                                      <p:tavLst>
                                        <p:tav tm="0">
                                          <p:val>
                                            <p:strVal val="ppt_x"/>
                                          </p:val>
                                        </p:tav>
                                        <p:tav tm="100000">
                                          <p:val>
                                            <p:strVal val="ppt_x"/>
                                          </p:val>
                                        </p:tav>
                                      </p:tavLst>
                                    </p:anim>
                                    <p:anim calcmode="lin" valueType="num">
                                      <p:cBhvr additive="base">
                                        <p:cTn id="125" dur="500"/>
                                        <p:tgtEl>
                                          <p:spTgt spid="31"/>
                                        </p:tgtEl>
                                        <p:attrNameLst>
                                          <p:attrName>ppt_y</p:attrName>
                                        </p:attrNameLst>
                                      </p:cBhvr>
                                      <p:tavLst>
                                        <p:tav tm="0">
                                          <p:val>
                                            <p:strVal val="ppt_y"/>
                                          </p:val>
                                        </p:tav>
                                        <p:tav tm="100000">
                                          <p:val>
                                            <p:strVal val="1+ppt_h/2"/>
                                          </p:val>
                                        </p:tav>
                                      </p:tavLst>
                                    </p:anim>
                                    <p:set>
                                      <p:cBhvr>
                                        <p:cTn id="126" dur="1" fill="hold">
                                          <p:stCondLst>
                                            <p:cond delay="499"/>
                                          </p:stCondLst>
                                        </p:cTn>
                                        <p:tgtEl>
                                          <p:spTgt spid="31"/>
                                        </p:tgtEl>
                                        <p:attrNameLst>
                                          <p:attrName>style.visibility</p:attrName>
                                        </p:attrNameLst>
                                      </p:cBhvr>
                                      <p:to>
                                        <p:strVal val="hidden"/>
                                      </p:to>
                                    </p:set>
                                  </p:childTnLst>
                                </p:cTn>
                              </p:par>
                              <p:par>
                                <p:cTn id="127" presetID="2" presetClass="exit" presetSubtype="4" fill="hold" grpId="1" nodeType="withEffect">
                                  <p:stCondLst>
                                    <p:cond delay="0"/>
                                  </p:stCondLst>
                                  <p:iterate type="lt">
                                    <p:tmPct val="0"/>
                                  </p:iterate>
                                  <p:childTnLst>
                                    <p:anim calcmode="lin" valueType="num">
                                      <p:cBhvr additive="base">
                                        <p:cTn id="128" dur="500"/>
                                        <p:tgtEl>
                                          <p:spTgt spid="30"/>
                                        </p:tgtEl>
                                        <p:attrNameLst>
                                          <p:attrName>ppt_x</p:attrName>
                                        </p:attrNameLst>
                                      </p:cBhvr>
                                      <p:tavLst>
                                        <p:tav tm="0">
                                          <p:val>
                                            <p:strVal val="ppt_x"/>
                                          </p:val>
                                        </p:tav>
                                        <p:tav tm="100000">
                                          <p:val>
                                            <p:strVal val="ppt_x"/>
                                          </p:val>
                                        </p:tav>
                                      </p:tavLst>
                                    </p:anim>
                                    <p:anim calcmode="lin" valueType="num">
                                      <p:cBhvr additive="base">
                                        <p:cTn id="129" dur="500"/>
                                        <p:tgtEl>
                                          <p:spTgt spid="30"/>
                                        </p:tgtEl>
                                        <p:attrNameLst>
                                          <p:attrName>ppt_y</p:attrName>
                                        </p:attrNameLst>
                                      </p:cBhvr>
                                      <p:tavLst>
                                        <p:tav tm="0">
                                          <p:val>
                                            <p:strVal val="ppt_y"/>
                                          </p:val>
                                        </p:tav>
                                        <p:tav tm="100000">
                                          <p:val>
                                            <p:strVal val="1+ppt_h/2"/>
                                          </p:val>
                                        </p:tav>
                                      </p:tavLst>
                                    </p:anim>
                                    <p:set>
                                      <p:cBhvr>
                                        <p:cTn id="130" dur="1" fill="hold">
                                          <p:stCondLst>
                                            <p:cond delay="499"/>
                                          </p:stCondLst>
                                        </p:cTn>
                                        <p:tgtEl>
                                          <p:spTgt spid="30"/>
                                        </p:tgtEl>
                                        <p:attrNameLst>
                                          <p:attrName>style.visibility</p:attrName>
                                        </p:attrNameLst>
                                      </p:cBhvr>
                                      <p:to>
                                        <p:strVal val="hidden"/>
                                      </p:to>
                                    </p:set>
                                  </p:childTnLst>
                                </p:cTn>
                              </p:par>
                              <p:par>
                                <p:cTn id="131" presetID="2" presetClass="exit" presetSubtype="4" fill="hold" grpId="1" nodeType="withEffect">
                                  <p:stCondLst>
                                    <p:cond delay="0"/>
                                  </p:stCondLst>
                                  <p:childTnLst>
                                    <p:anim calcmode="lin" valueType="num">
                                      <p:cBhvr additive="base">
                                        <p:cTn id="132" dur="500"/>
                                        <p:tgtEl>
                                          <p:spTgt spid="29"/>
                                        </p:tgtEl>
                                        <p:attrNameLst>
                                          <p:attrName>ppt_x</p:attrName>
                                        </p:attrNameLst>
                                      </p:cBhvr>
                                      <p:tavLst>
                                        <p:tav tm="0">
                                          <p:val>
                                            <p:strVal val="ppt_x"/>
                                          </p:val>
                                        </p:tav>
                                        <p:tav tm="100000">
                                          <p:val>
                                            <p:strVal val="ppt_x"/>
                                          </p:val>
                                        </p:tav>
                                      </p:tavLst>
                                    </p:anim>
                                    <p:anim calcmode="lin" valueType="num">
                                      <p:cBhvr additive="base">
                                        <p:cTn id="133" dur="500"/>
                                        <p:tgtEl>
                                          <p:spTgt spid="29"/>
                                        </p:tgtEl>
                                        <p:attrNameLst>
                                          <p:attrName>ppt_y</p:attrName>
                                        </p:attrNameLst>
                                      </p:cBhvr>
                                      <p:tavLst>
                                        <p:tav tm="0">
                                          <p:val>
                                            <p:strVal val="ppt_y"/>
                                          </p:val>
                                        </p:tav>
                                        <p:tav tm="100000">
                                          <p:val>
                                            <p:strVal val="1+ppt_h/2"/>
                                          </p:val>
                                        </p:tav>
                                      </p:tavLst>
                                    </p:anim>
                                    <p:set>
                                      <p:cBhvr>
                                        <p:cTn id="134" dur="1" fill="hold">
                                          <p:stCondLst>
                                            <p:cond delay="499"/>
                                          </p:stCondLst>
                                        </p:cTn>
                                        <p:tgtEl>
                                          <p:spTgt spid="29"/>
                                        </p:tgtEl>
                                        <p:attrNameLst>
                                          <p:attrName>style.visibility</p:attrName>
                                        </p:attrNameLst>
                                      </p:cBhvr>
                                      <p:to>
                                        <p:strVal val="hidden"/>
                                      </p:to>
                                    </p:set>
                                  </p:childTnLst>
                                </p:cTn>
                              </p:par>
                              <p:par>
                                <p:cTn id="135" presetID="2" presetClass="exit" presetSubtype="4" fill="hold" grpId="1" nodeType="withEffect">
                                  <p:stCondLst>
                                    <p:cond delay="0"/>
                                  </p:stCondLst>
                                  <p:childTnLst>
                                    <p:anim calcmode="lin" valueType="num">
                                      <p:cBhvr additive="base">
                                        <p:cTn id="136" dur="500"/>
                                        <p:tgtEl>
                                          <p:spTgt spid="36"/>
                                        </p:tgtEl>
                                        <p:attrNameLst>
                                          <p:attrName>ppt_x</p:attrName>
                                        </p:attrNameLst>
                                      </p:cBhvr>
                                      <p:tavLst>
                                        <p:tav tm="0">
                                          <p:val>
                                            <p:strVal val="ppt_x"/>
                                          </p:val>
                                        </p:tav>
                                        <p:tav tm="100000">
                                          <p:val>
                                            <p:strVal val="ppt_x"/>
                                          </p:val>
                                        </p:tav>
                                      </p:tavLst>
                                    </p:anim>
                                    <p:anim calcmode="lin" valueType="num">
                                      <p:cBhvr additive="base">
                                        <p:cTn id="137" dur="500"/>
                                        <p:tgtEl>
                                          <p:spTgt spid="36"/>
                                        </p:tgtEl>
                                        <p:attrNameLst>
                                          <p:attrName>ppt_y</p:attrName>
                                        </p:attrNameLst>
                                      </p:cBhvr>
                                      <p:tavLst>
                                        <p:tav tm="0">
                                          <p:val>
                                            <p:strVal val="ppt_y"/>
                                          </p:val>
                                        </p:tav>
                                        <p:tav tm="100000">
                                          <p:val>
                                            <p:strVal val="1+ppt_h/2"/>
                                          </p:val>
                                        </p:tav>
                                      </p:tavLst>
                                    </p:anim>
                                    <p:set>
                                      <p:cBhvr>
                                        <p:cTn id="138" dur="1" fill="hold">
                                          <p:stCondLst>
                                            <p:cond delay="499"/>
                                          </p:stCondLst>
                                        </p:cTn>
                                        <p:tgtEl>
                                          <p:spTgt spid="36"/>
                                        </p:tgtEl>
                                        <p:attrNameLst>
                                          <p:attrName>style.visibility</p:attrName>
                                        </p:attrNameLst>
                                      </p:cBhvr>
                                      <p:to>
                                        <p:strVal val="hidden"/>
                                      </p:to>
                                    </p:set>
                                  </p:childTnLst>
                                </p:cTn>
                              </p:par>
                              <p:par>
                                <p:cTn id="139" presetID="2" presetClass="exit" presetSubtype="4" fill="hold" grpId="1" nodeType="withEffect">
                                  <p:stCondLst>
                                    <p:cond delay="0"/>
                                  </p:stCondLst>
                                  <p:iterate type="lt">
                                    <p:tmPct val="0"/>
                                  </p:iterate>
                                  <p:childTnLst>
                                    <p:anim calcmode="lin" valueType="num">
                                      <p:cBhvr additive="base">
                                        <p:cTn id="140" dur="500"/>
                                        <p:tgtEl>
                                          <p:spTgt spid="35"/>
                                        </p:tgtEl>
                                        <p:attrNameLst>
                                          <p:attrName>ppt_x</p:attrName>
                                        </p:attrNameLst>
                                      </p:cBhvr>
                                      <p:tavLst>
                                        <p:tav tm="0">
                                          <p:val>
                                            <p:strVal val="ppt_x"/>
                                          </p:val>
                                        </p:tav>
                                        <p:tav tm="100000">
                                          <p:val>
                                            <p:strVal val="ppt_x"/>
                                          </p:val>
                                        </p:tav>
                                      </p:tavLst>
                                    </p:anim>
                                    <p:anim calcmode="lin" valueType="num">
                                      <p:cBhvr additive="base">
                                        <p:cTn id="141" dur="500"/>
                                        <p:tgtEl>
                                          <p:spTgt spid="35"/>
                                        </p:tgtEl>
                                        <p:attrNameLst>
                                          <p:attrName>ppt_y</p:attrName>
                                        </p:attrNameLst>
                                      </p:cBhvr>
                                      <p:tavLst>
                                        <p:tav tm="0">
                                          <p:val>
                                            <p:strVal val="ppt_y"/>
                                          </p:val>
                                        </p:tav>
                                        <p:tav tm="100000">
                                          <p:val>
                                            <p:strVal val="1+ppt_h/2"/>
                                          </p:val>
                                        </p:tav>
                                      </p:tavLst>
                                    </p:anim>
                                    <p:set>
                                      <p:cBhvr>
                                        <p:cTn id="142" dur="1" fill="hold">
                                          <p:stCondLst>
                                            <p:cond delay="499"/>
                                          </p:stCondLst>
                                        </p:cTn>
                                        <p:tgtEl>
                                          <p:spTgt spid="35"/>
                                        </p:tgtEl>
                                        <p:attrNameLst>
                                          <p:attrName>style.visibility</p:attrName>
                                        </p:attrNameLst>
                                      </p:cBhvr>
                                      <p:to>
                                        <p:strVal val="hidden"/>
                                      </p:to>
                                    </p:set>
                                  </p:childTnLst>
                                </p:cTn>
                              </p:par>
                              <p:par>
                                <p:cTn id="143" presetID="2" presetClass="exit" presetSubtype="4" fill="hold" grpId="1" nodeType="withEffect">
                                  <p:stCondLst>
                                    <p:cond delay="0"/>
                                  </p:stCondLst>
                                  <p:childTnLst>
                                    <p:anim calcmode="lin" valueType="num">
                                      <p:cBhvr additive="base">
                                        <p:cTn id="144" dur="500"/>
                                        <p:tgtEl>
                                          <p:spTgt spid="34"/>
                                        </p:tgtEl>
                                        <p:attrNameLst>
                                          <p:attrName>ppt_x</p:attrName>
                                        </p:attrNameLst>
                                      </p:cBhvr>
                                      <p:tavLst>
                                        <p:tav tm="0">
                                          <p:val>
                                            <p:strVal val="ppt_x"/>
                                          </p:val>
                                        </p:tav>
                                        <p:tav tm="100000">
                                          <p:val>
                                            <p:strVal val="ppt_x"/>
                                          </p:val>
                                        </p:tav>
                                      </p:tavLst>
                                    </p:anim>
                                    <p:anim calcmode="lin" valueType="num">
                                      <p:cBhvr additive="base">
                                        <p:cTn id="145" dur="500"/>
                                        <p:tgtEl>
                                          <p:spTgt spid="34"/>
                                        </p:tgtEl>
                                        <p:attrNameLst>
                                          <p:attrName>ppt_y</p:attrName>
                                        </p:attrNameLst>
                                      </p:cBhvr>
                                      <p:tavLst>
                                        <p:tav tm="0">
                                          <p:val>
                                            <p:strVal val="ppt_y"/>
                                          </p:val>
                                        </p:tav>
                                        <p:tav tm="100000">
                                          <p:val>
                                            <p:strVal val="1+ppt_h/2"/>
                                          </p:val>
                                        </p:tav>
                                      </p:tavLst>
                                    </p:anim>
                                    <p:set>
                                      <p:cBhvr>
                                        <p:cTn id="146" dur="1" fill="hold">
                                          <p:stCondLst>
                                            <p:cond delay="499"/>
                                          </p:stCondLst>
                                        </p:cTn>
                                        <p:tgtEl>
                                          <p:spTgt spid="34"/>
                                        </p:tgtEl>
                                        <p:attrNameLst>
                                          <p:attrName>style.visibility</p:attrName>
                                        </p:attrNameLst>
                                      </p:cBhvr>
                                      <p:to>
                                        <p:strVal val="hidden"/>
                                      </p:to>
                                    </p:set>
                                  </p:childTnLst>
                                </p:cTn>
                              </p:par>
                              <p:par>
                                <p:cTn id="147" presetID="2" presetClass="exit" presetSubtype="4" fill="hold" grpId="1" nodeType="withEffect">
                                  <p:stCondLst>
                                    <p:cond delay="0"/>
                                  </p:stCondLst>
                                  <p:childTnLst>
                                    <p:anim calcmode="lin" valueType="num">
                                      <p:cBhvr additive="base">
                                        <p:cTn id="148" dur="500"/>
                                        <p:tgtEl>
                                          <p:spTgt spid="38"/>
                                        </p:tgtEl>
                                        <p:attrNameLst>
                                          <p:attrName>ppt_x</p:attrName>
                                        </p:attrNameLst>
                                      </p:cBhvr>
                                      <p:tavLst>
                                        <p:tav tm="0">
                                          <p:val>
                                            <p:strVal val="ppt_x"/>
                                          </p:val>
                                        </p:tav>
                                        <p:tav tm="100000">
                                          <p:val>
                                            <p:strVal val="ppt_x"/>
                                          </p:val>
                                        </p:tav>
                                      </p:tavLst>
                                    </p:anim>
                                    <p:anim calcmode="lin" valueType="num">
                                      <p:cBhvr additive="base">
                                        <p:cTn id="149" dur="500"/>
                                        <p:tgtEl>
                                          <p:spTgt spid="38"/>
                                        </p:tgtEl>
                                        <p:attrNameLst>
                                          <p:attrName>ppt_y</p:attrName>
                                        </p:attrNameLst>
                                      </p:cBhvr>
                                      <p:tavLst>
                                        <p:tav tm="0">
                                          <p:val>
                                            <p:strVal val="ppt_y"/>
                                          </p:val>
                                        </p:tav>
                                        <p:tav tm="100000">
                                          <p:val>
                                            <p:strVal val="1+ppt_h/2"/>
                                          </p:val>
                                        </p:tav>
                                      </p:tavLst>
                                    </p:anim>
                                    <p:set>
                                      <p:cBhvr>
                                        <p:cTn id="150" dur="1" fill="hold">
                                          <p:stCondLst>
                                            <p:cond delay="499"/>
                                          </p:stCondLst>
                                        </p:cTn>
                                        <p:tgtEl>
                                          <p:spTgt spid="38"/>
                                        </p:tgtEl>
                                        <p:attrNameLst>
                                          <p:attrName>style.visibility</p:attrName>
                                        </p:attrNameLst>
                                      </p:cBhvr>
                                      <p:to>
                                        <p:strVal val="hidden"/>
                                      </p:to>
                                    </p:set>
                                  </p:childTnLst>
                                </p:cTn>
                              </p:par>
                              <p:par>
                                <p:cTn id="151" presetID="2" presetClass="exit" presetSubtype="4" fill="hold" grpId="1" nodeType="withEffect">
                                  <p:stCondLst>
                                    <p:cond delay="0"/>
                                  </p:stCondLst>
                                  <p:iterate type="lt">
                                    <p:tmPct val="0"/>
                                  </p:iterate>
                                  <p:childTnLst>
                                    <p:anim calcmode="lin" valueType="num">
                                      <p:cBhvr additive="base">
                                        <p:cTn id="152" dur="500"/>
                                        <p:tgtEl>
                                          <p:spTgt spid="37"/>
                                        </p:tgtEl>
                                        <p:attrNameLst>
                                          <p:attrName>ppt_x</p:attrName>
                                        </p:attrNameLst>
                                      </p:cBhvr>
                                      <p:tavLst>
                                        <p:tav tm="0">
                                          <p:val>
                                            <p:strVal val="ppt_x"/>
                                          </p:val>
                                        </p:tav>
                                        <p:tav tm="100000">
                                          <p:val>
                                            <p:strVal val="ppt_x"/>
                                          </p:val>
                                        </p:tav>
                                      </p:tavLst>
                                    </p:anim>
                                    <p:anim calcmode="lin" valueType="num">
                                      <p:cBhvr additive="base">
                                        <p:cTn id="153" dur="500"/>
                                        <p:tgtEl>
                                          <p:spTgt spid="37"/>
                                        </p:tgtEl>
                                        <p:attrNameLst>
                                          <p:attrName>ppt_y</p:attrName>
                                        </p:attrNameLst>
                                      </p:cBhvr>
                                      <p:tavLst>
                                        <p:tav tm="0">
                                          <p:val>
                                            <p:strVal val="ppt_y"/>
                                          </p:val>
                                        </p:tav>
                                        <p:tav tm="100000">
                                          <p:val>
                                            <p:strVal val="1+ppt_h/2"/>
                                          </p:val>
                                        </p:tav>
                                      </p:tavLst>
                                    </p:anim>
                                    <p:set>
                                      <p:cBhvr>
                                        <p:cTn id="154" dur="1" fill="hold">
                                          <p:stCondLst>
                                            <p:cond delay="499"/>
                                          </p:stCondLst>
                                        </p:cTn>
                                        <p:tgtEl>
                                          <p:spTgt spid="37"/>
                                        </p:tgtEl>
                                        <p:attrNameLst>
                                          <p:attrName>style.visibility</p:attrName>
                                        </p:attrNameLst>
                                      </p:cBhvr>
                                      <p:to>
                                        <p:strVal val="hidden"/>
                                      </p:to>
                                    </p:set>
                                  </p:childTnLst>
                                </p:cTn>
                              </p:par>
                            </p:childTnLst>
                          </p:cTn>
                        </p:par>
                        <p:par>
                          <p:cTn id="155" fill="hold">
                            <p:stCondLst>
                              <p:cond delay="8620"/>
                            </p:stCondLst>
                            <p:childTnLst>
                              <p:par>
                                <p:cTn id="156" presetID="1" presetClass="entr" presetSubtype="0" fill="hold" grpId="0" nodeType="afterEffect">
                                  <p:stCondLst>
                                    <p:cond delay="0"/>
                                  </p:stCondLst>
                                  <p:childTnLst>
                                    <p:set>
                                      <p:cBhvr>
                                        <p:cTn id="157"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22" grpId="0"/>
      <p:bldP spid="23" grpId="0" animBg="1"/>
      <p:bldP spid="23" grpId="1" animBg="1"/>
      <p:bldP spid="24" grpId="0" animBg="1"/>
      <p:bldP spid="24" grpId="1" animBg="1"/>
      <p:bldP spid="25" grpId="0"/>
      <p:bldP spid="26" grpId="0" animBg="1"/>
      <p:bldP spid="26" grpId="1" animBg="1"/>
      <p:bldP spid="27" grpId="0"/>
      <p:bldP spid="28" grpId="0" animBg="1"/>
      <p:bldP spid="28" grpId="1" animBg="1"/>
      <p:bldP spid="28" grpId="2" animBg="1"/>
      <p:bldP spid="29" grpId="0" animBg="1"/>
      <p:bldP spid="29" grpId="1" animBg="1"/>
      <p:bldP spid="30" grpId="0" animBg="1"/>
      <p:bldP spid="30" grpId="1" animBg="1"/>
      <p:bldP spid="30" grpId="2" animBg="1"/>
      <p:bldP spid="31" grpId="0" animBg="1"/>
      <p:bldP spid="31" grpId="1" animBg="1"/>
      <p:bldP spid="34" grpId="0" animBg="1"/>
      <p:bldP spid="34" grpId="1" animBg="1"/>
      <p:bldP spid="35" grpId="0" animBg="1"/>
      <p:bldP spid="35" grpId="1" animBg="1"/>
      <p:bldP spid="35" grpId="2" animBg="1"/>
      <p:bldP spid="36" grpId="0" animBg="1"/>
      <p:bldP spid="36" grpId="1" animBg="1"/>
      <p:bldP spid="37" grpId="0" animBg="1"/>
      <p:bldP spid="37" grpId="1" animBg="1"/>
      <p:bldP spid="37" grpId="2"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7" grpId="0" animBg="1"/>
      <p:bldP spid="47" grpId="1" animBg="1"/>
      <p:bldP spid="47" grpId="2" animBg="1"/>
      <p:bldP spid="4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058642" y="3753773"/>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6" name="Rounded Rectangle 5"/>
          <p:cNvSpPr/>
          <p:nvPr/>
        </p:nvSpPr>
        <p:spPr>
          <a:xfrm>
            <a:off x="2681027" y="163698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7" name="Straight Connector 6"/>
          <p:cNvCxnSpPr/>
          <p:nvPr/>
        </p:nvCxnSpPr>
        <p:spPr>
          <a:xfrm>
            <a:off x="5474563" y="1636985"/>
            <a:ext cx="0" cy="3838441"/>
          </a:xfrm>
          <a:prstGeom prst="line">
            <a:avLst/>
          </a:prstGeom>
          <a:ln>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780862" y="5193097"/>
            <a:ext cx="721736" cy="387798"/>
          </a:xfrm>
          <a:prstGeom prst="rect">
            <a:avLst/>
          </a:prstGeom>
          <a:noFill/>
        </p:spPr>
        <p:txBody>
          <a:bodyPr wrap="none" lIns="109728" tIns="54864" rIns="109728" bIns="54864" rtlCol="0">
            <a:spAutoFit/>
          </a:bodyPr>
          <a:lstStyle/>
          <a:p>
            <a:r>
              <a:rPr lang="en-US" dirty="0" smtClean="0"/>
              <a:t>GPU</a:t>
            </a:r>
            <a:endParaRPr lang="en-US" dirty="0"/>
          </a:p>
        </p:txBody>
      </p:sp>
      <p:sp>
        <p:nvSpPr>
          <p:cNvPr id="9" name="TextBox 8"/>
          <p:cNvSpPr txBox="1"/>
          <p:nvPr/>
        </p:nvSpPr>
        <p:spPr>
          <a:xfrm>
            <a:off x="5472687" y="5182078"/>
            <a:ext cx="708912" cy="387798"/>
          </a:xfrm>
          <a:prstGeom prst="rect">
            <a:avLst/>
          </a:prstGeom>
          <a:noFill/>
        </p:spPr>
        <p:txBody>
          <a:bodyPr wrap="none" lIns="109728" tIns="54864" rIns="109728" bIns="54864" rtlCol="0">
            <a:spAutoFit/>
          </a:bodyPr>
          <a:lstStyle/>
          <a:p>
            <a:r>
              <a:rPr lang="en-US" dirty="0" smtClean="0"/>
              <a:t>CPU</a:t>
            </a:r>
          </a:p>
        </p:txBody>
      </p:sp>
      <p:grpSp>
        <p:nvGrpSpPr>
          <p:cNvPr id="10" name="Group 9"/>
          <p:cNvGrpSpPr/>
          <p:nvPr/>
        </p:nvGrpSpPr>
        <p:grpSpPr>
          <a:xfrm>
            <a:off x="8271842" y="2980050"/>
            <a:ext cx="1498968" cy="773723"/>
            <a:chOff x="1772862" y="650631"/>
            <a:chExt cx="894138" cy="644769"/>
          </a:xfrm>
        </p:grpSpPr>
        <p:sp>
          <p:nvSpPr>
            <p:cNvPr id="11" name="Rounded Rectangle 10"/>
            <p:cNvSpPr/>
            <p:nvPr/>
          </p:nvSpPr>
          <p:spPr>
            <a:xfrm>
              <a:off x="1772862" y="6506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2" name="Rounded Rectangle 11"/>
            <p:cNvSpPr/>
            <p:nvPr/>
          </p:nvSpPr>
          <p:spPr>
            <a:xfrm>
              <a:off x="1849062" y="7268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3" name="Rounded Rectangle 12"/>
            <p:cNvSpPr/>
            <p:nvPr/>
          </p:nvSpPr>
          <p:spPr>
            <a:xfrm>
              <a:off x="1925262" y="8030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rgbClr val="000000"/>
                  </a:solidFill>
                </a:rPr>
                <a:t>DDR4</a:t>
              </a:r>
            </a:p>
          </p:txBody>
        </p:sp>
        <p:sp>
          <p:nvSpPr>
            <p:cNvPr id="14" name="Rounded Rectangle 13"/>
            <p:cNvSpPr/>
            <p:nvPr/>
          </p:nvSpPr>
          <p:spPr>
            <a:xfrm>
              <a:off x="2001462" y="879231"/>
              <a:ext cx="665538" cy="416169"/>
            </a:xfrm>
            <a:prstGeom prst="roundRect">
              <a:avLst/>
            </a:prstGeom>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rgbClr val="000000"/>
                  </a:solidFill>
                </a:rPr>
                <a:t>CPU</a:t>
              </a:r>
            </a:p>
            <a:p>
              <a:pPr algn="ctr"/>
              <a:r>
                <a:rPr lang="en-US" sz="1400" b="1" dirty="0" smtClean="0">
                  <a:solidFill>
                    <a:srgbClr val="000000"/>
                  </a:solidFill>
                </a:rPr>
                <a:t>memory</a:t>
              </a:r>
              <a:endParaRPr lang="en-US" sz="1400" b="1" dirty="0">
                <a:solidFill>
                  <a:srgbClr val="000000"/>
                </a:solidFill>
              </a:endParaRPr>
            </a:p>
          </p:txBody>
        </p:sp>
      </p:grpSp>
      <p:cxnSp>
        <p:nvCxnSpPr>
          <p:cNvPr id="15" name="Straight Connector 14"/>
          <p:cNvCxnSpPr/>
          <p:nvPr/>
        </p:nvCxnSpPr>
        <p:spPr>
          <a:xfrm>
            <a:off x="2681027" y="30082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680468" y="278190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681027" y="2556116"/>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680468" y="231621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680468" y="2076310"/>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680468" y="1836408"/>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681027" y="32426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2614971" y="2549768"/>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sp>
        <p:nvSpPr>
          <p:cNvPr id="23" name="Rounded Rectangle 22"/>
          <p:cNvSpPr/>
          <p:nvPr/>
        </p:nvSpPr>
        <p:spPr>
          <a:xfrm>
            <a:off x="5502598" y="3752703"/>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a:t>
            </a:r>
            <a:r>
              <a:rPr lang="en-US" dirty="0">
                <a:solidFill>
                  <a:schemeClr val="tx1"/>
                </a:solidFill>
              </a:rPr>
              <a:t>6</a:t>
            </a:r>
            <a:r>
              <a:rPr lang="en-US" dirty="0" smtClean="0">
                <a:solidFill>
                  <a:schemeClr val="tx1"/>
                </a:solidFill>
              </a:rPr>
              <a:t>B </a:t>
            </a:r>
            <a:r>
              <a:rPr lang="en-US" dirty="0" err="1" smtClean="0">
                <a:solidFill>
                  <a:schemeClr val="tx1"/>
                </a:solidFill>
              </a:rPr>
              <a:t>req</a:t>
            </a:r>
            <a:endParaRPr lang="en-US" dirty="0" smtClean="0">
              <a:solidFill>
                <a:schemeClr val="tx1"/>
              </a:solidFill>
            </a:endParaRPr>
          </a:p>
        </p:txBody>
      </p:sp>
      <p:sp>
        <p:nvSpPr>
          <p:cNvPr id="24" name="Rounded Rectangle 23"/>
          <p:cNvSpPr/>
          <p:nvPr/>
        </p:nvSpPr>
        <p:spPr>
          <a:xfrm>
            <a:off x="2058641" y="3752700"/>
            <a:ext cx="324545"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5" name="TextBox 24"/>
          <p:cNvSpPr txBox="1"/>
          <p:nvPr/>
        </p:nvSpPr>
        <p:spPr>
          <a:xfrm>
            <a:off x="2607291" y="1838842"/>
            <a:ext cx="498598" cy="239040"/>
          </a:xfrm>
          <a:prstGeom prst="rect">
            <a:avLst/>
          </a:prstGeom>
          <a:noFill/>
          <a:ln>
            <a:noFill/>
          </a:ln>
          <a:effectLst/>
        </p:spPr>
        <p:txBody>
          <a:bodyPr vert="vert" wrap="none" lIns="109728" tIns="54864" rIns="109728" bIns="54864" rtlCol="0">
            <a:spAutoFit/>
          </a:bodyPr>
          <a:lstStyle/>
          <a:p>
            <a:r>
              <a:rPr lang="en-US" b="1" dirty="0" smtClean="0"/>
              <a:t>1</a:t>
            </a:r>
            <a:endParaRPr lang="en-US" b="1" dirty="0"/>
          </a:p>
        </p:txBody>
      </p:sp>
      <p:sp>
        <p:nvSpPr>
          <p:cNvPr id="26" name="Rounded Rectangle 25"/>
          <p:cNvSpPr/>
          <p:nvPr/>
        </p:nvSpPr>
        <p:spPr>
          <a:xfrm>
            <a:off x="2057526" y="3761357"/>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a:solidFill>
                <a:schemeClr val="tx1"/>
              </a:solidFill>
            </a:endParaRPr>
          </a:p>
        </p:txBody>
      </p:sp>
      <p:sp>
        <p:nvSpPr>
          <p:cNvPr id="27" name="TextBox 26"/>
          <p:cNvSpPr txBox="1"/>
          <p:nvPr/>
        </p:nvSpPr>
        <p:spPr>
          <a:xfrm>
            <a:off x="2618581" y="3008272"/>
            <a:ext cx="498598" cy="220724"/>
          </a:xfrm>
          <a:prstGeom prst="rect">
            <a:avLst/>
          </a:prstGeom>
          <a:noFill/>
          <a:ln>
            <a:noFill/>
          </a:ln>
          <a:effectLst/>
        </p:spPr>
        <p:txBody>
          <a:bodyPr vert="vert" wrap="square" lIns="109728" tIns="54864" rIns="109728" bIns="54864" rtlCol="0">
            <a:spAutoFit/>
          </a:bodyPr>
          <a:lstStyle/>
          <a:p>
            <a:r>
              <a:rPr lang="en-US" b="1" dirty="0" smtClean="0"/>
              <a:t>1</a:t>
            </a:r>
            <a:endParaRPr lang="en-US" b="1" dirty="0"/>
          </a:p>
        </p:txBody>
      </p:sp>
      <p:sp>
        <p:nvSpPr>
          <p:cNvPr id="28" name="Rounded Rectangle 27"/>
          <p:cNvSpPr/>
          <p:nvPr/>
        </p:nvSpPr>
        <p:spPr>
          <a:xfrm rot="16200000">
            <a:off x="9418128" y="3215286"/>
            <a:ext cx="324545" cy="2433674"/>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b="1" dirty="0" smtClean="0">
                <a:solidFill>
                  <a:schemeClr val="tx1"/>
                </a:solidFill>
              </a:rPr>
              <a:t>128B data</a:t>
            </a:r>
          </a:p>
        </p:txBody>
      </p:sp>
      <p:sp>
        <p:nvSpPr>
          <p:cNvPr id="32" name="TextBox 31"/>
          <p:cNvSpPr txBox="1"/>
          <p:nvPr/>
        </p:nvSpPr>
        <p:spPr>
          <a:xfrm>
            <a:off x="1160828" y="1276124"/>
            <a:ext cx="4056104" cy="387798"/>
          </a:xfrm>
          <a:prstGeom prst="rect">
            <a:avLst/>
          </a:prstGeom>
          <a:noFill/>
        </p:spPr>
        <p:txBody>
          <a:bodyPr wrap="square" lIns="109728" tIns="54864" rIns="109728" bIns="54864" rtlCol="0">
            <a:spAutoFit/>
          </a:bodyPr>
          <a:lstStyle/>
          <a:p>
            <a:r>
              <a:rPr lang="en-US" smtClean="0"/>
              <a:t>Miss Status</a:t>
            </a:r>
            <a:r>
              <a:rPr lang="en-US"/>
              <a:t> </a:t>
            </a:r>
            <a:r>
              <a:rPr lang="en-US" smtClean="0"/>
              <a:t>Holding</a:t>
            </a:r>
            <a:r>
              <a:rPr lang="en-US"/>
              <a:t> </a:t>
            </a:r>
            <a:r>
              <a:rPr lang="en-US" smtClean="0"/>
              <a:t>Register (MSHR)</a:t>
            </a:r>
            <a:endParaRPr lang="en-US" dirty="0"/>
          </a:p>
        </p:txBody>
      </p:sp>
      <p:sp>
        <p:nvSpPr>
          <p:cNvPr id="4" name="Title 3"/>
          <p:cNvSpPr>
            <a:spLocks noGrp="1"/>
          </p:cNvSpPr>
          <p:nvPr>
            <p:ph type="title"/>
          </p:nvPr>
        </p:nvSpPr>
        <p:spPr/>
        <p:txBody>
          <a:bodyPr/>
          <a:lstStyle/>
          <a:p>
            <a:r>
              <a:rPr lang="en-US" dirty="0"/>
              <a:t>Variable size link transfers: Key Ideas</a:t>
            </a:r>
          </a:p>
        </p:txBody>
      </p:sp>
      <p:sp>
        <p:nvSpPr>
          <p:cNvPr id="39" name="Rounded Rectangle 38"/>
          <p:cNvSpPr/>
          <p:nvPr/>
        </p:nvSpPr>
        <p:spPr>
          <a:xfrm>
            <a:off x="582286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0" name="Rounded Rectangle 39"/>
          <p:cNvSpPr/>
          <p:nvPr/>
        </p:nvSpPr>
        <p:spPr>
          <a:xfrm>
            <a:off x="614076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1" name="Rounded Rectangle 40"/>
          <p:cNvSpPr/>
          <p:nvPr/>
        </p:nvSpPr>
        <p:spPr>
          <a:xfrm>
            <a:off x="6460053"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2" name="Rounded Rectangle 41"/>
          <p:cNvSpPr/>
          <p:nvPr/>
        </p:nvSpPr>
        <p:spPr>
          <a:xfrm>
            <a:off x="6780319"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3" name="Rounded Rectangle 42"/>
          <p:cNvSpPr/>
          <p:nvPr/>
        </p:nvSpPr>
        <p:spPr>
          <a:xfrm>
            <a:off x="7098224" y="3752700"/>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4" name="Rounded Rectangle 43"/>
          <p:cNvSpPr/>
          <p:nvPr/>
        </p:nvSpPr>
        <p:spPr>
          <a:xfrm>
            <a:off x="7413724"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5" name="Rounded Rectangle 44"/>
          <p:cNvSpPr/>
          <p:nvPr/>
        </p:nvSpPr>
        <p:spPr>
          <a:xfrm>
            <a:off x="7733990" y="3763639"/>
            <a:ext cx="324545" cy="1248617"/>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a:t>
            </a:r>
            <a:r>
              <a:rPr lang="en-US" dirty="0" err="1" smtClean="0">
                <a:solidFill>
                  <a:schemeClr val="tx1"/>
                </a:solidFill>
              </a:rPr>
              <a:t>req</a:t>
            </a:r>
            <a:endParaRPr lang="en-US" dirty="0" smtClean="0">
              <a:solidFill>
                <a:schemeClr val="tx1"/>
              </a:solidFill>
            </a:endParaRPr>
          </a:p>
        </p:txBody>
      </p:sp>
      <p:sp>
        <p:nvSpPr>
          <p:cNvPr id="47" name="Rounded Rectangle 46"/>
          <p:cNvSpPr/>
          <p:nvPr/>
        </p:nvSpPr>
        <p:spPr>
          <a:xfrm rot="16200000">
            <a:off x="6625915" y="3160505"/>
            <a:ext cx="324545" cy="2540698"/>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smtClean="0">
                <a:solidFill>
                  <a:schemeClr val="tx1"/>
                </a:solidFill>
              </a:rPr>
              <a:t>128B </a:t>
            </a:r>
            <a:r>
              <a:rPr lang="en-US" dirty="0" err="1" smtClean="0">
                <a:solidFill>
                  <a:schemeClr val="tx1"/>
                </a:solidFill>
              </a:rPr>
              <a:t>req</a:t>
            </a:r>
            <a:endParaRPr lang="en-US" dirty="0" smtClean="0">
              <a:solidFill>
                <a:schemeClr val="tx1"/>
              </a:solidFill>
            </a:endParaRPr>
          </a:p>
        </p:txBody>
      </p:sp>
      <p:grpSp>
        <p:nvGrpSpPr>
          <p:cNvPr id="2" name="Group 1"/>
          <p:cNvGrpSpPr/>
          <p:nvPr/>
        </p:nvGrpSpPr>
        <p:grpSpPr>
          <a:xfrm>
            <a:off x="2620521" y="1636982"/>
            <a:ext cx="498598" cy="1842468"/>
            <a:chOff x="307615" y="1832965"/>
            <a:chExt cx="498598" cy="1842468"/>
          </a:xfrm>
        </p:grpSpPr>
        <p:sp>
          <p:nvSpPr>
            <p:cNvPr id="49" name="Rounded Rectangle 48"/>
            <p:cNvSpPr/>
            <p:nvPr/>
          </p:nvSpPr>
          <p:spPr>
            <a:xfrm>
              <a:off x="373671" y="1832965"/>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50" name="Straight Connector 49"/>
            <p:cNvCxnSpPr/>
            <p:nvPr/>
          </p:nvCxnSpPr>
          <p:spPr>
            <a:xfrm>
              <a:off x="373671" y="320425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73112" y="29778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373671" y="275209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73112" y="251219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373112" y="2272293"/>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73112" y="2032391"/>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373671" y="34386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307615" y="2745751"/>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grpSp>
      <p:grpSp>
        <p:nvGrpSpPr>
          <p:cNvPr id="60" name="Group 59"/>
          <p:cNvGrpSpPr/>
          <p:nvPr/>
        </p:nvGrpSpPr>
        <p:grpSpPr>
          <a:xfrm>
            <a:off x="2614469" y="1636982"/>
            <a:ext cx="498598" cy="1842468"/>
            <a:chOff x="317464" y="1820052"/>
            <a:chExt cx="498598" cy="1842468"/>
          </a:xfrm>
        </p:grpSpPr>
        <p:sp>
          <p:nvSpPr>
            <p:cNvPr id="61" name="Rounded Rectangle 60"/>
            <p:cNvSpPr/>
            <p:nvPr/>
          </p:nvSpPr>
          <p:spPr>
            <a:xfrm>
              <a:off x="373111" y="182005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62" name="Straight Connector 61"/>
            <p:cNvCxnSpPr/>
            <p:nvPr/>
          </p:nvCxnSpPr>
          <p:spPr>
            <a:xfrm>
              <a:off x="373671" y="320425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73112" y="29778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73671" y="275209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373112" y="251219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373112" y="2272293"/>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73112" y="2032391"/>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73671" y="34386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317464" y="2021488"/>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grpSp>
      <p:grpSp>
        <p:nvGrpSpPr>
          <p:cNvPr id="70" name="Group 69"/>
          <p:cNvGrpSpPr/>
          <p:nvPr/>
        </p:nvGrpSpPr>
        <p:grpSpPr>
          <a:xfrm>
            <a:off x="2615180" y="1636982"/>
            <a:ext cx="498598" cy="1842468"/>
            <a:chOff x="300206" y="1820052"/>
            <a:chExt cx="498598" cy="1842468"/>
          </a:xfrm>
        </p:grpSpPr>
        <p:sp>
          <p:nvSpPr>
            <p:cNvPr id="71" name="Rounded Rectangle 70"/>
            <p:cNvSpPr/>
            <p:nvPr/>
          </p:nvSpPr>
          <p:spPr>
            <a:xfrm>
              <a:off x="373111" y="1820052"/>
              <a:ext cx="366877" cy="1842468"/>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9728" tIns="54864" rIns="109728" bIns="54864" rtlCol="0" anchor="ctr"/>
            <a:lstStyle/>
            <a:p>
              <a:pPr algn="ctr"/>
              <a:endParaRPr lang="en-US">
                <a:solidFill>
                  <a:schemeClr val="tx1"/>
                </a:solidFill>
              </a:endParaRPr>
            </a:p>
          </p:txBody>
        </p:sp>
        <p:cxnSp>
          <p:nvCxnSpPr>
            <p:cNvPr id="72" name="Straight Connector 71"/>
            <p:cNvCxnSpPr/>
            <p:nvPr/>
          </p:nvCxnSpPr>
          <p:spPr>
            <a:xfrm>
              <a:off x="373671" y="320425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373112" y="297788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373671" y="2752099"/>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73112" y="2512195"/>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73112" y="2272293"/>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73112" y="2032391"/>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73671" y="3438672"/>
              <a:ext cx="366877" cy="0"/>
            </a:xfrm>
            <a:prstGeom prst="line">
              <a:avLst/>
            </a:prstGeom>
            <a:ln>
              <a:solidFill>
                <a:schemeClr val="accent1">
                  <a:lumMod val="25000"/>
                </a:schemeClr>
              </a:solidFill>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300206" y="3197606"/>
              <a:ext cx="498598" cy="217031"/>
            </a:xfrm>
            <a:prstGeom prst="rect">
              <a:avLst/>
            </a:prstGeom>
            <a:noFill/>
            <a:ln>
              <a:noFill/>
            </a:ln>
          </p:spPr>
          <p:txBody>
            <a:bodyPr vert="vert" wrap="square" lIns="109728" tIns="54864" rIns="109728" bIns="54864" rtlCol="0">
              <a:spAutoFit/>
            </a:bodyPr>
            <a:lstStyle/>
            <a:p>
              <a:r>
                <a:rPr lang="en-US" b="1" dirty="0" smtClean="0"/>
                <a:t>1</a:t>
              </a:r>
              <a:endParaRPr lang="en-US" b="1" dirty="0"/>
            </a:p>
          </p:txBody>
        </p:sp>
      </p:grpSp>
      <p:grpSp>
        <p:nvGrpSpPr>
          <p:cNvPr id="3" name="Group 2"/>
          <p:cNvGrpSpPr/>
          <p:nvPr/>
        </p:nvGrpSpPr>
        <p:grpSpPr>
          <a:xfrm>
            <a:off x="7296751" y="3761357"/>
            <a:ext cx="977640" cy="1253093"/>
            <a:chOff x="6841454" y="1681518"/>
            <a:chExt cx="977640" cy="1253093"/>
          </a:xfrm>
        </p:grpSpPr>
        <p:sp>
          <p:nvSpPr>
            <p:cNvPr id="80" name="Rounded Rectangle 79"/>
            <p:cNvSpPr/>
            <p:nvPr/>
          </p:nvSpPr>
          <p:spPr>
            <a:xfrm>
              <a:off x="6841454" y="168332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81" name="Rounded Rectangle 80"/>
            <p:cNvSpPr/>
            <p:nvPr/>
          </p:nvSpPr>
          <p:spPr>
            <a:xfrm>
              <a:off x="7166095" y="1683712"/>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sp>
          <p:nvSpPr>
            <p:cNvPr id="82" name="Rounded Rectangle 81"/>
            <p:cNvSpPr/>
            <p:nvPr/>
          </p:nvSpPr>
          <p:spPr>
            <a:xfrm>
              <a:off x="7489910" y="1681518"/>
              <a:ext cx="329184" cy="1250899"/>
            </a:xfrm>
            <a:prstGeom prst="roundRect">
              <a:avLst/>
            </a:prstGeom>
          </p:spPr>
          <p:style>
            <a:lnRef idx="1">
              <a:schemeClr val="accent1"/>
            </a:lnRef>
            <a:fillRef idx="3">
              <a:schemeClr val="accent1"/>
            </a:fillRef>
            <a:effectRef idx="2">
              <a:schemeClr val="accent1"/>
            </a:effectRef>
            <a:fontRef idx="minor">
              <a:schemeClr val="lt1"/>
            </a:fontRef>
          </p:style>
          <p:txBody>
            <a:bodyPr vert="vert" lIns="109728" tIns="54864" rIns="109728" bIns="54864" rtlCol="0" anchor="ctr"/>
            <a:lstStyle/>
            <a:p>
              <a:pPr algn="ctr"/>
              <a:r>
                <a:rPr lang="en-US" dirty="0" smtClean="0">
                  <a:solidFill>
                    <a:schemeClr val="tx1"/>
                  </a:solidFill>
                </a:rPr>
                <a:t>16B data</a:t>
              </a:r>
              <a:endParaRPr lang="en-US" dirty="0">
                <a:solidFill>
                  <a:schemeClr val="tx1"/>
                </a:solidFill>
              </a:endParaRPr>
            </a:p>
          </p:txBody>
        </p:sp>
      </p:grpSp>
      <p:pic>
        <p:nvPicPr>
          <p:cNvPr id="83" name="Picture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758805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1" nodeType="clickEffect">
                                  <p:stCondLst>
                                    <p:cond delay="0"/>
                                  </p:stCondLst>
                                  <p:childTnLst>
                                    <p:animMotion origin="layout" path="M -1.62037E-6 6.58436E-7 L 0.31236 -0.00592 " pathEditMode="relative" rAng="0" ptsTypes="AA">
                                      <p:cBhvr>
                                        <p:cTn id="17" dur="2000" fill="hold"/>
                                        <p:tgtEl>
                                          <p:spTgt spid="5"/>
                                        </p:tgtEl>
                                        <p:attrNameLst>
                                          <p:attrName>ppt_x</p:attrName>
                                          <p:attrName>ppt_y</p:attrName>
                                        </p:attrNameLst>
                                      </p:cBhvr>
                                      <p:rCtr x="15611" y="-309"/>
                                    </p:animMotion>
                                  </p:childTnLst>
                                </p:cTn>
                              </p:par>
                              <p:par>
                                <p:cTn id="18" presetID="42" presetClass="path" presetSubtype="0" accel="50000" decel="50000" fill="hold" nodeType="withEffect">
                                  <p:stCondLst>
                                    <p:cond delay="0"/>
                                  </p:stCondLst>
                                  <p:childTnLst>
                                    <p:animMotion origin="layout" path="M -4.07407E-6 -1.85185E-6 L 0.25608 0.00052 " pathEditMode="relative" rAng="0" ptsTypes="AA">
                                      <p:cBhvr>
                                        <p:cTn id="19" dur="2000" fill="hold"/>
                                        <p:tgtEl>
                                          <p:spTgt spid="2"/>
                                        </p:tgtEl>
                                        <p:attrNameLst>
                                          <p:attrName>ppt_x</p:attrName>
                                          <p:attrName>ppt_y</p:attrName>
                                        </p:attrNameLst>
                                      </p:cBhvr>
                                      <p:rCtr x="12804" y="26"/>
                                    </p:animMotion>
                                  </p:childTnLst>
                                </p:cTn>
                              </p:par>
                            </p:childTnLst>
                          </p:cTn>
                        </p:par>
                        <p:par>
                          <p:cTn id="20" fill="hold">
                            <p:stCondLst>
                              <p:cond delay="2000"/>
                            </p:stCondLst>
                            <p:childTnLst>
                              <p:par>
                                <p:cTn id="21" presetID="1" presetClass="exit" presetSubtype="0" fill="hold" grpId="2" nodeType="after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par>
                          <p:cTn id="23" fill="hold">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23"/>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9"/>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40"/>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41"/>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42"/>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43"/>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44"/>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45"/>
                                        </p:tgtEl>
                                        <p:attrNameLst>
                                          <p:attrName>style.visibility</p:attrName>
                                        </p:attrNameLst>
                                      </p:cBhvr>
                                      <p:to>
                                        <p:strVal val="hidden"/>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42" presetClass="path" presetSubtype="0" accel="50000" decel="50000" fill="hold" grpId="2" nodeType="clickEffect">
                                  <p:stCondLst>
                                    <p:cond delay="0"/>
                                  </p:stCondLst>
                                  <p:childTnLst>
                                    <p:animMotion origin="layout" path="M -4.25926E-6 2.05761E-7 L 0.25897 0.01106 " pathEditMode="relative" rAng="0" ptsTypes="AA">
                                      <p:cBhvr>
                                        <p:cTn id="66" dur="2000" fill="hold"/>
                                        <p:tgtEl>
                                          <p:spTgt spid="47"/>
                                        </p:tgtEl>
                                        <p:attrNameLst>
                                          <p:attrName>ppt_x</p:attrName>
                                          <p:attrName>ppt_y</p:attrName>
                                        </p:attrNameLst>
                                      </p:cBhvr>
                                      <p:rCtr x="12948" y="540"/>
                                    </p:animMotion>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4"/>
                                        </p:tgtEl>
                                        <p:attrNameLst>
                                          <p:attrName>style.visibility</p:attrName>
                                        </p:attrNameLst>
                                      </p:cBhvr>
                                      <p:to>
                                        <p:strVal val="visible"/>
                                      </p:to>
                                    </p:set>
                                    <p:anim calcmode="lin" valueType="num">
                                      <p:cBhvr additive="base">
                                        <p:cTn id="71" dur="500" fill="hold"/>
                                        <p:tgtEl>
                                          <p:spTgt spid="24"/>
                                        </p:tgtEl>
                                        <p:attrNameLst>
                                          <p:attrName>ppt_x</p:attrName>
                                        </p:attrNameLst>
                                      </p:cBhvr>
                                      <p:tavLst>
                                        <p:tav tm="0">
                                          <p:val>
                                            <p:strVal val="#ppt_x"/>
                                          </p:val>
                                        </p:tav>
                                        <p:tav tm="100000">
                                          <p:val>
                                            <p:strVal val="#ppt_x"/>
                                          </p:val>
                                        </p:tav>
                                      </p:tavLst>
                                    </p:anim>
                                    <p:anim calcmode="lin" valueType="num">
                                      <p:cBhvr additive="base">
                                        <p:cTn id="72" dur="500" fill="hold"/>
                                        <p:tgtEl>
                                          <p:spTgt spid="24"/>
                                        </p:tgtEl>
                                        <p:attrNameLst>
                                          <p:attrName>ppt_y</p:attrName>
                                        </p:attrNameLst>
                                      </p:cBhvr>
                                      <p:tavLst>
                                        <p:tav tm="0">
                                          <p:val>
                                            <p:strVal val="1+#ppt_h/2"/>
                                          </p:val>
                                        </p:tav>
                                        <p:tav tm="100000">
                                          <p:val>
                                            <p:strVal val="#ppt_y"/>
                                          </p:val>
                                        </p:tav>
                                      </p:tavLst>
                                    </p:anim>
                                  </p:childTnLst>
                                </p:cTn>
                              </p:par>
                            </p:childTnLst>
                          </p:cTn>
                        </p:par>
                        <p:par>
                          <p:cTn id="73" fill="hold">
                            <p:stCondLst>
                              <p:cond delay="500"/>
                            </p:stCondLst>
                            <p:childTnLst>
                              <p:par>
                                <p:cTn id="74" presetID="1" presetClass="entr" presetSubtype="0"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60"/>
                                        </p:tgtEl>
                                        <p:attrNameLst>
                                          <p:attrName>style.visibility</p:attrName>
                                        </p:attrNameLst>
                                      </p:cBhvr>
                                      <p:to>
                                        <p:strVal val="visible"/>
                                      </p:to>
                                    </p:set>
                                  </p:childTnLst>
                                </p:cTn>
                              </p:par>
                            </p:childTnLst>
                          </p:cTn>
                        </p:par>
                        <p:par>
                          <p:cTn id="78" fill="hold">
                            <p:stCondLst>
                              <p:cond delay="500"/>
                            </p:stCondLst>
                            <p:childTnLst>
                              <p:par>
                                <p:cTn id="79" presetID="42" presetClass="path" presetSubtype="0" accel="50000" decel="50000" fill="hold" nodeType="afterEffect">
                                  <p:stCondLst>
                                    <p:cond delay="0"/>
                                  </p:stCondLst>
                                  <p:childTnLst>
                                    <p:animMotion origin="layout" path="M 4.62963E-6 -1.85185E-6 L 0.25607 0.00052 " pathEditMode="relative" rAng="0" ptsTypes="AA">
                                      <p:cBhvr>
                                        <p:cTn id="80" dur="2000" fill="hold"/>
                                        <p:tgtEl>
                                          <p:spTgt spid="60"/>
                                        </p:tgtEl>
                                        <p:attrNameLst>
                                          <p:attrName>ppt_x</p:attrName>
                                          <p:attrName>ppt_y</p:attrName>
                                        </p:attrNameLst>
                                      </p:cBhvr>
                                      <p:rCtr x="12804" y="26"/>
                                    </p:animMotion>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24"/>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6"/>
                                        </p:tgtEl>
                                        <p:attrNameLst>
                                          <p:attrName>style.visibility</p:attrName>
                                        </p:attrNameLst>
                                      </p:cBhvr>
                                      <p:to>
                                        <p:strVal val="visible"/>
                                      </p:to>
                                    </p:set>
                                    <p:anim calcmode="lin" valueType="num">
                                      <p:cBhvr additive="base">
                                        <p:cTn id="89" dur="500" fill="hold"/>
                                        <p:tgtEl>
                                          <p:spTgt spid="26"/>
                                        </p:tgtEl>
                                        <p:attrNameLst>
                                          <p:attrName>ppt_x</p:attrName>
                                        </p:attrNameLst>
                                      </p:cBhvr>
                                      <p:tavLst>
                                        <p:tav tm="0">
                                          <p:val>
                                            <p:strVal val="#ppt_x"/>
                                          </p:val>
                                        </p:tav>
                                        <p:tav tm="100000">
                                          <p:val>
                                            <p:strVal val="#ppt_x"/>
                                          </p:val>
                                        </p:tav>
                                      </p:tavLst>
                                    </p:anim>
                                    <p:anim calcmode="lin" valueType="num">
                                      <p:cBhvr additive="base">
                                        <p:cTn id="90" dur="500" fill="hold"/>
                                        <p:tgtEl>
                                          <p:spTgt spid="26"/>
                                        </p:tgtEl>
                                        <p:attrNameLst>
                                          <p:attrName>ppt_y</p:attrName>
                                        </p:attrNameLst>
                                      </p:cBhvr>
                                      <p:tavLst>
                                        <p:tav tm="0">
                                          <p:val>
                                            <p:strVal val="1+#ppt_h/2"/>
                                          </p:val>
                                        </p:tav>
                                        <p:tav tm="100000">
                                          <p:val>
                                            <p:strVal val="#ppt_y"/>
                                          </p:val>
                                        </p:tav>
                                      </p:tavLst>
                                    </p:anim>
                                  </p:childTnLst>
                                </p:cTn>
                              </p:par>
                            </p:childTnLst>
                          </p:cTn>
                        </p:par>
                        <p:par>
                          <p:cTn id="91" fill="hold">
                            <p:stCondLst>
                              <p:cond delay="500"/>
                            </p:stCondLst>
                            <p:childTnLst>
                              <p:par>
                                <p:cTn id="92" presetID="1" presetClass="entr" presetSubtype="0" fill="hold" grpId="0" nodeType="afterEffect">
                                  <p:stCondLst>
                                    <p:cond delay="0"/>
                                  </p:stCondLst>
                                  <p:childTnLst>
                                    <p:set>
                                      <p:cBhvr>
                                        <p:cTn id="93" dur="1" fill="hold">
                                          <p:stCondLst>
                                            <p:cond delay="0"/>
                                          </p:stCondLst>
                                        </p:cTn>
                                        <p:tgtEl>
                                          <p:spTgt spid="27"/>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70"/>
                                        </p:tgtEl>
                                        <p:attrNameLst>
                                          <p:attrName>style.visibility</p:attrName>
                                        </p:attrNameLst>
                                      </p:cBhvr>
                                      <p:to>
                                        <p:strVal val="visible"/>
                                      </p:to>
                                    </p:set>
                                  </p:childTnLst>
                                </p:cTn>
                              </p:par>
                            </p:childTnLst>
                          </p:cTn>
                        </p:par>
                        <p:par>
                          <p:cTn id="96" fill="hold">
                            <p:stCondLst>
                              <p:cond delay="500"/>
                            </p:stCondLst>
                            <p:childTnLst>
                              <p:par>
                                <p:cTn id="97" presetID="42" presetClass="path" presetSubtype="0" accel="50000" decel="50000" fill="hold" nodeType="afterEffect">
                                  <p:stCondLst>
                                    <p:cond delay="0"/>
                                  </p:stCondLst>
                                  <p:childTnLst>
                                    <p:animMotion origin="layout" path="M 4.62963E-6 -1.85185E-6 L 0.25607 0.00052 " pathEditMode="relative" rAng="0" ptsTypes="AA">
                                      <p:cBhvr>
                                        <p:cTn id="98" dur="2000" fill="hold"/>
                                        <p:tgtEl>
                                          <p:spTgt spid="70"/>
                                        </p:tgtEl>
                                        <p:attrNameLst>
                                          <p:attrName>ppt_x</p:attrName>
                                          <p:attrName>ppt_y</p:attrName>
                                        </p:attrNameLst>
                                      </p:cBhvr>
                                      <p:rCtr x="12804" y="26"/>
                                    </p:animMotion>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26"/>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47"/>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28"/>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
                                        </p:tgtEl>
                                        <p:attrNameLst>
                                          <p:attrName>style.visibility</p:attrName>
                                        </p:attrNameLst>
                                      </p:cBhvr>
                                      <p:to>
                                        <p:strVal val="visible"/>
                                      </p:to>
                                    </p:set>
                                  </p:childTnLst>
                                </p:cTn>
                              </p:par>
                              <p:par>
                                <p:cTn id="113" presetID="1" presetClass="exit" presetSubtype="0" fill="hold" grpId="1" nodeType="withEffect">
                                  <p:stCondLst>
                                    <p:cond delay="0"/>
                                  </p:stCondLst>
                                  <p:childTnLst>
                                    <p:set>
                                      <p:cBhvr>
                                        <p:cTn id="114" dur="1" fill="hold">
                                          <p:stCondLst>
                                            <p:cond delay="0"/>
                                          </p:stCondLst>
                                        </p:cTn>
                                        <p:tgtEl>
                                          <p:spTgt spid="28"/>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42" presetClass="path" presetSubtype="0" accel="50000" decel="50000" fill="hold" nodeType="clickEffect">
                                  <p:stCondLst>
                                    <p:cond delay="0"/>
                                  </p:stCondLst>
                                  <p:childTnLst>
                                    <p:animMotion origin="layout" path="M -7.40741E-7 4.65021E-6 L -0.3682 0.01286 " pathEditMode="relative" rAng="0" ptsTypes="AA">
                                      <p:cBhvr>
                                        <p:cTn id="118" dur="2000" fill="hold"/>
                                        <p:tgtEl>
                                          <p:spTgt spid="3"/>
                                        </p:tgtEl>
                                        <p:attrNameLst>
                                          <p:attrName>ppt_x</p:attrName>
                                          <p:attrName>ppt_y</p:attrName>
                                        </p:attrNameLst>
                                      </p:cBhvr>
                                      <p:rCtr x="-18417" y="643"/>
                                    </p:animMotion>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nodeType="clickEffect">
                                  <p:stCondLst>
                                    <p:cond delay="0"/>
                                  </p:stCondLst>
                                  <p:childTnLst>
                                    <p:set>
                                      <p:cBhvr>
                                        <p:cTn id="12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22" grpId="0"/>
      <p:bldP spid="23" grpId="0" animBg="1"/>
      <p:bldP spid="23" grpId="1" animBg="1"/>
      <p:bldP spid="24" grpId="0" animBg="1"/>
      <p:bldP spid="24" grpId="1" animBg="1"/>
      <p:bldP spid="25" grpId="0"/>
      <p:bldP spid="26" grpId="0" animBg="1"/>
      <p:bldP spid="26" grpId="1" animBg="1"/>
      <p:bldP spid="27" grpId="0"/>
      <p:bldP spid="28" grpId="0" animBg="1"/>
      <p:bldP spid="2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7" grpId="0" animBg="1"/>
      <p:bldP spid="47" grpId="1" animBg="1"/>
      <p:bldP spid="47" grpId="2"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107" y="1340235"/>
            <a:ext cx="6246586" cy="4713900"/>
          </a:xfrm>
          <a:prstGeom prst="rect">
            <a:avLst/>
          </a:prstGeom>
        </p:spPr>
      </p:pic>
      <p:sp>
        <p:nvSpPr>
          <p:cNvPr id="4" name="Title 3"/>
          <p:cNvSpPr>
            <a:spLocks noGrp="1"/>
          </p:cNvSpPr>
          <p:nvPr>
            <p:ph type="title"/>
          </p:nvPr>
        </p:nvSpPr>
        <p:spPr/>
        <p:txBody>
          <a:bodyPr/>
          <a:lstStyle/>
          <a:p>
            <a:r>
              <a:rPr lang="en-US" dirty="0" smtClean="0"/>
              <a:t>Variable size link transfer: Impact on traffic</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447969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1673" y="1262152"/>
            <a:ext cx="10529454" cy="4279107"/>
          </a:xfrm>
        </p:spPr>
        <p:txBody>
          <a:bodyPr/>
          <a:lstStyle/>
          <a:p>
            <a:pPr marL="0" indent="0">
              <a:buNone/>
            </a:pPr>
            <a:r>
              <a:rPr lang="en-US" sz="2800" dirty="0"/>
              <a:t>CPUs and GPUs do not need to be </a:t>
            </a:r>
            <a:r>
              <a:rPr lang="en-US" sz="2800" dirty="0" smtClean="0"/>
              <a:t>HW cache </a:t>
            </a:r>
            <a:r>
              <a:rPr lang="en-US" sz="2800" dirty="0"/>
              <a:t>coherent to achieve the benefits of </a:t>
            </a:r>
            <a:r>
              <a:rPr lang="en-US" sz="2800" i="1" dirty="0"/>
              <a:t>unified memory </a:t>
            </a:r>
            <a:r>
              <a:rPr lang="en-US" sz="2800" dirty="0"/>
              <a:t>and </a:t>
            </a:r>
            <a:r>
              <a:rPr lang="en-US" sz="2800" i="1" dirty="0"/>
              <a:t>high GPU performance</a:t>
            </a:r>
          </a:p>
          <a:p>
            <a:pPr marL="0" indent="0">
              <a:buNone/>
            </a:pPr>
            <a:endParaRPr lang="en-US" sz="2800" dirty="0"/>
          </a:p>
          <a:p>
            <a:pPr marL="0" indent="0">
              <a:buNone/>
            </a:pPr>
            <a:r>
              <a:rPr lang="en-US" sz="2800" dirty="0"/>
              <a:t>With </a:t>
            </a:r>
            <a:r>
              <a:rPr lang="en-US" sz="2800" i="1" dirty="0">
                <a:solidFill>
                  <a:srgbClr val="73B632"/>
                </a:solidFill>
              </a:rPr>
              <a:t>request coalescing, a CPU-Side GPU client cache, and variable </a:t>
            </a:r>
            <a:r>
              <a:rPr lang="en-US" sz="2800" i="1" dirty="0" smtClean="0">
                <a:solidFill>
                  <a:srgbClr val="73B632"/>
                </a:solidFill>
              </a:rPr>
              <a:t>sized link transfer, </a:t>
            </a:r>
            <a:r>
              <a:rPr lang="en-US" sz="2800" dirty="0"/>
              <a:t>we come within </a:t>
            </a:r>
            <a:r>
              <a:rPr lang="en-US" sz="2800" b="1" dirty="0">
                <a:solidFill>
                  <a:srgbClr val="4E7A00"/>
                </a:solidFill>
              </a:rPr>
              <a:t>7% </a:t>
            </a:r>
            <a:r>
              <a:rPr lang="en-US" sz="2800" dirty="0"/>
              <a:t>of a </a:t>
            </a:r>
            <a:r>
              <a:rPr lang="en-US" sz="2800" dirty="0" smtClean="0"/>
              <a:t>HW cache </a:t>
            </a:r>
            <a:r>
              <a:rPr lang="en-US" sz="2800" dirty="0"/>
              <a:t>coherent GPU</a:t>
            </a:r>
          </a:p>
          <a:p>
            <a:pPr marL="0" indent="0">
              <a:buNone/>
            </a:pPr>
            <a:endParaRPr lang="en-US" sz="2800" dirty="0"/>
          </a:p>
          <a:p>
            <a:pPr marL="0" indent="0">
              <a:buNone/>
            </a:pPr>
            <a:r>
              <a:rPr lang="en-US" sz="2800" dirty="0"/>
              <a:t>Promiscuous read-only caching benefits latency-sensitive applications using OS-page protection </a:t>
            </a:r>
            <a:r>
              <a:rPr lang="en-US" sz="2800" dirty="0" smtClean="0"/>
              <a:t>mechanisms</a:t>
            </a:r>
            <a:endParaRPr lang="en-US" sz="2800" dirty="0"/>
          </a:p>
          <a:p>
            <a:pPr marL="0" indent="0">
              <a:buNone/>
            </a:pPr>
            <a:endParaRPr lang="en-US" sz="2800" dirty="0"/>
          </a:p>
        </p:txBody>
      </p:sp>
      <p:sp>
        <p:nvSpPr>
          <p:cNvPr id="4" name="Title 3"/>
          <p:cNvSpPr>
            <a:spLocks noGrp="1"/>
          </p:cNvSpPr>
          <p:nvPr>
            <p:ph type="title"/>
          </p:nvPr>
        </p:nvSpPr>
        <p:spPr/>
        <p:txBody>
          <a:bodyPr/>
          <a:lstStyle/>
          <a:p>
            <a:r>
              <a:rPr lang="en-US" dirty="0" smtClean="0"/>
              <a:t>Conclusion: Selective Caching</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363470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p:cNvGraphicFramePr>
            <a:graphicFrameLocks/>
          </p:cNvGraphicFramePr>
          <p:nvPr>
            <p:extLst/>
          </p:nvPr>
        </p:nvGraphicFramePr>
        <p:xfrm>
          <a:off x="1387061" y="251792"/>
          <a:ext cx="8198678" cy="5718865"/>
        </p:xfrm>
        <a:graphic>
          <a:graphicData uri="http://schemas.openxmlformats.org/drawingml/2006/chart">
            <c:chart xmlns:c="http://schemas.openxmlformats.org/drawingml/2006/chart" xmlns:r="http://schemas.openxmlformats.org/officeDocument/2006/relationships" r:id="rId3"/>
          </a:graphicData>
        </a:graphic>
      </p:graphicFrame>
      <p:cxnSp>
        <p:nvCxnSpPr>
          <p:cNvPr id="12" name="Straight Arrow Connector 11"/>
          <p:cNvCxnSpPr/>
          <p:nvPr/>
        </p:nvCxnSpPr>
        <p:spPr>
          <a:xfrm>
            <a:off x="8533468" y="1570972"/>
            <a:ext cx="0" cy="21579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8217327" y="1188388"/>
            <a:ext cx="672971" cy="369332"/>
          </a:xfrm>
          <a:prstGeom prst="rect">
            <a:avLst/>
          </a:prstGeom>
          <a:solidFill>
            <a:schemeClr val="bg1"/>
          </a:solidFill>
          <a:ln>
            <a:solidFill>
              <a:srgbClr val="FF0000"/>
            </a:solidFill>
          </a:ln>
        </p:spPr>
        <p:txBody>
          <a:bodyPr wrap="square" rtlCol="0">
            <a:spAutoFit/>
          </a:bodyPr>
          <a:lstStyle/>
          <a:p>
            <a:pPr algn="ctr" defTabSz="914400" fontAlgn="auto">
              <a:spcBef>
                <a:spcPts val="0"/>
              </a:spcBef>
              <a:spcAft>
                <a:spcPts val="0"/>
              </a:spcAft>
              <a:defRPr/>
            </a:pPr>
            <a:r>
              <a:rPr lang="en-US" b="1" kern="0" dirty="0">
                <a:solidFill>
                  <a:srgbClr val="FF0000"/>
                </a:solidFill>
              </a:rPr>
              <a:t>7%</a:t>
            </a:r>
          </a:p>
        </p:txBody>
      </p:sp>
      <p:sp>
        <p:nvSpPr>
          <p:cNvPr id="2" name="Title 1"/>
          <p:cNvSpPr>
            <a:spLocks noGrp="1"/>
          </p:cNvSpPr>
          <p:nvPr>
            <p:ph type="title"/>
          </p:nvPr>
        </p:nvSpPr>
        <p:spPr/>
        <p:txBody>
          <a:bodyPr/>
          <a:lstStyle/>
          <a:p>
            <a:r>
              <a:rPr lang="en-US" dirty="0" smtClean="0"/>
              <a:t>Selective GPU caching with HW changes</a:t>
            </a:r>
            <a:endParaRPr lang="en-US"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344093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732825" y="1217799"/>
            <a:ext cx="7467600" cy="4831129"/>
          </a:xfrm>
          <a:prstGeom prst="rect">
            <a:avLst/>
          </a:prstGeom>
          <a:noFill/>
          <a:ln w="9525">
            <a:noFill/>
            <a:miter lim="800000"/>
            <a:headEnd/>
            <a:tailEnd/>
          </a:ln>
        </p:spPr>
      </p:pic>
      <p:sp>
        <p:nvSpPr>
          <p:cNvPr id="6" name="Oval 5"/>
          <p:cNvSpPr/>
          <p:nvPr/>
        </p:nvSpPr>
        <p:spPr>
          <a:xfrm>
            <a:off x="8397631" y="2863562"/>
            <a:ext cx="556506" cy="25278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a:xfrm>
            <a:off x="172278" y="411480"/>
            <a:ext cx="10628244" cy="617220"/>
          </a:xfrm>
        </p:spPr>
        <p:txBody>
          <a:bodyPr/>
          <a:lstStyle/>
          <a:p>
            <a:r>
              <a:rPr lang="en-US" dirty="0" smtClean="0"/>
              <a:t>Does </a:t>
            </a:r>
            <a:r>
              <a:rPr lang="en-US" smtClean="0"/>
              <a:t>GPU have </a:t>
            </a:r>
            <a:r>
              <a:rPr lang="en-US" dirty="0" smtClean="0"/>
              <a:t>to avoid caching CPU memory?</a:t>
            </a:r>
            <a:endParaRPr lang="en-US" dirty="0"/>
          </a:p>
        </p:txBody>
      </p:sp>
      <p:sp>
        <p:nvSpPr>
          <p:cNvPr id="8" name="Content Placeholder 2"/>
          <p:cNvSpPr>
            <a:spLocks noGrp="1"/>
          </p:cNvSpPr>
          <p:nvPr>
            <p:ph idx="1"/>
          </p:nvPr>
        </p:nvSpPr>
        <p:spPr>
          <a:xfrm>
            <a:off x="1102443" y="2674463"/>
            <a:ext cx="8728364" cy="1548239"/>
          </a:xfrm>
          <a:solidFill>
            <a:schemeClr val="bg1"/>
          </a:solidFill>
          <a:ln>
            <a:solidFill>
              <a:schemeClr val="tx1"/>
            </a:solidFill>
          </a:ln>
        </p:spPr>
        <p:txBody>
          <a:bodyPr anchor="ctr"/>
          <a:lstStyle/>
          <a:p>
            <a:pPr marL="0" indent="0" algn="ctr">
              <a:buNone/>
            </a:pPr>
            <a:r>
              <a:rPr lang="en-US" sz="3400" b="1" dirty="0" smtClean="0">
                <a:solidFill>
                  <a:srgbClr val="FF0000"/>
                </a:solidFill>
              </a:rPr>
              <a:t>60% of data is read-only</a:t>
            </a:r>
            <a:endParaRPr lang="en-US" sz="3400" b="1" dirty="0">
              <a:solidFill>
                <a:srgbClr val="FF0000"/>
              </a:solidFill>
            </a:endParaRPr>
          </a:p>
          <a:p>
            <a:pPr marL="0" indent="0" algn="ctr">
              <a:buNone/>
            </a:pPr>
            <a:r>
              <a:rPr lang="en-US" sz="3400" b="1" dirty="0" smtClean="0">
                <a:solidFill>
                  <a:srgbClr val="FF0000"/>
                </a:solidFill>
              </a:rPr>
              <a:t>GPU could cache such read-only data safely</a:t>
            </a:r>
            <a:endParaRPr lang="en-US" sz="3400" b="1" dirty="0">
              <a:solidFill>
                <a:srgbClr val="FF0000"/>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1554195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build="p"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6134" y="1165170"/>
            <a:ext cx="10285615" cy="4279107"/>
          </a:xfrm>
        </p:spPr>
        <p:txBody>
          <a:bodyPr/>
          <a:lstStyle/>
          <a:p>
            <a:pPr marL="0" indent="0">
              <a:buNone/>
            </a:pPr>
            <a:r>
              <a:rPr lang="en-US" sz="2600" dirty="0"/>
              <a:t>Predict </a:t>
            </a:r>
            <a:r>
              <a:rPr lang="en-US" sz="2600" dirty="0" smtClean="0"/>
              <a:t>read-only </a:t>
            </a:r>
            <a:r>
              <a:rPr lang="en-US" sz="2600" dirty="0"/>
              <a:t>pages </a:t>
            </a:r>
            <a:endParaRPr lang="en-US" sz="2600" dirty="0" smtClean="0"/>
          </a:p>
          <a:p>
            <a:pPr marL="0" indent="0">
              <a:buNone/>
            </a:pPr>
            <a:r>
              <a:rPr lang="en-US" sz="2600" dirty="0" smtClean="0"/>
              <a:t>and </a:t>
            </a:r>
            <a:r>
              <a:rPr lang="en-US" sz="2600" dirty="0"/>
              <a:t>allow GPU to cache them </a:t>
            </a:r>
          </a:p>
          <a:p>
            <a:pPr marL="0" indent="0">
              <a:buNone/>
            </a:pPr>
            <a:endParaRPr lang="en-US" sz="2600" dirty="0"/>
          </a:p>
          <a:p>
            <a:pPr marL="0" indent="0">
              <a:buNone/>
            </a:pPr>
            <a:r>
              <a:rPr lang="en-US" sz="2600" dirty="0" smtClean="0"/>
              <a:t>Use software fault handler </a:t>
            </a:r>
          </a:p>
          <a:p>
            <a:pPr marL="0" indent="0">
              <a:buNone/>
            </a:pPr>
            <a:r>
              <a:rPr lang="en-US" sz="2600" dirty="0" smtClean="0"/>
              <a:t>to clean up </a:t>
            </a:r>
            <a:r>
              <a:rPr lang="en-US" sz="2600" dirty="0" err="1" smtClean="0"/>
              <a:t>mispredictions</a:t>
            </a:r>
            <a:endParaRPr lang="en-US" sz="2600" dirty="0" smtClean="0"/>
          </a:p>
          <a:p>
            <a:pPr marL="0" indent="0">
              <a:buNone/>
            </a:pPr>
            <a:endParaRPr lang="en-US" sz="2600" dirty="0" smtClean="0"/>
          </a:p>
          <a:p>
            <a:pPr marL="0" indent="0">
              <a:buNone/>
            </a:pPr>
            <a:r>
              <a:rPr lang="en-US" sz="2600" dirty="0" smtClean="0"/>
              <a:t>Effectiveness </a:t>
            </a:r>
            <a:r>
              <a:rPr lang="en-US" sz="2600" dirty="0"/>
              <a:t>determined by </a:t>
            </a:r>
            <a:endParaRPr lang="en-US" sz="2600" dirty="0" smtClean="0"/>
          </a:p>
          <a:p>
            <a:pPr marL="0" indent="0">
              <a:buNone/>
            </a:pPr>
            <a:r>
              <a:rPr lang="en-US" sz="2600" dirty="0" smtClean="0"/>
              <a:t>prediction accuracy and </a:t>
            </a:r>
            <a:br>
              <a:rPr lang="en-US" sz="2600" dirty="0" smtClean="0"/>
            </a:br>
            <a:r>
              <a:rPr lang="en-US" sz="2600" dirty="0" smtClean="0"/>
              <a:t>miss-prediction penalty</a:t>
            </a:r>
            <a:endParaRPr lang="en-US" sz="2600" dirty="0"/>
          </a:p>
          <a:p>
            <a:pPr marL="0" indent="0">
              <a:buNone/>
            </a:pPr>
            <a:endParaRPr lang="en-US" sz="2600" dirty="0"/>
          </a:p>
          <a:p>
            <a:pPr marL="0" indent="0">
              <a:buNone/>
            </a:pPr>
            <a:endParaRPr lang="en-US" sz="2600" dirty="0"/>
          </a:p>
        </p:txBody>
      </p:sp>
      <p:sp>
        <p:nvSpPr>
          <p:cNvPr id="4" name="Title 3"/>
          <p:cNvSpPr>
            <a:spLocks noGrp="1"/>
          </p:cNvSpPr>
          <p:nvPr>
            <p:ph type="title"/>
          </p:nvPr>
        </p:nvSpPr>
        <p:spPr>
          <a:xfrm>
            <a:off x="144966" y="411480"/>
            <a:ext cx="10682868" cy="617220"/>
          </a:xfrm>
        </p:spPr>
        <p:txBody>
          <a:bodyPr/>
          <a:lstStyle/>
          <a:p>
            <a:r>
              <a:rPr lang="en-US" dirty="0" smtClean="0"/>
              <a:t>Promiscuous Read-only Caching: </a:t>
            </a:r>
            <a:r>
              <a:rPr lang="en-US" smtClean="0"/>
              <a:t>SW mechanism</a:t>
            </a:r>
            <a:endParaRPr lang="en-US" dirty="0"/>
          </a:p>
        </p:txBody>
      </p:sp>
      <p:graphicFrame>
        <p:nvGraphicFramePr>
          <p:cNvPr id="13" name="Chart 12"/>
          <p:cNvGraphicFramePr>
            <a:graphicFrameLocks/>
          </p:cNvGraphicFramePr>
          <p:nvPr>
            <p:extLst/>
          </p:nvPr>
        </p:nvGraphicFramePr>
        <p:xfrm>
          <a:off x="4306958" y="411480"/>
          <a:ext cx="6387546" cy="5247198"/>
        </p:xfrm>
        <a:graphic>
          <a:graphicData uri="http://schemas.openxmlformats.org/drawingml/2006/chart">
            <c:chart xmlns:c="http://schemas.openxmlformats.org/drawingml/2006/chart" xmlns:r="http://schemas.openxmlformats.org/officeDocument/2006/relationships" r:id="rId3"/>
          </a:graphicData>
        </a:graphic>
      </p:graphicFrame>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42071" y="5831288"/>
            <a:ext cx="830729" cy="188991"/>
          </a:xfrm>
          <a:prstGeom prst="rect">
            <a:avLst/>
          </a:prstGeom>
        </p:spPr>
      </p:pic>
    </p:spTree>
    <p:extLst>
      <p:ext uri="{BB962C8B-B14F-4D97-AF65-F5344CB8AC3E}">
        <p14:creationId xmlns:p14="http://schemas.microsoft.com/office/powerpoint/2010/main" val="394579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p:cNvGraphicFramePr>
            <a:graphicFrameLocks noGrp="1"/>
          </p:cNvGraphicFramePr>
          <p:nvPr>
            <p:extLst/>
          </p:nvPr>
        </p:nvGraphicFramePr>
        <p:xfrm>
          <a:off x="587830" y="208349"/>
          <a:ext cx="10113097" cy="6007261"/>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3"/>
          <p:cNvSpPr>
            <a:spLocks noGrp="1"/>
          </p:cNvSpPr>
          <p:nvPr>
            <p:ph type="title"/>
          </p:nvPr>
        </p:nvSpPr>
        <p:spPr/>
        <p:txBody>
          <a:bodyPr/>
          <a:lstStyle/>
          <a:p>
            <a:r>
              <a:rPr lang="en-US" dirty="0" smtClean="0"/>
              <a:t>HW </a:t>
            </a:r>
            <a:r>
              <a:rPr lang="en-US" smtClean="0"/>
              <a:t>Selective Caching – all workloads</a:t>
            </a:r>
            <a:endParaRPr lang="en-US" dirty="0"/>
          </a:p>
        </p:txBody>
      </p:sp>
      <p:cxnSp>
        <p:nvCxnSpPr>
          <p:cNvPr id="10" name="Straight Connector 9"/>
          <p:cNvCxnSpPr/>
          <p:nvPr/>
        </p:nvCxnSpPr>
        <p:spPr>
          <a:xfrm flipV="1">
            <a:off x="9501590" y="2013995"/>
            <a:ext cx="12800" cy="2876044"/>
          </a:xfrm>
          <a:prstGeom prst="line">
            <a:avLst/>
          </a:prstGeom>
          <a:ln>
            <a:prstDash val="dash"/>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10049868" y="2492680"/>
            <a:ext cx="0" cy="192647"/>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9709623" y="2110980"/>
            <a:ext cx="672971" cy="369332"/>
          </a:xfrm>
          <a:prstGeom prst="rect">
            <a:avLst/>
          </a:prstGeom>
          <a:solidFill>
            <a:schemeClr val="bg1"/>
          </a:solidFill>
          <a:ln>
            <a:solidFill>
              <a:srgbClr val="FF0000"/>
            </a:solidFill>
          </a:ln>
        </p:spPr>
        <p:txBody>
          <a:bodyPr wrap="square" rtlCol="0">
            <a:spAutoFit/>
          </a:bodyPr>
          <a:lstStyle/>
          <a:p>
            <a:pPr algn="ctr" defTabSz="914400" fontAlgn="auto">
              <a:spcBef>
                <a:spcPts val="0"/>
              </a:spcBef>
              <a:spcAft>
                <a:spcPts val="0"/>
              </a:spcAft>
              <a:defRPr/>
            </a:pPr>
            <a:r>
              <a:rPr lang="en-US" b="1" kern="0" dirty="0">
                <a:solidFill>
                  <a:srgbClr val="FF0000"/>
                </a:solidFill>
              </a:rPr>
              <a:t>7%</a:t>
            </a:r>
          </a:p>
        </p:txBody>
      </p:sp>
    </p:spTree>
    <p:extLst>
      <p:ext uri="{BB962C8B-B14F-4D97-AF65-F5344CB8AC3E}">
        <p14:creationId xmlns:p14="http://schemas.microsoft.com/office/powerpoint/2010/main" val="1326214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50148" y="852408"/>
            <a:ext cx="10243512" cy="3236992"/>
            <a:chOff x="350148" y="852408"/>
            <a:chExt cx="10243512" cy="3236992"/>
          </a:xfrm>
        </p:grpSpPr>
        <p:sp>
          <p:nvSpPr>
            <p:cNvPr id="5" name="Rounded Rectangle 4"/>
            <p:cNvSpPr/>
            <p:nvPr/>
          </p:nvSpPr>
          <p:spPr bwMode="auto">
            <a:xfrm>
              <a:off x="350148" y="852408"/>
              <a:ext cx="10243512" cy="3236992"/>
            </a:xfrm>
            <a:prstGeom prst="roundRect">
              <a:avLst/>
            </a:prstGeom>
            <a:solidFill>
              <a:schemeClr val="accent1">
                <a:alpha val="4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charset="-128"/>
              </a:endParaRPr>
            </a:p>
          </p:txBody>
        </p:sp>
        <p:sp>
          <p:nvSpPr>
            <p:cNvPr id="6" name="TextBox 5"/>
            <p:cNvSpPr txBox="1"/>
            <p:nvPr/>
          </p:nvSpPr>
          <p:spPr>
            <a:xfrm>
              <a:off x="7552138" y="3627735"/>
              <a:ext cx="2990722" cy="461665"/>
            </a:xfrm>
            <a:prstGeom prst="rect">
              <a:avLst/>
            </a:prstGeom>
            <a:noFill/>
          </p:spPr>
          <p:txBody>
            <a:bodyPr wrap="square" rtlCol="0">
              <a:spAutoFit/>
            </a:bodyPr>
            <a:lstStyle/>
            <a:p>
              <a:pPr algn="ctr"/>
              <a:r>
                <a:rPr lang="en-US" sz="2400" smtClean="0">
                  <a:latin typeface="Calibri" charset="0"/>
                  <a:ea typeface="Calibri" charset="0"/>
                  <a:cs typeface="Calibri" charset="0"/>
                </a:rPr>
                <a:t>- Covered </a:t>
              </a:r>
              <a:r>
                <a:rPr lang="en-US" sz="2400" dirty="0" smtClean="0">
                  <a:latin typeface="Calibri" charset="0"/>
                  <a:ea typeface="Calibri" charset="0"/>
                  <a:cs typeface="Calibri" charset="0"/>
                </a:rPr>
                <a:t>in Proposal</a:t>
              </a:r>
              <a:endParaRPr lang="en-US" sz="2400" dirty="0">
                <a:latin typeface="Calibri" charset="0"/>
                <a:ea typeface="Calibri" charset="0"/>
                <a:cs typeface="Calibri" charset="0"/>
              </a:endParaRPr>
            </a:p>
          </p:txBody>
        </p:sp>
      </p:grpSp>
      <p:sp>
        <p:nvSpPr>
          <p:cNvPr id="3" name="Content Placeholder 2"/>
          <p:cNvSpPr>
            <a:spLocks noGrp="1"/>
          </p:cNvSpPr>
          <p:nvPr>
            <p:ph idx="1"/>
          </p:nvPr>
        </p:nvSpPr>
        <p:spPr/>
        <p:txBody>
          <a:bodyPr/>
          <a:lstStyle/>
          <a:p>
            <a:pPr marL="0" indent="0" algn="ctr">
              <a:buNone/>
            </a:pPr>
            <a:r>
              <a:rPr lang="en-US" b="1" dirty="0" smtClean="0"/>
              <a:t>Bandwidth-asymmetric </a:t>
            </a:r>
            <a:r>
              <a:rPr lang="en-US" b="1" dirty="0" smtClean="0"/>
              <a:t>systems</a:t>
            </a:r>
          </a:p>
          <a:p>
            <a:pPr marL="411480" lvl="1" indent="0" algn="ctr">
              <a:buNone/>
            </a:pPr>
            <a:r>
              <a:rPr lang="en-US" dirty="0" smtClean="0"/>
              <a:t>Policies maximizing</a:t>
            </a:r>
            <a:r>
              <a:rPr lang="en-US" dirty="0" smtClean="0"/>
              <a:t> memory bandwidth for GPGPU applications</a:t>
            </a:r>
          </a:p>
          <a:p>
            <a:pPr marL="411480" lvl="1" indent="0" algn="ctr">
              <a:buNone/>
            </a:pPr>
            <a:endParaRPr lang="en-US" dirty="0" smtClean="0"/>
          </a:p>
          <a:p>
            <a:pPr marL="0" indent="0" algn="ctr">
              <a:buNone/>
            </a:pPr>
            <a:r>
              <a:rPr lang="en-US" b="1" dirty="0" smtClean="0"/>
              <a:t>Different coherence domains</a:t>
            </a:r>
          </a:p>
          <a:p>
            <a:pPr marL="411480" lvl="1" indent="0" algn="ctr">
              <a:buNone/>
            </a:pPr>
            <a:r>
              <a:rPr lang="en-US" dirty="0" smtClean="0"/>
              <a:t>Simplify CPU-GPU cache coherence implementation</a:t>
            </a:r>
          </a:p>
          <a:p>
            <a:pPr marL="0" indent="0" algn="ctr">
              <a:buNone/>
            </a:pPr>
            <a:endParaRPr lang="en-US" dirty="0" smtClean="0"/>
          </a:p>
          <a:p>
            <a:pPr marL="0" indent="0" algn="ctr">
              <a:buNone/>
            </a:pPr>
            <a:r>
              <a:rPr lang="en-US" b="1" dirty="0" smtClean="0"/>
              <a:t>Cheaper memory </a:t>
            </a:r>
            <a:r>
              <a:rPr lang="en-US" b="1" dirty="0" smtClean="0"/>
              <a:t>technologies</a:t>
            </a:r>
          </a:p>
          <a:p>
            <a:pPr marL="411480" lvl="1" indent="0" algn="ctr">
              <a:buNone/>
            </a:pPr>
            <a:r>
              <a:rPr lang="en-US" dirty="0" smtClean="0"/>
              <a:t>A case for deploying cheaper but slower memories to increase perf/$</a:t>
            </a:r>
            <a:endParaRPr lang="en-US" dirty="0"/>
          </a:p>
        </p:txBody>
      </p:sp>
      <p:sp>
        <p:nvSpPr>
          <p:cNvPr id="2" name="Title 1"/>
          <p:cNvSpPr>
            <a:spLocks noGrp="1"/>
          </p:cNvSpPr>
          <p:nvPr>
            <p:ph type="title"/>
          </p:nvPr>
        </p:nvSpPr>
        <p:spPr/>
        <p:txBody>
          <a:bodyPr/>
          <a:lstStyle/>
          <a:p>
            <a:r>
              <a:rPr lang="en-US" dirty="0" smtClean="0"/>
              <a:t>Outline</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9</a:t>
            </a:fld>
            <a:endParaRPr lang="en-US" dirty="0"/>
          </a:p>
        </p:txBody>
      </p:sp>
    </p:spTree>
    <p:extLst>
      <p:ext uri="{BB962C8B-B14F-4D97-AF65-F5344CB8AC3E}">
        <p14:creationId xmlns:p14="http://schemas.microsoft.com/office/powerpoint/2010/main" val="856818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540980" y="945572"/>
            <a:ext cx="6431820" cy="4905626"/>
          </a:xfrm>
          <a:prstGeom prst="rect">
            <a:avLst/>
          </a:prstGeom>
          <a:noFill/>
          <a:ln w="9525">
            <a:noFill/>
            <a:miter lim="800000"/>
            <a:headEnd/>
            <a:tailEnd/>
          </a:ln>
        </p:spPr>
      </p:pic>
      <p:sp>
        <p:nvSpPr>
          <p:cNvPr id="3" name="Content Placeholder 2"/>
          <p:cNvSpPr>
            <a:spLocks noGrp="1"/>
          </p:cNvSpPr>
          <p:nvPr>
            <p:ph idx="1"/>
          </p:nvPr>
        </p:nvSpPr>
        <p:spPr>
          <a:xfrm>
            <a:off x="226134" y="1165170"/>
            <a:ext cx="10285615" cy="4279107"/>
          </a:xfrm>
        </p:spPr>
        <p:txBody>
          <a:bodyPr/>
          <a:lstStyle/>
          <a:p>
            <a:pPr marL="0" indent="0">
              <a:buNone/>
            </a:pPr>
            <a:r>
              <a:rPr lang="en-US" sz="2600" dirty="0"/>
              <a:t>Predict </a:t>
            </a:r>
            <a:r>
              <a:rPr lang="en-US" sz="2600" dirty="0" smtClean="0"/>
              <a:t>read-only </a:t>
            </a:r>
            <a:r>
              <a:rPr lang="en-US" sz="2600" dirty="0"/>
              <a:t>pages </a:t>
            </a:r>
            <a:endParaRPr lang="en-US" sz="2600" dirty="0" smtClean="0"/>
          </a:p>
          <a:p>
            <a:pPr marL="0" indent="0">
              <a:buNone/>
            </a:pPr>
            <a:r>
              <a:rPr lang="en-US" sz="2600" dirty="0" smtClean="0"/>
              <a:t>and </a:t>
            </a:r>
            <a:r>
              <a:rPr lang="en-US" sz="2600" dirty="0"/>
              <a:t>allow GPU to cache them </a:t>
            </a:r>
          </a:p>
          <a:p>
            <a:pPr marL="0" indent="0">
              <a:buNone/>
            </a:pPr>
            <a:endParaRPr lang="en-US" sz="2600" dirty="0"/>
          </a:p>
          <a:p>
            <a:pPr marL="0" indent="0">
              <a:buNone/>
            </a:pPr>
            <a:r>
              <a:rPr lang="en-US" sz="2600" dirty="0" smtClean="0"/>
              <a:t>Use software fault handler </a:t>
            </a:r>
          </a:p>
          <a:p>
            <a:pPr marL="0" indent="0">
              <a:buNone/>
            </a:pPr>
            <a:r>
              <a:rPr lang="en-US" sz="2600" dirty="0" smtClean="0"/>
              <a:t>to clean up </a:t>
            </a:r>
            <a:r>
              <a:rPr lang="en-US" sz="2600" dirty="0" err="1" smtClean="0"/>
              <a:t>mispredictions</a:t>
            </a:r>
            <a:endParaRPr lang="en-US" sz="2600" dirty="0" smtClean="0"/>
          </a:p>
          <a:p>
            <a:pPr marL="0" indent="0">
              <a:buNone/>
            </a:pPr>
            <a:endParaRPr lang="en-US" sz="2600" dirty="0" smtClean="0"/>
          </a:p>
          <a:p>
            <a:pPr marL="0" indent="0">
              <a:buNone/>
            </a:pPr>
            <a:r>
              <a:rPr lang="en-US" sz="2600" dirty="0" smtClean="0"/>
              <a:t>Effectiveness </a:t>
            </a:r>
            <a:r>
              <a:rPr lang="en-US" sz="2600" dirty="0"/>
              <a:t>determined by </a:t>
            </a:r>
            <a:endParaRPr lang="en-US" sz="2600" dirty="0" smtClean="0"/>
          </a:p>
          <a:p>
            <a:pPr marL="0" indent="0">
              <a:buNone/>
            </a:pPr>
            <a:r>
              <a:rPr lang="en-US" sz="2600" dirty="0" smtClean="0"/>
              <a:t>prediction accuracy and </a:t>
            </a:r>
            <a:br>
              <a:rPr lang="en-US" sz="2600" dirty="0" smtClean="0"/>
            </a:br>
            <a:r>
              <a:rPr lang="en-US" sz="2600" dirty="0" smtClean="0"/>
              <a:t>miss-prediction penalty</a:t>
            </a:r>
            <a:endParaRPr lang="en-US" sz="2600" dirty="0"/>
          </a:p>
          <a:p>
            <a:pPr marL="0" indent="0">
              <a:buNone/>
            </a:pPr>
            <a:endParaRPr lang="en-US" sz="2600" dirty="0"/>
          </a:p>
          <a:p>
            <a:pPr marL="0" indent="0">
              <a:buNone/>
            </a:pPr>
            <a:endParaRPr lang="en-US" sz="2600" dirty="0"/>
          </a:p>
        </p:txBody>
      </p:sp>
      <p:sp>
        <p:nvSpPr>
          <p:cNvPr id="6" name="Oval 5"/>
          <p:cNvSpPr/>
          <p:nvPr/>
        </p:nvSpPr>
        <p:spPr>
          <a:xfrm rot="2639207">
            <a:off x="4922694" y="4783564"/>
            <a:ext cx="447491" cy="10919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dirty="0" smtClean="0"/>
              <a:t>Promiscuous Read-only Caching</a:t>
            </a:r>
            <a:endParaRPr lang="en-US" dirty="0"/>
          </a:p>
        </p:txBody>
      </p:sp>
      <p:sp>
        <p:nvSpPr>
          <p:cNvPr id="9" name="Oval 8"/>
          <p:cNvSpPr/>
          <p:nvPr/>
        </p:nvSpPr>
        <p:spPr>
          <a:xfrm rot="2639207">
            <a:off x="6335579" y="4899893"/>
            <a:ext cx="374004" cy="4717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2639207">
            <a:off x="8142706" y="4848681"/>
            <a:ext cx="374004" cy="8368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2307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006" y="1234442"/>
            <a:ext cx="10215154" cy="4279107"/>
          </a:xfrm>
        </p:spPr>
        <p:txBody>
          <a:bodyPr/>
          <a:lstStyle/>
          <a:p>
            <a:pPr marL="0" indent="0">
              <a:buNone/>
            </a:pPr>
            <a:endParaRPr lang="en-US" sz="2400" dirty="0" smtClean="0"/>
          </a:p>
          <a:p>
            <a:pPr marL="0" indent="0">
              <a:buNone/>
            </a:pPr>
            <a:r>
              <a:rPr lang="en-US" sz="2600" dirty="0" smtClean="0"/>
              <a:t>Reduce transfer unit: 128B down to 64B or 32B?</a:t>
            </a:r>
          </a:p>
          <a:p>
            <a:pPr marL="0" indent="0">
              <a:buNone/>
            </a:pPr>
            <a:endParaRPr lang="en-US" sz="2400" dirty="0"/>
          </a:p>
          <a:p>
            <a:pPr marL="0" indent="0">
              <a:buNone/>
            </a:pPr>
            <a:endParaRPr lang="en-US" sz="2400" dirty="0" smtClean="0"/>
          </a:p>
          <a:p>
            <a:pPr marL="0" indent="0">
              <a:buNone/>
            </a:pPr>
            <a:r>
              <a:rPr lang="en-US" sz="2600" dirty="0" smtClean="0"/>
              <a:t>Trade-offs with </a:t>
            </a:r>
            <a:r>
              <a:rPr lang="en-US" sz="2600" dirty="0" err="1" smtClean="0"/>
              <a:t>packetization</a:t>
            </a:r>
            <a:r>
              <a:rPr lang="en-US" sz="2600" dirty="0" smtClean="0"/>
              <a:t> overhead</a:t>
            </a:r>
          </a:p>
          <a:p>
            <a:pPr marL="0" indent="0">
              <a:buNone/>
            </a:pPr>
            <a:endParaRPr lang="en-US" sz="2400" dirty="0"/>
          </a:p>
          <a:p>
            <a:pPr marL="0" indent="0">
              <a:buNone/>
            </a:pPr>
            <a:endParaRPr lang="en-US" sz="2400" dirty="0" smtClean="0">
              <a:solidFill>
                <a:srgbClr val="76B900"/>
              </a:solidFill>
            </a:endParaRPr>
          </a:p>
          <a:p>
            <a:pPr marL="0" indent="0">
              <a:buNone/>
            </a:pPr>
            <a:r>
              <a:rPr lang="en-US" sz="2600" b="1" dirty="0" smtClean="0">
                <a:solidFill>
                  <a:srgbClr val="FF0000"/>
                </a:solidFill>
              </a:rPr>
              <a:t>We propose variable-size link transfers</a:t>
            </a:r>
            <a:endParaRPr lang="en-US" sz="2600" b="1" dirty="0">
              <a:solidFill>
                <a:srgbClr val="FF0000"/>
              </a:solidFill>
            </a:endParaRPr>
          </a:p>
        </p:txBody>
      </p:sp>
      <p:graphicFrame>
        <p:nvGraphicFramePr>
          <p:cNvPr id="9" name="Table 8"/>
          <p:cNvGraphicFramePr>
            <a:graphicFrameLocks noGrp="1"/>
          </p:cNvGraphicFramePr>
          <p:nvPr>
            <p:extLst/>
          </p:nvPr>
        </p:nvGraphicFramePr>
        <p:xfrm>
          <a:off x="7054768" y="1057644"/>
          <a:ext cx="3778996" cy="4632702"/>
        </p:xfrm>
        <a:graphic>
          <a:graphicData uri="http://schemas.openxmlformats.org/drawingml/2006/table">
            <a:tbl>
              <a:tblPr/>
              <a:tblGrid>
                <a:gridCol w="1012647"/>
                <a:gridCol w="2766349"/>
              </a:tblGrid>
              <a:tr h="948899">
                <a:tc>
                  <a:txBody>
                    <a:bodyPr/>
                    <a:lstStyle/>
                    <a:p>
                      <a:pPr algn="l" fontAlgn="b"/>
                      <a:r>
                        <a:rPr lang="en-US" sz="1600" b="0" i="0" u="none" strike="noStrike" dirty="0" smtClean="0">
                          <a:solidFill>
                            <a:srgbClr val="000000"/>
                          </a:solidFill>
                          <a:effectLst/>
                          <a:latin typeface="Trebuchet MS"/>
                        </a:rPr>
                        <a:t>Workload</a:t>
                      </a:r>
                      <a:endParaRPr lang="en-US" sz="1600" b="0" i="0" u="none" strike="noStrike" dirty="0">
                        <a:solidFill>
                          <a:srgbClr val="000000"/>
                        </a:solidFill>
                        <a:effectLst/>
                        <a:latin typeface="Trebuchet MS"/>
                      </a:endParaRPr>
                    </a:p>
                  </a:txBody>
                  <a:tcPr marL="7871" marR="7871" marT="787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Trebuchet MS"/>
                        </a:rPr>
                        <a:t>Avg. </a:t>
                      </a:r>
                      <a:r>
                        <a:rPr lang="en-US" sz="1600" b="0" i="0" u="none" strike="noStrike" dirty="0" err="1">
                          <a:solidFill>
                            <a:srgbClr val="000000"/>
                          </a:solidFill>
                          <a:effectLst/>
                          <a:latin typeface="Trebuchet MS"/>
                        </a:rPr>
                        <a:t>Cacheline</a:t>
                      </a:r>
                      <a:r>
                        <a:rPr lang="en-US" sz="1600" b="0" i="0" u="none" strike="noStrike" dirty="0">
                          <a:solidFill>
                            <a:srgbClr val="000000"/>
                          </a:solidFill>
                          <a:effectLst/>
                          <a:latin typeface="Trebuchet MS"/>
                        </a:rPr>
                        <a:t> Utilization (%)</a:t>
                      </a:r>
                    </a:p>
                  </a:txBody>
                  <a:tcPr marL="7871" marR="7871" marT="7871" marB="0" anchor="b">
                    <a:lnL>
                      <a:noFill/>
                    </a:lnL>
                    <a:lnR>
                      <a:noFill/>
                    </a:lnR>
                    <a:lnT>
                      <a:noFill/>
                    </a:lnT>
                    <a:lnB w="6350" cap="flat" cmpd="sng" algn="ctr">
                      <a:solidFill>
                        <a:srgbClr val="000000"/>
                      </a:solidFill>
                      <a:prstDash val="solid"/>
                      <a:round/>
                      <a:headEnd type="none" w="med" len="med"/>
                      <a:tailEnd type="none" w="med" len="med"/>
                    </a:lnB>
                  </a:tcPr>
                </a:tc>
              </a:tr>
              <a:tr h="379559">
                <a:tc>
                  <a:txBody>
                    <a:bodyPr/>
                    <a:lstStyle/>
                    <a:p>
                      <a:pPr algn="l" fontAlgn="b"/>
                      <a:r>
                        <a:rPr lang="en-US" sz="1600" b="0" i="0" u="none" strike="noStrike">
                          <a:solidFill>
                            <a:srgbClr val="000000"/>
                          </a:solidFill>
                          <a:effectLst/>
                          <a:latin typeface="Trebuchet MS"/>
                        </a:rPr>
                        <a:t>backprop</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86</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a:solidFill>
                            <a:srgbClr val="000000"/>
                          </a:solidFill>
                          <a:effectLst/>
                          <a:latin typeface="Trebuchet MS"/>
                        </a:rPr>
                        <a:t>bfs</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37</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dirty="0" err="1">
                          <a:solidFill>
                            <a:srgbClr val="000000"/>
                          </a:solidFill>
                          <a:effectLst/>
                          <a:latin typeface="Trebuchet MS"/>
                        </a:rPr>
                        <a:t>btree</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79</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a:solidFill>
                            <a:srgbClr val="000000"/>
                          </a:solidFill>
                          <a:effectLst/>
                          <a:latin typeface="Trebuchet MS"/>
                        </a:rPr>
                        <a:t>cns</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78</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a:solidFill>
                            <a:srgbClr val="000000"/>
                          </a:solidFill>
                          <a:effectLst/>
                          <a:latin typeface="Trebuchet MS"/>
                        </a:rPr>
                        <a:t>comd</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33</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1860">
                <a:tc>
                  <a:txBody>
                    <a:bodyPr/>
                    <a:lstStyle/>
                    <a:p>
                      <a:pPr algn="l" fontAlgn="b"/>
                      <a:r>
                        <a:rPr lang="en-US" sz="1600" b="0" i="0" u="none" strike="noStrike">
                          <a:solidFill>
                            <a:srgbClr val="000000"/>
                          </a:solidFill>
                          <a:effectLst/>
                          <a:latin typeface="Trebuchet MS"/>
                        </a:rPr>
                        <a:t>kmeans</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Trebuchet MS"/>
                        </a:rPr>
                        <a:t>25</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dirty="0" err="1">
                          <a:solidFill>
                            <a:srgbClr val="000000"/>
                          </a:solidFill>
                          <a:effectLst/>
                          <a:latin typeface="Trebuchet MS"/>
                        </a:rPr>
                        <a:t>minife</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92</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5016">
                <a:tc>
                  <a:txBody>
                    <a:bodyPr/>
                    <a:lstStyle/>
                    <a:p>
                      <a:pPr algn="l" fontAlgn="b"/>
                      <a:r>
                        <a:rPr lang="en-US" sz="1600" b="0" i="0" u="none" strike="noStrike" dirty="0">
                          <a:solidFill>
                            <a:srgbClr val="000000"/>
                          </a:solidFill>
                          <a:effectLst/>
                          <a:latin typeface="Trebuchet MS"/>
                        </a:rPr>
                        <a:t>mummer</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Trebuchet MS"/>
                        </a:rPr>
                        <a:t>46</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99">
                <a:tc>
                  <a:txBody>
                    <a:bodyPr/>
                    <a:lstStyle/>
                    <a:p>
                      <a:pPr algn="l" fontAlgn="b"/>
                      <a:r>
                        <a:rPr lang="en-US" sz="1600" b="0" i="0" u="none" strike="noStrike">
                          <a:solidFill>
                            <a:srgbClr val="000000"/>
                          </a:solidFill>
                          <a:effectLst/>
                          <a:latin typeface="Trebuchet MS"/>
                        </a:rPr>
                        <a:t>needle</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39</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8172">
                <a:tc>
                  <a:txBody>
                    <a:bodyPr/>
                    <a:lstStyle/>
                    <a:p>
                      <a:pPr algn="l" fontAlgn="b"/>
                      <a:r>
                        <a:rPr lang="en-US" sz="1600" b="0" i="0" u="none" strike="noStrike">
                          <a:solidFill>
                            <a:srgbClr val="000000"/>
                          </a:solidFill>
                          <a:effectLst/>
                          <a:latin typeface="Trebuchet MS"/>
                        </a:rPr>
                        <a:t>pathfinder</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87</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88707">
                <a:tc>
                  <a:txBody>
                    <a:bodyPr/>
                    <a:lstStyle/>
                    <a:p>
                      <a:pPr algn="l" fontAlgn="b"/>
                      <a:r>
                        <a:rPr lang="en-US" sz="1600" b="0" i="0" u="none" strike="noStrike">
                          <a:solidFill>
                            <a:srgbClr val="000000"/>
                          </a:solidFill>
                          <a:effectLst/>
                          <a:latin typeface="Trebuchet MS"/>
                        </a:rPr>
                        <a:t>srad_v1</a:t>
                      </a: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96</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0664">
                <a:tc>
                  <a:txBody>
                    <a:bodyPr/>
                    <a:lstStyle/>
                    <a:p>
                      <a:pPr algn="l" fontAlgn="b"/>
                      <a:r>
                        <a:rPr lang="en-US" sz="1600" b="0" i="0" u="none" strike="noStrike" dirty="0" err="1">
                          <a:solidFill>
                            <a:srgbClr val="000000"/>
                          </a:solidFill>
                          <a:effectLst/>
                          <a:latin typeface="Trebuchet MS"/>
                        </a:rPr>
                        <a:t>xsbench</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600" b="0" i="0" u="none" strike="noStrike" dirty="0" smtClean="0">
                          <a:solidFill>
                            <a:srgbClr val="000000"/>
                          </a:solidFill>
                          <a:effectLst/>
                          <a:latin typeface="Trebuchet MS"/>
                        </a:rPr>
                        <a:t>30</a:t>
                      </a:r>
                      <a:endParaRPr lang="en-US" sz="1600" b="0"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79559">
                <a:tc>
                  <a:txBody>
                    <a:bodyPr/>
                    <a:lstStyle/>
                    <a:p>
                      <a:pPr algn="l" fontAlgn="b"/>
                      <a:r>
                        <a:rPr lang="en-US" sz="1600" b="0" i="0" u="none" strike="noStrike">
                          <a:solidFill>
                            <a:srgbClr val="000000"/>
                          </a:solidFill>
                          <a:effectLst/>
                          <a:latin typeface="Trebuchet MS"/>
                        </a:rPr>
                        <a:t>Average</a:t>
                      </a:r>
                    </a:p>
                  </a:txBody>
                  <a:tcPr marL="7871" marR="7871" marT="7871"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600" b="1" i="0" u="none" strike="noStrike" dirty="0" smtClean="0">
                          <a:solidFill>
                            <a:srgbClr val="000000"/>
                          </a:solidFill>
                          <a:effectLst/>
                          <a:latin typeface="Trebuchet MS"/>
                        </a:rPr>
                        <a:t>60</a:t>
                      </a:r>
                      <a:endParaRPr lang="en-US" sz="1600" b="1" i="0" u="none" strike="noStrike" dirty="0">
                        <a:solidFill>
                          <a:srgbClr val="000000"/>
                        </a:solidFill>
                        <a:effectLst/>
                        <a:latin typeface="Trebuchet MS"/>
                      </a:endParaRPr>
                    </a:p>
                  </a:txBody>
                  <a:tcPr marL="7871" marR="7871" marT="7871" marB="0" anchor="b">
                    <a:lnL>
                      <a:noFill/>
                    </a:lnL>
                    <a:lnR>
                      <a:noFill/>
                    </a:lnR>
                    <a:lnT w="6350" cap="flat" cmpd="sng" algn="ctr">
                      <a:solidFill>
                        <a:srgbClr val="000000"/>
                      </a:solidFill>
                      <a:prstDash val="solid"/>
                      <a:round/>
                      <a:headEnd type="none" w="med" len="med"/>
                      <a:tailEnd type="none" w="med" len="med"/>
                    </a:lnT>
                    <a:lnB>
                      <a:noFill/>
                    </a:lnB>
                  </a:tcPr>
                </a:tc>
              </a:tr>
            </a:tbl>
          </a:graphicData>
        </a:graphic>
      </p:graphicFrame>
      <p:sp>
        <p:nvSpPr>
          <p:cNvPr id="4" name="Title 3"/>
          <p:cNvSpPr>
            <a:spLocks noGrp="1"/>
          </p:cNvSpPr>
          <p:nvPr>
            <p:ph type="title"/>
          </p:nvPr>
        </p:nvSpPr>
        <p:spPr/>
        <p:txBody>
          <a:bodyPr/>
          <a:lstStyle/>
          <a:p>
            <a:r>
              <a:rPr lang="en-US" dirty="0" smtClean="0"/>
              <a:t>Data Over-fetch across CPU-GPU interconnect</a:t>
            </a:r>
            <a:endParaRPr lang="en-US" dirty="0"/>
          </a:p>
        </p:txBody>
      </p:sp>
    </p:spTree>
    <p:extLst>
      <p:ext uri="{BB962C8B-B14F-4D97-AF65-F5344CB8AC3E}">
        <p14:creationId xmlns:p14="http://schemas.microsoft.com/office/powerpoint/2010/main" val="1275336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279586" y="1657610"/>
            <a:ext cx="6413628" cy="2648289"/>
            <a:chOff x="1953492" y="2984016"/>
            <a:chExt cx="7023100" cy="3312224"/>
          </a:xfrm>
        </p:grpSpPr>
        <p:sp>
          <p:nvSpPr>
            <p:cNvPr id="38" name="Rounded Rectangle 37"/>
            <p:cNvSpPr/>
            <p:nvPr/>
          </p:nvSpPr>
          <p:spPr>
            <a:xfrm>
              <a:off x="2588620" y="2984016"/>
              <a:ext cx="1386840" cy="9906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r>
                <a:rPr lang="en-US" b="1" kern="0" dirty="0">
                  <a:solidFill>
                    <a:sysClr val="windowText" lastClr="000000"/>
                  </a:solidFill>
                  <a:latin typeface="Calibri"/>
                  <a:ea typeface="+mn-ea"/>
                </a:rPr>
                <a:t>20+</a:t>
              </a:r>
            </a:p>
            <a:p>
              <a:pPr algn="ctr" defTabSz="914400" fontAlgn="auto">
                <a:spcBef>
                  <a:spcPts val="0"/>
                </a:spcBef>
                <a:spcAft>
                  <a:spcPts val="0"/>
                </a:spcAft>
                <a:defRPr/>
              </a:pPr>
              <a:r>
                <a:rPr lang="en-US" b="1" kern="0" dirty="0">
                  <a:solidFill>
                    <a:sysClr val="windowText" lastClr="000000"/>
                  </a:solidFill>
                  <a:latin typeface="Calibri"/>
                  <a:ea typeface="+mn-ea"/>
                </a:rPr>
                <a:t>Cores</a:t>
              </a:r>
            </a:p>
            <a:p>
              <a:pPr algn="ctr" defTabSz="914400" fontAlgn="auto">
                <a:spcBef>
                  <a:spcPts val="0"/>
                </a:spcBef>
                <a:spcAft>
                  <a:spcPts val="0"/>
                </a:spcAft>
                <a:defRPr/>
              </a:pPr>
              <a:r>
                <a:rPr lang="en-US" b="1" kern="0" dirty="0">
                  <a:solidFill>
                    <a:sysClr val="windowText" lastClr="000000"/>
                  </a:solidFill>
                  <a:latin typeface="Calibri"/>
                  <a:ea typeface="+mn-ea"/>
                </a:rPr>
                <a:t>(CPU)</a:t>
              </a:r>
            </a:p>
          </p:txBody>
        </p:sp>
        <p:sp>
          <p:nvSpPr>
            <p:cNvPr id="39" name="Rounded Rectangle 38"/>
            <p:cNvSpPr/>
            <p:nvPr/>
          </p:nvSpPr>
          <p:spPr>
            <a:xfrm>
              <a:off x="2588620" y="4805221"/>
              <a:ext cx="1386840" cy="990600"/>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b="1" kern="0" dirty="0">
                  <a:solidFill>
                    <a:sysClr val="windowText" lastClr="000000"/>
                  </a:solidFill>
                  <a:latin typeface="Calibri"/>
                  <a:ea typeface="+mn-ea"/>
                </a:rPr>
                <a:t>100+ SMs</a:t>
              </a:r>
            </a:p>
            <a:p>
              <a:pPr algn="ctr" defTabSz="914400" fontAlgn="auto">
                <a:spcBef>
                  <a:spcPts val="0"/>
                </a:spcBef>
                <a:spcAft>
                  <a:spcPts val="0"/>
                </a:spcAft>
                <a:defRPr/>
              </a:pPr>
              <a:r>
                <a:rPr lang="en-US" b="1" kern="0" dirty="0">
                  <a:solidFill>
                    <a:sysClr val="windowText" lastClr="000000"/>
                  </a:solidFill>
                  <a:latin typeface="Calibri"/>
                  <a:ea typeface="+mn-ea"/>
                </a:rPr>
                <a:t>(GPU)</a:t>
              </a:r>
            </a:p>
          </p:txBody>
        </p:sp>
        <p:sp>
          <p:nvSpPr>
            <p:cNvPr id="40" name="Rounded Rectangle 39"/>
            <p:cNvSpPr/>
            <p:nvPr/>
          </p:nvSpPr>
          <p:spPr>
            <a:xfrm>
              <a:off x="6980280" y="2984016"/>
              <a:ext cx="1386840" cy="990600"/>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r>
                <a:rPr lang="en-US" b="1" kern="0" dirty="0">
                  <a:solidFill>
                    <a:sysClr val="windowText" lastClr="000000"/>
                  </a:solidFill>
                  <a:latin typeface="Calibri"/>
                  <a:ea typeface="+mn-ea"/>
                </a:rPr>
                <a:t>20+</a:t>
              </a:r>
            </a:p>
            <a:p>
              <a:pPr algn="ctr" defTabSz="914400" fontAlgn="auto">
                <a:spcBef>
                  <a:spcPts val="0"/>
                </a:spcBef>
                <a:spcAft>
                  <a:spcPts val="0"/>
                </a:spcAft>
                <a:defRPr/>
              </a:pPr>
              <a:r>
                <a:rPr lang="en-US" b="1" kern="0" dirty="0">
                  <a:solidFill>
                    <a:sysClr val="windowText" lastClr="000000"/>
                  </a:solidFill>
                  <a:latin typeface="Calibri"/>
                  <a:ea typeface="+mn-ea"/>
                </a:rPr>
                <a:t>Cores</a:t>
              </a:r>
            </a:p>
            <a:p>
              <a:pPr algn="ctr" defTabSz="914400" fontAlgn="auto">
                <a:spcBef>
                  <a:spcPts val="0"/>
                </a:spcBef>
                <a:spcAft>
                  <a:spcPts val="0"/>
                </a:spcAft>
                <a:defRPr/>
              </a:pPr>
              <a:r>
                <a:rPr lang="en-US" b="1" kern="0" dirty="0">
                  <a:solidFill>
                    <a:sysClr val="windowText" lastClr="000000"/>
                  </a:solidFill>
                  <a:latin typeface="Calibri"/>
                  <a:ea typeface="+mn-ea"/>
                </a:rPr>
                <a:t>(CPU)</a:t>
              </a:r>
            </a:p>
          </p:txBody>
        </p:sp>
        <p:sp>
          <p:nvSpPr>
            <p:cNvPr id="41" name="Rounded Rectangle 40"/>
            <p:cNvSpPr/>
            <p:nvPr/>
          </p:nvSpPr>
          <p:spPr>
            <a:xfrm>
              <a:off x="6962500" y="4805221"/>
              <a:ext cx="1386840" cy="990600"/>
            </a:xfrm>
            <a:prstGeom prst="roundRect">
              <a:avLst/>
            </a:prstGeom>
            <a:solidFill>
              <a:srgbClr val="9BBB59"/>
            </a:solidFill>
            <a:ln w="25400" cap="flat" cmpd="sng" algn="ctr">
              <a:solidFill>
                <a:srgbClr val="9BBB59">
                  <a:shade val="50000"/>
                </a:srgbClr>
              </a:solidFill>
              <a:prstDash val="solid"/>
            </a:ln>
            <a:effectLst/>
          </p:spPr>
          <p:txBody>
            <a:bodyPr rtlCol="0" anchor="ctr"/>
            <a:lstStyle/>
            <a:p>
              <a:pPr algn="ctr" defTabSz="914400" fontAlgn="auto">
                <a:spcBef>
                  <a:spcPts val="0"/>
                </a:spcBef>
                <a:spcAft>
                  <a:spcPts val="0"/>
                </a:spcAft>
                <a:defRPr/>
              </a:pPr>
              <a:r>
                <a:rPr lang="en-US" b="1" kern="0" dirty="0">
                  <a:solidFill>
                    <a:sysClr val="windowText" lastClr="000000"/>
                  </a:solidFill>
                  <a:latin typeface="Calibri"/>
                  <a:ea typeface="+mn-ea"/>
                </a:rPr>
                <a:t>100+ SMs</a:t>
              </a:r>
            </a:p>
            <a:p>
              <a:pPr algn="ctr" defTabSz="914400" fontAlgn="auto">
                <a:spcBef>
                  <a:spcPts val="0"/>
                </a:spcBef>
                <a:spcAft>
                  <a:spcPts val="0"/>
                </a:spcAft>
                <a:defRPr/>
              </a:pPr>
              <a:r>
                <a:rPr lang="en-US" b="1" kern="0" dirty="0">
                  <a:solidFill>
                    <a:sysClr val="windowText" lastClr="000000"/>
                  </a:solidFill>
                  <a:latin typeface="Calibri"/>
                  <a:ea typeface="+mn-ea"/>
                </a:rPr>
                <a:t>(GPU)</a:t>
              </a:r>
            </a:p>
          </p:txBody>
        </p:sp>
        <p:sp>
          <p:nvSpPr>
            <p:cNvPr id="42" name="TextBox 41"/>
            <p:cNvSpPr txBox="1"/>
            <p:nvPr/>
          </p:nvSpPr>
          <p:spPr>
            <a:xfrm>
              <a:off x="6324651" y="3689007"/>
              <a:ext cx="202286" cy="461925"/>
            </a:xfrm>
            <a:prstGeom prst="rect">
              <a:avLst/>
            </a:prstGeom>
            <a:noFill/>
          </p:spPr>
          <p:txBody>
            <a:bodyPr wrap="none" rtlCol="0">
              <a:spAutoFit/>
            </a:bodyPr>
            <a:lstStyle/>
            <a:p>
              <a:pPr defTabSz="914400" fontAlgn="auto">
                <a:spcBef>
                  <a:spcPts val="0"/>
                </a:spcBef>
                <a:spcAft>
                  <a:spcPts val="0"/>
                </a:spcAft>
                <a:defRPr/>
              </a:pPr>
              <a:endParaRPr lang="en-US" kern="0" dirty="0">
                <a:solidFill>
                  <a:sysClr val="windowText" lastClr="000000"/>
                </a:solidFill>
              </a:endParaRPr>
            </a:p>
          </p:txBody>
        </p:sp>
        <p:sp>
          <p:nvSpPr>
            <p:cNvPr id="43" name="Left-Right Arrow 42"/>
            <p:cNvSpPr/>
            <p:nvPr/>
          </p:nvSpPr>
          <p:spPr>
            <a:xfrm>
              <a:off x="3975460" y="3311620"/>
              <a:ext cx="3004820" cy="316224"/>
            </a:xfrm>
            <a:prstGeom prst="leftRight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kern="0">
                <a:solidFill>
                  <a:sysClr val="window" lastClr="FFFFFF"/>
                </a:solidFill>
                <a:latin typeface="Calibri"/>
                <a:ea typeface="+mn-ea"/>
              </a:endParaRPr>
            </a:p>
          </p:txBody>
        </p:sp>
        <p:sp>
          <p:nvSpPr>
            <p:cNvPr id="44" name="Up-Down Arrow 43"/>
            <p:cNvSpPr/>
            <p:nvPr/>
          </p:nvSpPr>
          <p:spPr>
            <a:xfrm>
              <a:off x="3015340" y="3977676"/>
              <a:ext cx="426720" cy="827547"/>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kern="0">
                <a:solidFill>
                  <a:sysClr val="window" lastClr="FFFFFF"/>
                </a:solidFill>
                <a:latin typeface="Calibri"/>
                <a:ea typeface="+mn-ea"/>
              </a:endParaRPr>
            </a:p>
          </p:txBody>
        </p:sp>
        <p:sp>
          <p:nvSpPr>
            <p:cNvPr id="45" name="Up-Down Arrow 44"/>
            <p:cNvSpPr/>
            <p:nvPr/>
          </p:nvSpPr>
          <p:spPr>
            <a:xfrm>
              <a:off x="7445073" y="3977676"/>
              <a:ext cx="388648" cy="827547"/>
            </a:xfrm>
            <a:prstGeom prst="upDownArrow">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algn="ctr" defTabSz="914400" fontAlgn="auto">
                <a:spcBef>
                  <a:spcPts val="0"/>
                </a:spcBef>
                <a:spcAft>
                  <a:spcPts val="0"/>
                </a:spcAft>
                <a:defRPr/>
              </a:pPr>
              <a:endParaRPr lang="en-US" kern="0">
                <a:solidFill>
                  <a:sysClr val="window" lastClr="FFFFFF"/>
                </a:solidFill>
                <a:latin typeface="Calibri"/>
                <a:ea typeface="+mn-ea"/>
              </a:endParaRPr>
            </a:p>
          </p:txBody>
        </p:sp>
        <p:sp>
          <p:nvSpPr>
            <p:cNvPr id="46" name="TextBox 45"/>
            <p:cNvSpPr txBox="1"/>
            <p:nvPr/>
          </p:nvSpPr>
          <p:spPr>
            <a:xfrm>
              <a:off x="1953492" y="5795821"/>
              <a:ext cx="7023100" cy="500419"/>
            </a:xfrm>
            <a:prstGeom prst="rect">
              <a:avLst/>
            </a:prstGeom>
            <a:noFill/>
          </p:spPr>
          <p:txBody>
            <a:bodyPr wrap="square" rtlCol="0">
              <a:spAutoFit/>
            </a:bodyPr>
            <a:lstStyle/>
            <a:p>
              <a:pPr algn="ctr" defTabSz="914400" fontAlgn="auto">
                <a:spcBef>
                  <a:spcPts val="0"/>
                </a:spcBef>
                <a:spcAft>
                  <a:spcPts val="0"/>
                </a:spcAft>
                <a:defRPr/>
              </a:pPr>
              <a:r>
                <a:rPr lang="en-US" sz="2000" b="1" kern="0" dirty="0">
                  <a:solidFill>
                    <a:sysClr val="windowText" lastClr="000000"/>
                  </a:solidFill>
                </a:rPr>
                <a:t>Future: Hundreds of coherent caches?</a:t>
              </a:r>
            </a:p>
          </p:txBody>
        </p:sp>
        <p:sp>
          <p:nvSpPr>
            <p:cNvPr id="47" name="TextBox 46"/>
            <p:cNvSpPr txBox="1"/>
            <p:nvPr/>
          </p:nvSpPr>
          <p:spPr>
            <a:xfrm>
              <a:off x="3301613" y="4189057"/>
              <a:ext cx="1706880" cy="423431"/>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CPU-GPU Link</a:t>
              </a:r>
            </a:p>
          </p:txBody>
        </p:sp>
        <p:sp>
          <p:nvSpPr>
            <p:cNvPr id="48" name="TextBox 47"/>
            <p:cNvSpPr txBox="1"/>
            <p:nvPr/>
          </p:nvSpPr>
          <p:spPr>
            <a:xfrm>
              <a:off x="5823940" y="4184016"/>
              <a:ext cx="1921768" cy="423431"/>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CPU-GPU Link</a:t>
              </a:r>
            </a:p>
          </p:txBody>
        </p:sp>
        <p:sp>
          <p:nvSpPr>
            <p:cNvPr id="49" name="TextBox 48"/>
            <p:cNvSpPr txBox="1"/>
            <p:nvPr/>
          </p:nvSpPr>
          <p:spPr>
            <a:xfrm>
              <a:off x="3939908" y="3514443"/>
              <a:ext cx="3040382" cy="423431"/>
            </a:xfrm>
            <a:prstGeom prst="rect">
              <a:avLst/>
            </a:prstGeom>
            <a:noFill/>
          </p:spPr>
          <p:txBody>
            <a:bodyPr wrap="square" rtlCol="0">
              <a:spAutoFit/>
            </a:bodyPr>
            <a:lstStyle/>
            <a:p>
              <a:pPr algn="ctr" defTabSz="914400" fontAlgn="auto">
                <a:spcBef>
                  <a:spcPts val="0"/>
                </a:spcBef>
                <a:spcAft>
                  <a:spcPts val="0"/>
                </a:spcAft>
                <a:defRPr/>
              </a:pPr>
              <a:r>
                <a:rPr lang="en-US" sz="1600" kern="0" dirty="0">
                  <a:solidFill>
                    <a:sysClr val="windowText" lastClr="000000"/>
                  </a:solidFill>
                </a:rPr>
                <a:t>Cache-coherent Link</a:t>
              </a:r>
            </a:p>
          </p:txBody>
        </p:sp>
      </p:grpSp>
      <p:sp>
        <p:nvSpPr>
          <p:cNvPr id="99" name="TextBox 98"/>
          <p:cNvSpPr txBox="1"/>
          <p:nvPr/>
        </p:nvSpPr>
        <p:spPr>
          <a:xfrm>
            <a:off x="2124812" y="4984267"/>
            <a:ext cx="6714147" cy="5355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3200" b="1" dirty="0">
                <a:solidFill>
                  <a:srgbClr val="FF0000"/>
                </a:solidFill>
                <a:latin typeface="Calibri" charset="0"/>
                <a:ea typeface="Calibri" charset="0"/>
                <a:cs typeface="Calibri" charset="0"/>
              </a:rPr>
              <a:t>Hard to implement in a timely manner</a:t>
            </a:r>
          </a:p>
        </p:txBody>
      </p:sp>
      <p:sp>
        <p:nvSpPr>
          <p:cNvPr id="4" name="Title 3"/>
          <p:cNvSpPr>
            <a:spLocks noGrp="1"/>
          </p:cNvSpPr>
          <p:nvPr>
            <p:ph type="title"/>
          </p:nvPr>
        </p:nvSpPr>
        <p:spPr/>
        <p:txBody>
          <a:bodyPr/>
          <a:lstStyle/>
          <a:p>
            <a:r>
              <a:rPr lang="en-US" dirty="0" smtClean="0"/>
              <a:t>Problem!</a:t>
            </a:r>
            <a:endParaRPr lang="en-US" dirty="0"/>
          </a:p>
        </p:txBody>
      </p:sp>
      <p:sp>
        <p:nvSpPr>
          <p:cNvPr id="2" name="TextBox 1"/>
          <p:cNvSpPr txBox="1"/>
          <p:nvPr/>
        </p:nvSpPr>
        <p:spPr>
          <a:xfrm>
            <a:off x="8838959" y="1657610"/>
            <a:ext cx="1020658" cy="646331"/>
          </a:xfrm>
          <a:prstGeom prst="rect">
            <a:avLst/>
          </a:prstGeom>
          <a:noFill/>
        </p:spPr>
        <p:txBody>
          <a:bodyPr wrap="square" rtlCol="0">
            <a:spAutoFit/>
          </a:bodyPr>
          <a:lstStyle/>
          <a:p>
            <a:r>
              <a:rPr lang="en-US" dirty="0" smtClean="0"/>
              <a:t>change diagram</a:t>
            </a:r>
            <a:endParaRPr lang="en-US" dirty="0"/>
          </a:p>
        </p:txBody>
      </p:sp>
    </p:spTree>
    <p:extLst>
      <p:ext uri="{BB962C8B-B14F-4D97-AF65-F5344CB8AC3E}">
        <p14:creationId xmlns:p14="http://schemas.microsoft.com/office/powerpoint/2010/main" val="488891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CPU-GPU heterogeneous systems</a:t>
            </a:r>
            <a:endParaRPr lang="en-US" dirty="0"/>
          </a:p>
        </p:txBody>
      </p:sp>
      <p:sp>
        <p:nvSpPr>
          <p:cNvPr id="3" name="Content Placeholder 2"/>
          <p:cNvSpPr>
            <a:spLocks noGrp="1"/>
          </p:cNvSpPr>
          <p:nvPr>
            <p:ph idx="1"/>
          </p:nvPr>
        </p:nvSpPr>
        <p:spPr>
          <a:xfrm>
            <a:off x="548640" y="1387236"/>
            <a:ext cx="9875520" cy="4279107"/>
          </a:xfrm>
        </p:spPr>
        <p:txBody>
          <a:bodyPr anchor="t"/>
          <a:lstStyle/>
          <a:p>
            <a:r>
              <a:rPr lang="en-US" sz="3200" dirty="0"/>
              <a:t>Simplifying CPU-GPU coherence </a:t>
            </a:r>
            <a:r>
              <a:rPr lang="en-US" sz="1600" dirty="0"/>
              <a:t>[HPCA’16]</a:t>
            </a:r>
          </a:p>
          <a:p>
            <a:pPr lvl="1"/>
            <a:r>
              <a:rPr lang="en-US" dirty="0"/>
              <a:t>CPU and GPU need not implement same cache coherence protocol</a:t>
            </a:r>
          </a:p>
          <a:p>
            <a:pPr lvl="1"/>
            <a:r>
              <a:rPr lang="en-US" dirty="0"/>
              <a:t>Simplifies vendor </a:t>
            </a:r>
            <a:r>
              <a:rPr lang="en-US" dirty="0" smtClean="0"/>
              <a:t>collaboration</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93</a:t>
            </a:fld>
            <a:endParaRPr lang="en-US" dirty="0"/>
          </a:p>
        </p:txBody>
      </p:sp>
    </p:spTree>
    <p:extLst>
      <p:ext uri="{BB962C8B-B14F-4D97-AF65-F5344CB8AC3E}">
        <p14:creationId xmlns:p14="http://schemas.microsoft.com/office/powerpoint/2010/main" val="1297624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CPU-GPUs</a:t>
            </a:r>
            <a:endParaRPr lang="en-US" dirty="0"/>
          </a:p>
        </p:txBody>
      </p:sp>
      <p:sp>
        <p:nvSpPr>
          <p:cNvPr id="3" name="Content Placeholder 2"/>
          <p:cNvSpPr>
            <a:spLocks noGrp="1"/>
          </p:cNvSpPr>
          <p:nvPr>
            <p:ph idx="1"/>
          </p:nvPr>
        </p:nvSpPr>
        <p:spPr>
          <a:xfrm>
            <a:off x="548640" y="1387236"/>
            <a:ext cx="9875520" cy="4279107"/>
          </a:xfrm>
        </p:spPr>
        <p:txBody>
          <a:bodyPr anchor="t"/>
          <a:lstStyle/>
          <a:p>
            <a:r>
              <a:rPr lang="en-US" sz="3200" dirty="0"/>
              <a:t>Simplifying CPU-GPU coherence </a:t>
            </a:r>
            <a:r>
              <a:rPr lang="en-US" sz="1600" dirty="0"/>
              <a:t>[HPCA’16]</a:t>
            </a:r>
          </a:p>
          <a:p>
            <a:pPr lvl="1"/>
            <a:r>
              <a:rPr lang="en-US" dirty="0"/>
              <a:t>CPU and GPU need not implement same cache coherence protocol</a:t>
            </a:r>
          </a:p>
          <a:p>
            <a:pPr lvl="1"/>
            <a:r>
              <a:rPr lang="en-US" dirty="0"/>
              <a:t>Simplifies vendor collaboration</a:t>
            </a:r>
          </a:p>
          <a:p>
            <a:endParaRPr lang="en-US" dirty="0" smtClean="0"/>
          </a:p>
          <a:p>
            <a:r>
              <a:rPr lang="en-US" sz="3200" dirty="0" smtClean="0"/>
              <a:t>BW-aware page placement &amp; migration </a:t>
            </a:r>
            <a:r>
              <a:rPr lang="en-US" sz="1600" dirty="0" smtClean="0"/>
              <a:t>[ASPLOS’15] [HPCA’15]</a:t>
            </a:r>
          </a:p>
          <a:p>
            <a:pPr lvl="1"/>
            <a:r>
              <a:rPr lang="en-US" dirty="0" smtClean="0"/>
              <a:t>Maximizes b/w available to GPU by optimal page placement</a:t>
            </a:r>
          </a:p>
          <a:p>
            <a:pPr lvl="1"/>
            <a:r>
              <a:rPr lang="en-US" dirty="0"/>
              <a:t>I</a:t>
            </a:r>
            <a:r>
              <a:rPr lang="en-US" dirty="0" smtClean="0"/>
              <a:t>ntelligent page prefetch when all data starts off in CPU memory</a:t>
            </a:r>
          </a:p>
        </p:txBody>
      </p:sp>
      <p:sp>
        <p:nvSpPr>
          <p:cNvPr id="4" name="Slide Number Placeholder 3"/>
          <p:cNvSpPr>
            <a:spLocks noGrp="1"/>
          </p:cNvSpPr>
          <p:nvPr>
            <p:ph type="sldNum" sz="quarter" idx="4"/>
          </p:nvPr>
        </p:nvSpPr>
        <p:spPr/>
        <p:txBody>
          <a:bodyPr/>
          <a:lstStyle/>
          <a:p>
            <a:fld id="{24EAD923-3004-4A31-84C7-9B440B785588}" type="slidenum">
              <a:rPr lang="en-US" smtClean="0"/>
              <a:pPr/>
              <a:t>94</a:t>
            </a:fld>
            <a:endParaRPr lang="en-US" dirty="0"/>
          </a:p>
        </p:txBody>
      </p:sp>
    </p:spTree>
    <p:extLst>
      <p:ext uri="{BB962C8B-B14F-4D97-AF65-F5344CB8AC3E}">
        <p14:creationId xmlns:p14="http://schemas.microsoft.com/office/powerpoint/2010/main" val="1485662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Heterogeneous Memory Systems</a:t>
            </a:r>
            <a:endParaRPr lang="en-US" dirty="0"/>
          </a:p>
        </p:txBody>
      </p:sp>
      <p:sp>
        <p:nvSpPr>
          <p:cNvPr id="4" name="Slide Number Placeholder 3"/>
          <p:cNvSpPr>
            <a:spLocks noGrp="1"/>
          </p:cNvSpPr>
          <p:nvPr>
            <p:ph type="sldNum" sz="quarter" idx="4"/>
          </p:nvPr>
        </p:nvSpPr>
        <p:spPr/>
        <p:txBody>
          <a:bodyPr/>
          <a:lstStyle/>
          <a:p>
            <a:fld id="{24EAD923-3004-4A31-84C7-9B440B785588}" type="slidenum">
              <a:rPr lang="en-US" smtClean="0"/>
              <a:pPr/>
              <a:t>95</a:t>
            </a:fld>
            <a:endParaRPr lang="en-US" dirty="0"/>
          </a:p>
        </p:txBody>
      </p:sp>
      <p:sp>
        <p:nvSpPr>
          <p:cNvPr id="5" name="Content Placeholder 2"/>
          <p:cNvSpPr txBox="1">
            <a:spLocks/>
          </p:cNvSpPr>
          <p:nvPr/>
        </p:nvSpPr>
        <p:spPr>
          <a:xfrm>
            <a:off x="275700" y="5377912"/>
            <a:ext cx="104214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Can be found everywhere</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400" y="1564655"/>
            <a:ext cx="6959360" cy="3359080"/>
          </a:xfrm>
          <a:prstGeom prst="rect">
            <a:avLst/>
          </a:prstGeom>
        </p:spPr>
      </p:pic>
      <p:pic>
        <p:nvPicPr>
          <p:cNvPr id="13" name="Picture 12"/>
          <p:cNvPicPr>
            <a:picLocks noChangeAspect="1"/>
          </p:cNvPicPr>
          <p:nvPr/>
        </p:nvPicPr>
        <p:blipFill>
          <a:blip r:embed="rId3"/>
          <a:stretch>
            <a:fillRect/>
          </a:stretch>
        </p:blipFill>
        <p:spPr>
          <a:xfrm>
            <a:off x="3441700" y="960618"/>
            <a:ext cx="4089400" cy="800100"/>
          </a:xfrm>
          <a:prstGeom prst="rect">
            <a:avLst/>
          </a:prstGeom>
        </p:spPr>
      </p:pic>
    </p:spTree>
    <p:extLst>
      <p:ext uri="{BB962C8B-B14F-4D97-AF65-F5344CB8AC3E}">
        <p14:creationId xmlns:p14="http://schemas.microsoft.com/office/powerpoint/2010/main" val="272663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11480"/>
            <a:ext cx="10972800" cy="617220"/>
          </a:xfrm>
        </p:spPr>
        <p:txBody>
          <a:bodyPr/>
          <a:lstStyle/>
          <a:p>
            <a:r>
              <a:rPr lang="en-US" smtClean="0"/>
              <a:t>Why </a:t>
            </a:r>
            <a:r>
              <a:rPr lang="en-US" dirty="0" smtClean="0"/>
              <a:t>build heterogeneous memory systems?</a:t>
            </a:r>
            <a:endParaRPr lang="en-US" dirty="0"/>
          </a:p>
        </p:txBody>
      </p:sp>
      <p:sp>
        <p:nvSpPr>
          <p:cNvPr id="3" name="Content Placeholder 2"/>
          <p:cNvSpPr>
            <a:spLocks noGrp="1"/>
          </p:cNvSpPr>
          <p:nvPr>
            <p:ph idx="1"/>
          </p:nvPr>
        </p:nvSpPr>
        <p:spPr/>
        <p:txBody>
          <a:bodyPr/>
          <a:lstStyle/>
          <a:p>
            <a:pPr marL="0" indent="0">
              <a:buNone/>
            </a:pPr>
            <a:r>
              <a:rPr lang="en-US" dirty="0" smtClean="0"/>
              <a:t>2 issues: </a:t>
            </a:r>
          </a:p>
          <a:p>
            <a:pPr marL="514350" indent="-514350">
              <a:buFont typeface="+mj-lt"/>
              <a:buAutoNum type="arabicPeriod"/>
            </a:pPr>
            <a:r>
              <a:rPr lang="en-US" dirty="0" smtClean="0"/>
              <a:t>with variation in application patterns we cannot use one memory technology for all applications</a:t>
            </a:r>
          </a:p>
          <a:p>
            <a:pPr lvl="1"/>
            <a:r>
              <a:rPr lang="en-US" dirty="0" smtClean="0"/>
              <a:t>Talk about BW hungry GPU apps</a:t>
            </a:r>
          </a:p>
          <a:p>
            <a:pPr lvl="1"/>
            <a:r>
              <a:rPr lang="en-US" dirty="0" smtClean="0"/>
              <a:t>so, we have high bandwidth memories for GPUs</a:t>
            </a:r>
          </a:p>
          <a:p>
            <a:pPr lvl="1"/>
            <a:r>
              <a:rPr lang="en-US" dirty="0" smtClean="0"/>
              <a:t>but we also have CPU attached memory</a:t>
            </a:r>
          </a:p>
          <a:p>
            <a:pPr lvl="1"/>
            <a:r>
              <a:rPr lang="en-US" dirty="0" smtClean="0"/>
              <a:t>so, what is the optimal way to utilize both of these memory zones</a:t>
            </a:r>
          </a:p>
          <a:p>
            <a:pPr marL="514350" indent="-514350">
              <a:buFont typeface="+mj-lt"/>
              <a:buAutoNum type="arabicPeriod"/>
            </a:pPr>
            <a:r>
              <a:rPr lang="en-US" dirty="0" smtClean="0"/>
              <a:t>Memory capacity / machine increasing, but memory is expensive (30% of machine cost), lots of money, memory management of increased memory size/machine is challenging</a:t>
            </a:r>
          </a:p>
        </p:txBody>
      </p:sp>
      <p:sp>
        <p:nvSpPr>
          <p:cNvPr id="4" name="Slide Number Placeholder 3"/>
          <p:cNvSpPr>
            <a:spLocks noGrp="1"/>
          </p:cNvSpPr>
          <p:nvPr>
            <p:ph type="sldNum" sz="quarter" idx="4"/>
          </p:nvPr>
        </p:nvSpPr>
        <p:spPr/>
        <p:txBody>
          <a:bodyPr/>
          <a:lstStyle/>
          <a:p>
            <a:fld id="{24EAD923-3004-4A31-84C7-9B440B785588}" type="slidenum">
              <a:rPr lang="en-US" smtClean="0"/>
              <a:pPr/>
              <a:t>96</a:t>
            </a:fld>
            <a:endParaRPr lang="en-US" dirty="0"/>
          </a:p>
        </p:txBody>
      </p:sp>
      <p:sp>
        <p:nvSpPr>
          <p:cNvPr id="5" name="Content Placeholder 2"/>
          <p:cNvSpPr txBox="1">
            <a:spLocks/>
          </p:cNvSpPr>
          <p:nvPr/>
        </p:nvSpPr>
        <p:spPr>
          <a:xfrm>
            <a:off x="275700" y="5644129"/>
            <a:ext cx="10421400" cy="390911"/>
          </a:xfrm>
          <a:prstGeom prst="rect">
            <a:avLst/>
          </a:prstGeom>
        </p:spPr>
        <p:txBody>
          <a:bodyPr anchor="ctr"/>
          <a:lstStyle>
            <a:lvl1pPr marL="308610" indent="-308610" algn="l" rtl="0" eaLnBrk="1" fontAlgn="base" hangingPunct="1">
              <a:spcBef>
                <a:spcPct val="20000"/>
              </a:spcBef>
              <a:spcAft>
                <a:spcPct val="0"/>
              </a:spcAft>
              <a:buChar char="•"/>
              <a:defRPr sz="2880">
                <a:solidFill>
                  <a:schemeClr val="tx1"/>
                </a:solidFill>
                <a:latin typeface="Calibri" pitchFamily="34" charset="0"/>
                <a:ea typeface="+mn-ea"/>
                <a:cs typeface="+mn-cs"/>
              </a:defRPr>
            </a:lvl1pPr>
            <a:lvl2pPr marL="668655" indent="-257175" algn="l" rtl="0" eaLnBrk="1" fontAlgn="base" hangingPunct="1">
              <a:spcBef>
                <a:spcPct val="20000"/>
              </a:spcBef>
              <a:spcAft>
                <a:spcPct val="0"/>
              </a:spcAft>
              <a:buChar char="–"/>
              <a:defRPr sz="2520">
                <a:solidFill>
                  <a:schemeClr val="tx1"/>
                </a:solidFill>
                <a:latin typeface="Calibri" pitchFamily="34" charset="0"/>
                <a:ea typeface="+mn-ea"/>
              </a:defRPr>
            </a:lvl2pPr>
            <a:lvl3pPr marL="1028700" indent="-205740" algn="l" rtl="0" eaLnBrk="1" fontAlgn="base" hangingPunct="1">
              <a:spcBef>
                <a:spcPct val="20000"/>
              </a:spcBef>
              <a:spcAft>
                <a:spcPct val="0"/>
              </a:spcAft>
              <a:buChar char="•"/>
              <a:defRPr sz="2160">
                <a:solidFill>
                  <a:schemeClr val="tx1"/>
                </a:solidFill>
                <a:latin typeface="Calibri" pitchFamily="34" charset="0"/>
                <a:ea typeface="+mn-ea"/>
              </a:defRPr>
            </a:lvl3pPr>
            <a:lvl4pPr marL="1440180" indent="-205740" algn="l" rtl="0" eaLnBrk="1" fontAlgn="base" hangingPunct="1">
              <a:spcBef>
                <a:spcPct val="20000"/>
              </a:spcBef>
              <a:spcAft>
                <a:spcPct val="0"/>
              </a:spcAft>
              <a:buChar char="–"/>
              <a:defRPr sz="1800">
                <a:solidFill>
                  <a:schemeClr val="tx1"/>
                </a:solidFill>
                <a:latin typeface="Calibri" pitchFamily="34" charset="0"/>
                <a:ea typeface="+mn-ea"/>
              </a:defRPr>
            </a:lvl4pPr>
            <a:lvl5pPr marL="1851660" indent="-205740" algn="l" rtl="0" eaLnBrk="1" fontAlgn="base" hangingPunct="1">
              <a:spcBef>
                <a:spcPct val="20000"/>
              </a:spcBef>
              <a:spcAft>
                <a:spcPct val="0"/>
              </a:spcAft>
              <a:buChar char="»"/>
              <a:defRPr sz="1800">
                <a:solidFill>
                  <a:schemeClr val="tx1"/>
                </a:solidFill>
                <a:latin typeface="Calibri" pitchFamily="34" charset="0"/>
                <a:ea typeface="+mn-ea"/>
              </a:defRPr>
            </a:lvl5pPr>
            <a:lvl6pPr marL="2263140" indent="-205740" algn="l" rtl="0" eaLnBrk="1" fontAlgn="base" hangingPunct="1">
              <a:spcBef>
                <a:spcPct val="20000"/>
              </a:spcBef>
              <a:spcAft>
                <a:spcPct val="0"/>
              </a:spcAft>
              <a:buChar char="»"/>
              <a:defRPr sz="1800">
                <a:solidFill>
                  <a:schemeClr val="tx1"/>
                </a:solidFill>
                <a:latin typeface="+mn-lt"/>
                <a:ea typeface="+mn-ea"/>
              </a:defRPr>
            </a:lvl6pPr>
            <a:lvl7pPr marL="2674620" indent="-205740" algn="l" rtl="0" eaLnBrk="1" fontAlgn="base" hangingPunct="1">
              <a:spcBef>
                <a:spcPct val="20000"/>
              </a:spcBef>
              <a:spcAft>
                <a:spcPct val="0"/>
              </a:spcAft>
              <a:buChar char="»"/>
              <a:defRPr sz="1800">
                <a:solidFill>
                  <a:schemeClr val="tx1"/>
                </a:solidFill>
                <a:latin typeface="+mn-lt"/>
                <a:ea typeface="+mn-ea"/>
              </a:defRPr>
            </a:lvl7pPr>
            <a:lvl8pPr marL="3086100" indent="-205740" algn="l" rtl="0" eaLnBrk="1" fontAlgn="base" hangingPunct="1">
              <a:spcBef>
                <a:spcPct val="20000"/>
              </a:spcBef>
              <a:spcAft>
                <a:spcPct val="0"/>
              </a:spcAft>
              <a:buChar char="»"/>
              <a:defRPr sz="1800">
                <a:solidFill>
                  <a:schemeClr val="tx1"/>
                </a:solidFill>
                <a:latin typeface="+mn-lt"/>
                <a:ea typeface="+mn-ea"/>
              </a:defRPr>
            </a:lvl8pPr>
            <a:lvl9pPr marL="3497580" indent="-205740" algn="l" rtl="0" eaLnBrk="1" fontAlgn="base" hangingPunct="1">
              <a:spcBef>
                <a:spcPct val="20000"/>
              </a:spcBef>
              <a:spcAft>
                <a:spcPct val="0"/>
              </a:spcAft>
              <a:buChar char="»"/>
              <a:defRPr sz="1800">
                <a:solidFill>
                  <a:schemeClr val="tx1"/>
                </a:solidFill>
                <a:latin typeface="+mn-lt"/>
                <a:ea typeface="+mn-ea"/>
              </a:defRPr>
            </a:lvl9pPr>
          </a:lstStyle>
          <a:p>
            <a:pPr marL="0" indent="0" algn="ctr" defTabSz="914400">
              <a:buFontTx/>
              <a:buNone/>
            </a:pPr>
            <a:r>
              <a:rPr lang="en-US" sz="3000" b="1" kern="0" dirty="0" smtClean="0">
                <a:solidFill>
                  <a:srgbClr val="FF0000"/>
                </a:solidFill>
              </a:rPr>
              <a:t>Match memory </a:t>
            </a:r>
            <a:r>
              <a:rPr lang="en-US" sz="3000" b="1" kern="0" smtClean="0">
                <a:solidFill>
                  <a:srgbClr val="FF0000"/>
                </a:solidFill>
              </a:rPr>
              <a:t>access patterns</a:t>
            </a:r>
            <a:r>
              <a:rPr lang="en-US" sz="3000" b="1" kern="0" dirty="0" smtClean="0">
                <a:solidFill>
                  <a:srgbClr val="FF0000"/>
                </a:solidFill>
              </a:rPr>
              <a:t>, reduce CPU time, save cost</a:t>
            </a:r>
          </a:p>
        </p:txBody>
      </p:sp>
    </p:spTree>
    <p:extLst>
      <p:ext uri="{BB962C8B-B14F-4D97-AF65-F5344CB8AC3E}">
        <p14:creationId xmlns:p14="http://schemas.microsoft.com/office/powerpoint/2010/main" val="426574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Shape 290"/>
          <p:cNvSpPr txBox="1">
            <a:spLocks noGrp="1"/>
          </p:cNvSpPr>
          <p:nvPr>
            <p:ph type="title"/>
          </p:nvPr>
        </p:nvSpPr>
        <p:spPr>
          <a:xfrm>
            <a:off x="548641" y="411481"/>
            <a:ext cx="9875519" cy="617219"/>
          </a:xfrm>
          <a:prstGeom prst="rect">
            <a:avLst/>
          </a:prstGeom>
          <a:noFill/>
          <a:ln>
            <a:noFill/>
          </a:ln>
        </p:spPr>
        <p:txBody>
          <a:bodyPr vert="horz" wrap="square" lIns="82283" tIns="41130" rIns="82283" bIns="41130" numCol="1" anchor="ctr" anchorCtr="0" compatLnSpc="1">
            <a:prstTxWarp prst="textNoShape">
              <a:avLst/>
            </a:prstTxWarp>
            <a:noAutofit/>
          </a:bodyPr>
          <a:lstStyle/>
          <a:p>
            <a:pPr>
              <a:spcBef>
                <a:spcPts val="0"/>
              </a:spcBef>
              <a:spcAft>
                <a:spcPts val="0"/>
              </a:spcAft>
              <a:buClr>
                <a:srgbClr val="000066"/>
              </a:buClr>
              <a:buSzPct val="25000"/>
            </a:pPr>
            <a:r>
              <a:rPr lang="en-US" dirty="0">
                <a:latin typeface="Calibri"/>
                <a:ea typeface="Calibri"/>
                <a:cs typeface="Calibri"/>
                <a:sym typeface="Calibri"/>
              </a:rPr>
              <a:t>Cold data in applications with huge pages</a:t>
            </a:r>
          </a:p>
        </p:txBody>
      </p:sp>
      <p:sp>
        <p:nvSpPr>
          <p:cNvPr id="292" name="Shape 292"/>
          <p:cNvSpPr txBox="1">
            <a:spLocks noGrp="1"/>
          </p:cNvSpPr>
          <p:nvPr>
            <p:ph type="sldNum" idx="4294967295"/>
          </p:nvPr>
        </p:nvSpPr>
        <p:spPr>
          <a:xfrm>
            <a:off x="10424161" y="5897880"/>
            <a:ext cx="548639" cy="274318"/>
          </a:xfrm>
          <a:prstGeom prst="rect">
            <a:avLst/>
          </a:prstGeom>
          <a:noFill/>
          <a:ln>
            <a:noFill/>
          </a:ln>
        </p:spPr>
        <p:txBody>
          <a:bodyPr lIns="82283" tIns="41130" rIns="82283" bIns="41130" anchor="t" anchorCtr="0">
            <a:noAutofit/>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97</a:t>
            </a:fld>
            <a:endParaRPr lang="en-US" sz="1440">
              <a:solidFill>
                <a:schemeClr val="dk1"/>
              </a:solidFill>
              <a:latin typeface="Calibri"/>
              <a:ea typeface="Calibri"/>
              <a:cs typeface="Calibri"/>
              <a:sym typeface="Calibri"/>
            </a:endParaRPr>
          </a:p>
        </p:txBody>
      </p:sp>
      <p:sp>
        <p:nvSpPr>
          <p:cNvPr id="293" name="Shape 293"/>
          <p:cNvSpPr txBox="1"/>
          <p:nvPr/>
        </p:nvSpPr>
        <p:spPr>
          <a:xfrm>
            <a:off x="1" y="5479830"/>
            <a:ext cx="10934863" cy="511650"/>
          </a:xfrm>
          <a:prstGeom prst="rect">
            <a:avLst/>
          </a:prstGeom>
          <a:noFill/>
          <a:ln>
            <a:noFill/>
          </a:ln>
        </p:spPr>
        <p:txBody>
          <a:bodyPr lIns="82283" tIns="82283" rIns="82283" bIns="82283" anchor="t" anchorCtr="0">
            <a:noAutofit/>
          </a:bodyPr>
          <a:lstStyle/>
          <a:p>
            <a:pPr marL="22860" algn="ctr">
              <a:buClr>
                <a:schemeClr val="dk1"/>
              </a:buClr>
              <a:buSzPct val="100000"/>
            </a:pPr>
            <a:r>
              <a:rPr lang="en-US" sz="2700" b="1" i="1" dirty="0">
                <a:solidFill>
                  <a:srgbClr val="FF0000"/>
                </a:solidFill>
                <a:latin typeface="Calibri"/>
                <a:ea typeface="Calibri"/>
                <a:cs typeface="Calibri"/>
                <a:sym typeface="Calibri"/>
              </a:rPr>
              <a:t>Mechanisms built on ‘accessed’ bit </a:t>
            </a:r>
            <a:r>
              <a:rPr lang="en-US" sz="2700" b="1" i="1" dirty="0" smtClean="0">
                <a:solidFill>
                  <a:srgbClr val="FF0000"/>
                </a:solidFill>
                <a:latin typeface="Calibri"/>
                <a:ea typeface="Calibri"/>
                <a:cs typeface="Calibri"/>
                <a:sym typeface="Calibri"/>
              </a:rPr>
              <a:t>cannot </a:t>
            </a:r>
            <a:r>
              <a:rPr lang="en-US" sz="2700" b="1" i="1" dirty="0">
                <a:solidFill>
                  <a:srgbClr val="FF0000"/>
                </a:solidFill>
                <a:latin typeface="Calibri"/>
                <a:ea typeface="Calibri"/>
                <a:cs typeface="Calibri"/>
                <a:sym typeface="Calibri"/>
              </a:rPr>
              <a:t>provide </a:t>
            </a:r>
            <a:r>
              <a:rPr lang="en-US" sz="2700" b="1" i="1" dirty="0" smtClean="0">
                <a:solidFill>
                  <a:srgbClr val="FF0000"/>
                </a:solidFill>
                <a:latin typeface="Calibri"/>
                <a:ea typeface="Calibri"/>
                <a:cs typeface="Calibri"/>
                <a:sym typeface="Calibri"/>
              </a:rPr>
              <a:t>perf. </a:t>
            </a:r>
            <a:r>
              <a:rPr lang="en-US" sz="2700" b="1" i="1" dirty="0">
                <a:solidFill>
                  <a:srgbClr val="FF0000"/>
                </a:solidFill>
                <a:latin typeface="Calibri"/>
                <a:ea typeface="Calibri"/>
                <a:cs typeface="Calibri"/>
                <a:sym typeface="Calibri"/>
              </a:rPr>
              <a:t>guarantees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580" y="1028699"/>
            <a:ext cx="5920738" cy="4085843"/>
          </a:xfrm>
          <a:prstGeom prst="rect">
            <a:avLst/>
          </a:prstGeom>
        </p:spPr>
      </p:pic>
      <p:sp>
        <p:nvSpPr>
          <p:cNvPr id="8" name="Shape 291"/>
          <p:cNvSpPr txBox="1">
            <a:spLocks/>
          </p:cNvSpPr>
          <p:nvPr/>
        </p:nvSpPr>
        <p:spPr>
          <a:xfrm>
            <a:off x="548640" y="5086350"/>
            <a:ext cx="9875520" cy="484470"/>
          </a:xfrm>
          <a:prstGeom prst="rect">
            <a:avLst/>
          </a:prstGeom>
          <a:noFill/>
          <a:ln>
            <a:noFill/>
          </a:ln>
        </p:spPr>
        <p:txBody>
          <a:bodyPr lIns="82283" tIns="41130" rIns="82283" bIns="41130" anchor="t" anchorCtr="0">
            <a:noAutofit/>
          </a:bodyPr>
          <a:lstStyle>
            <a:defPPr marR="0" lvl="0" algn="l" rtl="0">
              <a:lnSpc>
                <a:spcPct val="100000"/>
              </a:lnSpc>
              <a:spcBef>
                <a:spcPts val="0"/>
              </a:spcBef>
              <a:spcAft>
                <a:spcPts val="0"/>
              </a:spcAft>
            </a:defPPr>
            <a:lvl1pPr marL="342900" marR="0" lvl="0" indent="63500" algn="l" rtl="0">
              <a:lnSpc>
                <a:spcPct val="100000"/>
              </a:lnSpc>
              <a:spcBef>
                <a:spcPts val="640"/>
              </a:spcBef>
              <a:spcAft>
                <a:spcPts val="0"/>
              </a:spcAft>
              <a:buClr>
                <a:schemeClr val="dk1"/>
              </a:buClr>
              <a:buSzPct val="100000"/>
              <a:buFont typeface="Calibri"/>
              <a:buChar char="•"/>
              <a:defRPr sz="3200" b="0" i="0" u="none" strike="noStrike" cap="none">
                <a:solidFill>
                  <a:schemeClr val="dk1"/>
                </a:solidFill>
                <a:latin typeface="Calibri"/>
                <a:ea typeface="Calibri"/>
                <a:cs typeface="Calibri"/>
                <a:sym typeface="Calibri"/>
              </a:defRPr>
            </a:lvl1pPr>
            <a:lvl2pPr marL="742950" marR="0" lvl="1" indent="69850" algn="l" rtl="0">
              <a:lnSpc>
                <a:spcPct val="100000"/>
              </a:lnSpc>
              <a:spcBef>
                <a:spcPts val="560"/>
              </a:spcBef>
              <a:spcAft>
                <a:spcPts val="0"/>
              </a:spcAft>
              <a:buClr>
                <a:schemeClr val="dk1"/>
              </a:buClr>
              <a:buSzPct val="100000"/>
              <a:buFont typeface="Calibri"/>
              <a:buChar char="–"/>
              <a:defRPr sz="2800" b="0" i="0" u="none" strike="noStrike" cap="none">
                <a:solidFill>
                  <a:schemeClr val="dk1"/>
                </a:solidFill>
                <a:latin typeface="Calibri"/>
                <a:ea typeface="Calibri"/>
                <a:cs typeface="Calibri"/>
                <a:sym typeface="Calibri"/>
              </a:defRPr>
            </a:lvl2pPr>
            <a:lvl3pPr marL="1143000" marR="0" lvl="2" indent="76200" algn="l" rtl="0">
              <a:lnSpc>
                <a:spcPct val="100000"/>
              </a:lnSpc>
              <a:spcBef>
                <a:spcPts val="480"/>
              </a:spcBef>
              <a:spcAft>
                <a:spcPts val="0"/>
              </a:spcAft>
              <a:buClr>
                <a:schemeClr val="dk1"/>
              </a:buClr>
              <a:buSzPct val="100000"/>
              <a:buFont typeface="Calibri"/>
              <a:buChar char="•"/>
              <a:defRPr sz="24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pPr marL="22860" indent="0" algn="ctr">
              <a:spcBef>
                <a:spcPts val="0"/>
              </a:spcBef>
              <a:buNone/>
            </a:pPr>
            <a:r>
              <a:rPr lang="en-US" sz="2340" dirty="0"/>
              <a:t>Detection by scanning hardware ‘</a:t>
            </a:r>
            <a:r>
              <a:rPr lang="en-US" sz="2340" i="1" dirty="0"/>
              <a:t>Accessed</a:t>
            </a:r>
            <a:r>
              <a:rPr lang="en-US" sz="2340" dirty="0"/>
              <a:t>’ bit in PTE at 10s </a:t>
            </a:r>
            <a:r>
              <a:rPr lang="en-US" sz="2340" dirty="0" smtClean="0"/>
              <a:t>interval</a:t>
            </a:r>
            <a:endParaRPr lang="en-US" sz="2880" dirty="0" smtClean="0"/>
          </a:p>
        </p:txBody>
      </p:sp>
    </p:spTree>
    <p:extLst>
      <p:ext uri="{BB962C8B-B14F-4D97-AF65-F5344CB8AC3E}">
        <p14:creationId xmlns:p14="http://schemas.microsoft.com/office/powerpoint/2010/main" val="1661036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slowdown is tolerable?</a:t>
            </a:r>
            <a:endParaRPr lang="en-US" dirty="0"/>
          </a:p>
        </p:txBody>
      </p:sp>
      <p:sp>
        <p:nvSpPr>
          <p:cNvPr id="4" name="Slide Number Placeholder 3"/>
          <p:cNvSpPr>
            <a:spLocks noGrp="1"/>
          </p:cNvSpPr>
          <p:nvPr>
            <p:ph type="sldNum" idx="4294967295"/>
          </p:nvPr>
        </p:nvSpPr>
        <p:spPr>
          <a:xfrm>
            <a:off x="10424161" y="5897880"/>
            <a:ext cx="548639" cy="274318"/>
          </a:xfrm>
          <a:prstGeom prst="rect">
            <a:avLst/>
          </a:prstGeom>
        </p:spPr>
        <p:txBody>
          <a:bodyPr/>
          <a:lstStyle/>
          <a:p>
            <a:pPr algn="ctr">
              <a:spcBef>
                <a:spcPts val="0"/>
              </a:spcBef>
              <a:spcAft>
                <a:spcPts val="0"/>
              </a:spcAft>
              <a:buClr>
                <a:schemeClr val="dk1"/>
              </a:buClr>
              <a:buSzPct val="25000"/>
            </a:pPr>
            <a:fld id="{00000000-1234-1234-1234-123412341234}" type="slidenum">
              <a:rPr lang="en-US" sz="1440">
                <a:solidFill>
                  <a:schemeClr val="dk1"/>
                </a:solidFill>
                <a:latin typeface="Calibri"/>
                <a:ea typeface="Calibri"/>
                <a:cs typeface="Calibri"/>
                <a:sym typeface="Calibri"/>
              </a:rPr>
              <a:pPr algn="ctr">
                <a:spcBef>
                  <a:spcPts val="0"/>
                </a:spcBef>
                <a:spcAft>
                  <a:spcPts val="0"/>
                </a:spcAft>
                <a:buClr>
                  <a:schemeClr val="dk1"/>
                </a:buClr>
                <a:buSzPct val="25000"/>
              </a:pPr>
              <a:t>98</a:t>
            </a:fld>
            <a:endParaRPr lang="en-US" sz="1440">
              <a:solidFill>
                <a:schemeClr val="dk1"/>
              </a:solidFill>
              <a:latin typeface="Calibri"/>
              <a:ea typeface="Calibri"/>
              <a:cs typeface="Calibri"/>
              <a:sym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7302" y="1280397"/>
            <a:ext cx="5360670" cy="4217670"/>
          </a:xfrm>
          <a:prstGeom prst="rect">
            <a:avLst/>
          </a:prstGeom>
        </p:spPr>
      </p:pic>
      <p:sp>
        <p:nvSpPr>
          <p:cNvPr id="7" name="Shape 300"/>
          <p:cNvSpPr txBox="1">
            <a:spLocks noGrp="1"/>
          </p:cNvSpPr>
          <p:nvPr>
            <p:ph type="body" idx="1"/>
          </p:nvPr>
        </p:nvSpPr>
        <p:spPr>
          <a:xfrm>
            <a:off x="453108" y="1249617"/>
            <a:ext cx="4610382" cy="4279230"/>
          </a:xfrm>
          <a:prstGeom prst="rect">
            <a:avLst/>
          </a:prstGeom>
          <a:noFill/>
          <a:ln>
            <a:noFill/>
          </a:ln>
        </p:spPr>
        <p:txBody>
          <a:bodyPr lIns="82283" tIns="82283" rIns="82283" bIns="82283" anchor="t" anchorCtr="0">
            <a:noAutofit/>
          </a:bodyPr>
          <a:lstStyle/>
          <a:p>
            <a:pPr marL="411480" indent="-388620">
              <a:lnSpc>
                <a:spcPct val="115000"/>
              </a:lnSpc>
              <a:spcBef>
                <a:spcPts val="0"/>
              </a:spcBef>
            </a:pPr>
            <a:r>
              <a:rPr lang="en-US" dirty="0">
                <a:solidFill>
                  <a:schemeClr val="tx1"/>
                </a:solidFill>
                <a:latin typeface="Calibri" charset="0"/>
                <a:ea typeface="Calibri" charset="0"/>
                <a:cs typeface="Calibri" charset="0"/>
              </a:rPr>
              <a:t>Server </a:t>
            </a:r>
            <a:r>
              <a:rPr lang="en-US" dirty="0" err="1">
                <a:solidFill>
                  <a:schemeClr val="tx1"/>
                </a:solidFill>
                <a:latin typeface="Calibri" charset="0"/>
                <a:ea typeface="Calibri" charset="0"/>
                <a:cs typeface="Calibri" charset="0"/>
              </a:rPr>
              <a:t>CapEx</a:t>
            </a:r>
            <a:r>
              <a:rPr lang="en-US" dirty="0">
                <a:solidFill>
                  <a:schemeClr val="tx1"/>
                </a:solidFill>
                <a:latin typeface="Calibri" charset="0"/>
                <a:ea typeface="Calibri" charset="0"/>
                <a:cs typeface="Calibri" charset="0"/>
              </a:rPr>
              <a:t> ~</a:t>
            </a:r>
            <a:r>
              <a:rPr lang="en-US" b="1" dirty="0">
                <a:solidFill>
                  <a:srgbClr val="FF0000"/>
                </a:solidFill>
                <a:latin typeface="Calibri" charset="0"/>
                <a:ea typeface="Calibri" charset="0"/>
                <a:cs typeface="Calibri" charset="0"/>
              </a:rPr>
              <a:t> </a:t>
            </a:r>
            <a:r>
              <a:rPr lang="en-US" b="1" i="1" dirty="0">
                <a:solidFill>
                  <a:srgbClr val="FF0000"/>
                </a:solidFill>
                <a:latin typeface="Calibri" charset="0"/>
                <a:ea typeface="Calibri" charset="0"/>
                <a:cs typeface="Calibri" charset="0"/>
              </a:rPr>
              <a:t>17</a:t>
            </a:r>
            <a:r>
              <a:rPr lang="en-US" b="1" i="1" dirty="0" smtClean="0">
                <a:solidFill>
                  <a:srgbClr val="FF0000"/>
                </a:solidFill>
                <a:latin typeface="Calibri" charset="0"/>
                <a:ea typeface="Calibri" charset="0"/>
                <a:cs typeface="Calibri" charset="0"/>
              </a:rPr>
              <a:t>%</a:t>
            </a:r>
            <a:endParaRPr lang="en-US" b="1" dirty="0">
              <a:solidFill>
                <a:srgbClr val="FF0000"/>
              </a:solidFill>
              <a:latin typeface="Calibri" charset="0"/>
              <a:ea typeface="Calibri" charset="0"/>
              <a:cs typeface="Calibri" charset="0"/>
            </a:endParaRPr>
          </a:p>
          <a:p>
            <a:pPr marL="411480" indent="-388620">
              <a:lnSpc>
                <a:spcPct val="115000"/>
              </a:lnSpc>
              <a:spcBef>
                <a:spcPts val="0"/>
              </a:spcBef>
              <a:spcAft>
                <a:spcPts val="0"/>
              </a:spcAft>
              <a:buSzPct val="100000"/>
              <a:buFont typeface="Calibri"/>
            </a:pPr>
            <a:r>
              <a:rPr lang="en-US" dirty="0">
                <a:solidFill>
                  <a:schemeClr val="dk1"/>
                </a:solidFill>
                <a:latin typeface="Calibri"/>
                <a:ea typeface="Calibri"/>
                <a:cs typeface="Calibri"/>
                <a:sym typeface="Calibri"/>
              </a:rPr>
              <a:t>If slow memory is 1/3 as cheap as DRAM, overall cost saved ~ </a:t>
            </a:r>
            <a:r>
              <a:rPr lang="en-US" b="1" dirty="0">
                <a:solidFill>
                  <a:srgbClr val="FF0000"/>
                </a:solidFill>
                <a:latin typeface="Calibri"/>
                <a:ea typeface="Calibri"/>
                <a:cs typeface="Calibri"/>
                <a:sym typeface="Calibri"/>
              </a:rPr>
              <a:t>3%</a:t>
            </a:r>
          </a:p>
          <a:p>
            <a:pPr marL="411480" indent="-388620">
              <a:lnSpc>
                <a:spcPct val="115000"/>
              </a:lnSpc>
              <a:spcBef>
                <a:spcPts val="0"/>
              </a:spcBef>
              <a:spcAft>
                <a:spcPts val="0"/>
              </a:spcAft>
              <a:buSzPct val="100000"/>
              <a:buFont typeface="Calibri"/>
            </a:pPr>
            <a:r>
              <a:rPr lang="en-US" b="1" dirty="0" smtClean="0">
                <a:solidFill>
                  <a:srgbClr val="FF0000"/>
                </a:solidFill>
              </a:rPr>
              <a:t>Less perf </a:t>
            </a:r>
            <a:r>
              <a:rPr lang="en-US" b="1" dirty="0" smtClean="0">
                <a:solidFill>
                  <a:srgbClr val="FF0000"/>
                </a:solidFill>
                <a:sym typeface="Wingdings"/>
              </a:rPr>
              <a:t> </a:t>
            </a:r>
            <a:r>
              <a:rPr lang="en-US" b="1" dirty="0" smtClean="0">
                <a:solidFill>
                  <a:srgbClr val="FF0000"/>
                </a:solidFill>
              </a:rPr>
              <a:t>more servers, </a:t>
            </a:r>
            <a:r>
              <a:rPr lang="en-US" dirty="0" smtClean="0">
                <a:solidFill>
                  <a:schemeClr val="tx1"/>
                </a:solidFill>
              </a:rPr>
              <a:t>slowdown of x% </a:t>
            </a:r>
            <a:r>
              <a:rPr lang="en-US" dirty="0" smtClean="0">
                <a:solidFill>
                  <a:schemeClr val="tx1"/>
                </a:solidFill>
                <a:sym typeface="Wingdings"/>
              </a:rPr>
              <a:t> x% higher TCO</a:t>
            </a:r>
          </a:p>
          <a:p>
            <a:pPr marL="411480" indent="-388620">
              <a:lnSpc>
                <a:spcPct val="115000"/>
              </a:lnSpc>
              <a:spcBef>
                <a:spcPts val="0"/>
              </a:spcBef>
              <a:spcAft>
                <a:spcPts val="0"/>
              </a:spcAft>
              <a:buSzPct val="100000"/>
              <a:buFont typeface="Calibri"/>
            </a:pPr>
            <a:r>
              <a:rPr lang="en-US" b="1" dirty="0">
                <a:solidFill>
                  <a:srgbClr val="FF0000"/>
                </a:solidFill>
                <a:latin typeface="Calibri"/>
                <a:ea typeface="Calibri"/>
                <a:cs typeface="Calibri"/>
                <a:sym typeface="Wingdings"/>
              </a:rPr>
              <a:t>Can only have at most 3% slowdown</a:t>
            </a:r>
            <a:endParaRPr lang="en-US" b="1" dirty="0">
              <a:solidFill>
                <a:srgbClr val="FF0000"/>
              </a:solidFill>
              <a:latin typeface="Calibri"/>
              <a:ea typeface="Calibri"/>
              <a:cs typeface="Calibri"/>
              <a:sym typeface="Calibri"/>
            </a:endParaRPr>
          </a:p>
        </p:txBody>
      </p:sp>
      <p:sp>
        <p:nvSpPr>
          <p:cNvPr id="8" name="TextBox 7"/>
          <p:cNvSpPr txBox="1"/>
          <p:nvPr/>
        </p:nvSpPr>
        <p:spPr>
          <a:xfrm>
            <a:off x="5107303" y="5498067"/>
            <a:ext cx="5316857" cy="646331"/>
          </a:xfrm>
          <a:prstGeom prst="rect">
            <a:avLst/>
          </a:prstGeom>
          <a:noFill/>
        </p:spPr>
        <p:txBody>
          <a:bodyPr wrap="square" rtlCol="0">
            <a:spAutoFit/>
          </a:bodyPr>
          <a:lstStyle/>
          <a:p>
            <a:r>
              <a:rPr lang="en-US" sz="1200" dirty="0">
                <a:solidFill>
                  <a:schemeClr val="tx1">
                    <a:lumMod val="65000"/>
                    <a:lumOff val="35000"/>
                  </a:schemeClr>
                </a:solidFill>
                <a:latin typeface="Calibri" charset="0"/>
                <a:ea typeface="Calibri" charset="0"/>
                <a:cs typeface="Calibri" charset="0"/>
              </a:rPr>
              <a:t>Source: The Datacenter as a </a:t>
            </a:r>
            <a:r>
              <a:rPr lang="en-US" sz="1200" dirty="0" smtClean="0">
                <a:solidFill>
                  <a:schemeClr val="tx1">
                    <a:lumMod val="65000"/>
                    <a:lumOff val="35000"/>
                  </a:schemeClr>
                </a:solidFill>
                <a:latin typeface="Calibri" charset="0"/>
                <a:ea typeface="Calibri" charset="0"/>
                <a:cs typeface="Calibri" charset="0"/>
              </a:rPr>
              <a:t>Computer: </a:t>
            </a:r>
            <a:r>
              <a:rPr lang="en-US" sz="1200" dirty="0">
                <a:solidFill>
                  <a:schemeClr val="tx1">
                    <a:lumMod val="65000"/>
                    <a:lumOff val="35000"/>
                  </a:schemeClr>
                </a:solidFill>
                <a:latin typeface="Calibri" charset="0"/>
                <a:ea typeface="Calibri" charset="0"/>
                <a:cs typeface="Calibri" charset="0"/>
              </a:rPr>
              <a:t>An Introduction to the Design of Warehouse-Scale </a:t>
            </a:r>
            <a:r>
              <a:rPr lang="en-US" sz="1200" dirty="0" smtClean="0">
                <a:solidFill>
                  <a:schemeClr val="tx1">
                    <a:lumMod val="65000"/>
                    <a:lumOff val="35000"/>
                  </a:schemeClr>
                </a:solidFill>
                <a:latin typeface="Calibri" charset="0"/>
                <a:ea typeface="Calibri" charset="0"/>
                <a:cs typeface="Calibri" charset="0"/>
              </a:rPr>
              <a:t>Machines, Second Edition, Luiz </a:t>
            </a:r>
            <a:r>
              <a:rPr lang="en-US" sz="1200" dirty="0">
                <a:solidFill>
                  <a:schemeClr val="tx1">
                    <a:lumMod val="65000"/>
                    <a:lumOff val="35000"/>
                  </a:schemeClr>
                </a:solidFill>
                <a:latin typeface="Calibri" charset="0"/>
                <a:ea typeface="Calibri" charset="0"/>
                <a:cs typeface="Calibri" charset="0"/>
              </a:rPr>
              <a:t>André </a:t>
            </a:r>
            <a:r>
              <a:rPr lang="en-US" sz="1200" dirty="0" smtClean="0">
                <a:solidFill>
                  <a:schemeClr val="tx1">
                    <a:lumMod val="65000"/>
                    <a:lumOff val="35000"/>
                  </a:schemeClr>
                </a:solidFill>
                <a:latin typeface="Calibri" charset="0"/>
                <a:ea typeface="Calibri" charset="0"/>
                <a:cs typeface="Calibri" charset="0"/>
              </a:rPr>
              <a:t>Barroso, Jimmy </a:t>
            </a:r>
            <a:r>
              <a:rPr lang="en-US" sz="1200" dirty="0" err="1" smtClean="0">
                <a:solidFill>
                  <a:schemeClr val="tx1">
                    <a:lumMod val="65000"/>
                    <a:lumOff val="35000"/>
                  </a:schemeClr>
                </a:solidFill>
                <a:latin typeface="Calibri" charset="0"/>
                <a:ea typeface="Calibri" charset="0"/>
                <a:cs typeface="Calibri" charset="0"/>
              </a:rPr>
              <a:t>Clidaras</a:t>
            </a:r>
            <a:r>
              <a:rPr lang="en-US" sz="1200" dirty="0" smtClean="0">
                <a:solidFill>
                  <a:schemeClr val="tx1">
                    <a:lumMod val="65000"/>
                    <a:lumOff val="35000"/>
                  </a:schemeClr>
                </a:solidFill>
                <a:latin typeface="Calibri" charset="0"/>
                <a:ea typeface="Calibri" charset="0"/>
                <a:cs typeface="Calibri" charset="0"/>
              </a:rPr>
              <a:t>, </a:t>
            </a:r>
            <a:r>
              <a:rPr lang="en-US" sz="1200" dirty="0" err="1" smtClean="0">
                <a:solidFill>
                  <a:schemeClr val="tx1">
                    <a:lumMod val="65000"/>
                    <a:lumOff val="35000"/>
                  </a:schemeClr>
                </a:solidFill>
                <a:latin typeface="Calibri" charset="0"/>
                <a:ea typeface="Calibri" charset="0"/>
                <a:cs typeface="Calibri" charset="0"/>
              </a:rPr>
              <a:t>Urs</a:t>
            </a:r>
            <a:r>
              <a:rPr lang="en-US" sz="1200" dirty="0" smtClean="0">
                <a:solidFill>
                  <a:schemeClr val="tx1">
                    <a:lumMod val="65000"/>
                    <a:lumOff val="35000"/>
                  </a:schemeClr>
                </a:solidFill>
                <a:latin typeface="Calibri" charset="0"/>
                <a:ea typeface="Calibri" charset="0"/>
                <a:cs typeface="Calibri" charset="0"/>
              </a:rPr>
              <a:t> </a:t>
            </a:r>
            <a:r>
              <a:rPr lang="en-US" sz="1200" dirty="0" err="1" smtClean="0">
                <a:solidFill>
                  <a:schemeClr val="tx1">
                    <a:lumMod val="65000"/>
                    <a:lumOff val="35000"/>
                  </a:schemeClr>
                </a:solidFill>
                <a:latin typeface="Calibri" charset="0"/>
                <a:ea typeface="Calibri" charset="0"/>
                <a:cs typeface="Calibri" charset="0"/>
              </a:rPr>
              <a:t>Hölzle</a:t>
            </a:r>
            <a:r>
              <a:rPr lang="en-US" sz="1200" dirty="0" smtClean="0">
                <a:solidFill>
                  <a:schemeClr val="tx1">
                    <a:lumMod val="65000"/>
                    <a:lumOff val="35000"/>
                  </a:schemeClr>
                </a:solidFill>
                <a:latin typeface="Calibri" charset="0"/>
                <a:ea typeface="Calibri" charset="0"/>
                <a:cs typeface="Calibri" charset="0"/>
              </a:rPr>
              <a:t>, 50% occupied datacenter scenario, pp. 97</a:t>
            </a:r>
            <a:endParaRPr lang="en-US" sz="1200" dirty="0">
              <a:solidFill>
                <a:schemeClr val="tx1">
                  <a:lumMod val="65000"/>
                  <a:lumOff val="35000"/>
                </a:schemeClr>
              </a:solidFill>
              <a:latin typeface="Calibri" charset="0"/>
              <a:ea typeface="Calibri" charset="0"/>
              <a:cs typeface="Calibri" charset="0"/>
            </a:endParaRPr>
          </a:p>
        </p:txBody>
      </p:sp>
    </p:spTree>
    <p:extLst>
      <p:ext uri="{BB962C8B-B14F-4D97-AF65-F5344CB8AC3E}">
        <p14:creationId xmlns:p14="http://schemas.microsoft.com/office/powerpoint/2010/main" val="1094002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Thesis statement</a:t>
            </a:r>
            <a:endParaRPr lang="en-US" dirty="0"/>
          </a:p>
        </p:txBody>
      </p:sp>
      <p:sp>
        <p:nvSpPr>
          <p:cNvPr id="3" name="Content Placeholder 2"/>
          <p:cNvSpPr>
            <a:spLocks noGrp="1"/>
          </p:cNvSpPr>
          <p:nvPr>
            <p:ph idx="1"/>
          </p:nvPr>
        </p:nvSpPr>
        <p:spPr/>
        <p:txBody>
          <a:bodyPr/>
          <a:lstStyle/>
          <a:p>
            <a:endParaRPr lang="en-US" dirty="0" smtClean="0"/>
          </a:p>
          <a:p>
            <a:pPr marL="0" indent="0">
              <a:buNone/>
            </a:pPr>
            <a:r>
              <a:rPr lang="en-US" dirty="0"/>
              <a:t>S</a:t>
            </a:r>
            <a:r>
              <a:rPr lang="en-US" dirty="0" smtClean="0"/>
              <a:t>tudy </a:t>
            </a:r>
            <a:r>
              <a:rPr lang="en-US" dirty="0"/>
              <a:t>memory characteristics beyond memory access </a:t>
            </a:r>
            <a:r>
              <a:rPr lang="en-US" dirty="0" smtClean="0"/>
              <a:t>latency</a:t>
            </a:r>
          </a:p>
          <a:p>
            <a:pPr marL="0" indent="0">
              <a:buNone/>
            </a:pPr>
            <a:r>
              <a:rPr lang="en-US" dirty="0" smtClean="0"/>
              <a:t>Goals:</a:t>
            </a:r>
          </a:p>
          <a:p>
            <a:r>
              <a:rPr lang="en-US" dirty="0"/>
              <a:t>S</a:t>
            </a:r>
            <a:r>
              <a:rPr lang="en-US" dirty="0" smtClean="0"/>
              <a:t>implify </a:t>
            </a:r>
            <a:r>
              <a:rPr lang="en-US" dirty="0"/>
              <a:t>system </a:t>
            </a:r>
            <a:r>
              <a:rPr lang="en-US" dirty="0" smtClean="0"/>
              <a:t>design</a:t>
            </a:r>
          </a:p>
          <a:p>
            <a:r>
              <a:rPr lang="en-US" dirty="0" smtClean="0"/>
              <a:t>Ease programmability (application-transparent policies)</a:t>
            </a:r>
          </a:p>
          <a:p>
            <a:r>
              <a:rPr lang="en-US" dirty="0" smtClean="0"/>
              <a:t>Increase performance / unit cost</a:t>
            </a:r>
            <a:endParaRPr lang="en-US" dirty="0"/>
          </a:p>
          <a:p>
            <a:endParaRPr lang="en-US" dirty="0" smtClean="0"/>
          </a:p>
          <a:p>
            <a:pPr marL="0" indent="0" algn="ctr">
              <a:buNone/>
            </a:pPr>
            <a:r>
              <a:rPr lang="en-US" b="1" dirty="0" smtClean="0">
                <a:solidFill>
                  <a:srgbClr val="FF0000"/>
                </a:solidFill>
              </a:rPr>
              <a:t>Efforts </a:t>
            </a:r>
            <a:r>
              <a:rPr lang="en-US" b="1" dirty="0" smtClean="0">
                <a:solidFill>
                  <a:srgbClr val="FF0000"/>
                </a:solidFill>
              </a:rPr>
              <a:t>driven towards adoption in production systems</a:t>
            </a:r>
            <a:endParaRPr lang="en-US" b="1" dirty="0">
              <a:solidFill>
                <a:srgbClr val="FF0000"/>
              </a:solidFill>
            </a:endParaRPr>
          </a:p>
        </p:txBody>
      </p:sp>
      <p:sp>
        <p:nvSpPr>
          <p:cNvPr id="4" name="Slide Number Placeholder 3"/>
          <p:cNvSpPr>
            <a:spLocks noGrp="1"/>
          </p:cNvSpPr>
          <p:nvPr>
            <p:ph type="sldNum" sz="quarter" idx="4"/>
          </p:nvPr>
        </p:nvSpPr>
        <p:spPr/>
        <p:txBody>
          <a:bodyPr/>
          <a:lstStyle/>
          <a:p>
            <a:fld id="{24EAD923-3004-4A31-84C7-9B440B785588}" type="slidenum">
              <a:rPr lang="en-US" smtClean="0"/>
              <a:pPr/>
              <a:t>99</a:t>
            </a:fld>
            <a:endParaRPr lang="en-US" dirty="0"/>
          </a:p>
        </p:txBody>
      </p:sp>
    </p:spTree>
    <p:extLst>
      <p:ext uri="{BB962C8B-B14F-4D97-AF65-F5344CB8AC3E}">
        <p14:creationId xmlns:p14="http://schemas.microsoft.com/office/powerpoint/2010/main" val="2010406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michigan_template">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posal" id="{C784E87D-71E3-6145-9FD3-3A7914DEF2CB}" vid="{AE6FBF91-55E8-7E4A-B79B-AB838F1EE916}"/>
    </a:ext>
  </a:extLst>
</a:theme>
</file>

<file path=ppt/theme/theme3.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oposal" id="{C784E87D-71E3-6145-9FD3-3A7914DEF2CB}" vid="{8484D867-9C54-6648-986F-8D037A372E3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62BB8669087B84586279FC58A8C3583" ma:contentTypeVersion="0" ma:contentTypeDescription="Create a new document." ma:contentTypeScope="" ma:versionID="3455950fd51db61e955f54a31c2d254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88E22E-2A4B-4FB1-9848-BF16E7DBE74B}">
  <ds:schemaRefs>
    <ds:schemaRef ds:uri="http://schemas.microsoft.com/office/2006/metadata/properties"/>
    <ds:schemaRef ds:uri="http://purl.org/dc/dcmitype/"/>
    <ds:schemaRef ds:uri="http://schemas.microsoft.com/office/2006/documentManagement/types"/>
    <ds:schemaRef ds:uri="http://schemas.openxmlformats.org/package/2006/metadata/core-properties"/>
    <ds:schemaRef ds:uri="http://purl.org/dc/elements/1.1/"/>
    <ds:schemaRef ds:uri="http://purl.org/dc/terms/"/>
    <ds:schemaRef ds:uri="http://www.w3.org/XML/1998/namespace"/>
  </ds:schemaRefs>
</ds:datastoreItem>
</file>

<file path=customXml/itemProps2.xml><?xml version="1.0" encoding="utf-8"?>
<ds:datastoreItem xmlns:ds="http://schemas.openxmlformats.org/officeDocument/2006/customXml" ds:itemID="{B9F09CEA-ABF5-4414-8BFC-0070B6025E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124665</TotalTime>
  <Words>9588</Words>
  <Application>Microsoft Macintosh PowerPoint</Application>
  <PresentationFormat>Custom</PresentationFormat>
  <Paragraphs>2188</Paragraphs>
  <Slides>113</Slides>
  <Notes>80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113</vt:i4>
      </vt:variant>
    </vt:vector>
  </HeadingPairs>
  <TitlesOfParts>
    <vt:vector size="127" baseType="lpstr">
      <vt:lpstr>Calibri</vt:lpstr>
      <vt:lpstr>Century Gothic</vt:lpstr>
      <vt:lpstr>Courier</vt:lpstr>
      <vt:lpstr>Courier New</vt:lpstr>
      <vt:lpstr>Helvetica</vt:lpstr>
      <vt:lpstr>MS PGothic</vt:lpstr>
      <vt:lpstr>ＭＳ Ｐゴシック</vt:lpstr>
      <vt:lpstr>Trebuchet MS</vt:lpstr>
      <vt:lpstr>Wingdings</vt:lpstr>
      <vt:lpstr>Wingdings 2</vt:lpstr>
      <vt:lpstr>Arial</vt:lpstr>
      <vt:lpstr>Title &amp; Bullet</vt:lpstr>
      <vt:lpstr>michigan_template</vt:lpstr>
      <vt:lpstr>1_Blank Presentation</vt:lpstr>
      <vt:lpstr>Paving the Path for Heterogeneous Memory Adoption in Production Systems</vt:lpstr>
      <vt:lpstr>Heterogeneous memory systems</vt:lpstr>
      <vt:lpstr>Why build heterogeneous systems?</vt:lpstr>
      <vt:lpstr>Heterogeneity in memory technologies</vt:lpstr>
      <vt:lpstr>Heterogeneity in memory technologies</vt:lpstr>
      <vt:lpstr>Examples of heterogeneous systems</vt:lpstr>
      <vt:lpstr>Challenges</vt:lpstr>
      <vt:lpstr>PhD research</vt:lpstr>
      <vt:lpstr>Outline</vt:lpstr>
      <vt:lpstr>CPU-GPU heterogeneous systems</vt:lpstr>
      <vt:lpstr>Why do we care about bandwidth?</vt:lpstr>
      <vt:lpstr>Existing data placement policies</vt:lpstr>
      <vt:lpstr>Contribution: BW-AWARE placement</vt:lpstr>
      <vt:lpstr>Outline</vt:lpstr>
      <vt:lpstr>Cache coherence in CPU-GPU systems</vt:lpstr>
      <vt:lpstr>Contribution: Selective GPU Caching</vt:lpstr>
      <vt:lpstr>Outline</vt:lpstr>
      <vt:lpstr>Trends of data-center/cloud apps</vt:lpstr>
      <vt:lpstr>High-memory instances in cloud</vt:lpstr>
      <vt:lpstr>Cheaper memory technologies</vt:lpstr>
      <vt:lpstr>Cheaper memory technologies</vt:lpstr>
      <vt:lpstr>How much slowdown is tolerable?</vt:lpstr>
      <vt:lpstr>Existing proposals: 2-tier memory</vt:lpstr>
      <vt:lpstr>Why huge pages?</vt:lpstr>
      <vt:lpstr>Huge pages – Advantages</vt:lpstr>
      <vt:lpstr>Problems we need to be solve</vt:lpstr>
      <vt:lpstr>Cold data -&gt; slow memory</vt:lpstr>
      <vt:lpstr>Existing proposals: cold page detection</vt:lpstr>
      <vt:lpstr>Background: Accessed bit</vt:lpstr>
      <vt:lpstr>Existing proposals: cold page detection</vt:lpstr>
      <vt:lpstr>Issue with HW ‘Accessed’ bit</vt:lpstr>
      <vt:lpstr>Thermostat detection</vt:lpstr>
      <vt:lpstr>Page sampling</vt:lpstr>
      <vt:lpstr>Page sampling</vt:lpstr>
      <vt:lpstr>Page sampling</vt:lpstr>
      <vt:lpstr>Page sampling</vt:lpstr>
      <vt:lpstr>Page sampling</vt:lpstr>
      <vt:lpstr>Page sampling</vt:lpstr>
      <vt:lpstr>Page classification</vt:lpstr>
      <vt:lpstr>Page classification</vt:lpstr>
      <vt:lpstr>Page classification</vt:lpstr>
      <vt:lpstr>Phase change detection</vt:lpstr>
      <vt:lpstr>Phase change detection</vt:lpstr>
      <vt:lpstr>Thermostat: example</vt:lpstr>
      <vt:lpstr>Page access counting</vt:lpstr>
      <vt:lpstr>Page access counting</vt:lpstr>
      <vt:lpstr>Page access counting</vt:lpstr>
      <vt:lpstr>Page access counting</vt:lpstr>
      <vt:lpstr>Page access counting</vt:lpstr>
      <vt:lpstr>Page access counting</vt:lpstr>
      <vt:lpstr>Evaluation platform</vt:lpstr>
      <vt:lpstr>Applications</vt:lpstr>
      <vt:lpstr>MySQL-TPCC</vt:lpstr>
      <vt:lpstr>Cassandra</vt:lpstr>
      <vt:lpstr>Redis</vt:lpstr>
      <vt:lpstr>Sensitivity to slowdown parameter</vt:lpstr>
      <vt:lpstr>Summary: Thermostat</vt:lpstr>
      <vt:lpstr>Wrap the thesis</vt:lpstr>
      <vt:lpstr>PowerPoint Presentation</vt:lpstr>
      <vt:lpstr>PowerPoint Presentation</vt:lpstr>
      <vt:lpstr>Thesis committee</vt:lpstr>
      <vt:lpstr>Collaborators</vt:lpstr>
      <vt:lpstr>PowerPoint Presentation</vt:lpstr>
      <vt:lpstr>Load generator</vt:lpstr>
      <vt:lpstr>Migration &amp; slow memory accesses</vt:lpstr>
      <vt:lpstr>Paving a path for simplifying  CPU-GPU coherence</vt:lpstr>
      <vt:lpstr>Discrete CPU-GPU systems</vt:lpstr>
      <vt:lpstr>Why CPU-GPU cache coherence?</vt:lpstr>
      <vt:lpstr>CPU-GPU HW cache coherence is DIFFICULT</vt:lpstr>
      <vt:lpstr>CPU-GPU HW cache coherence is DIFFICULT</vt:lpstr>
      <vt:lpstr>Goal: Simplify CPU-GPU coherence design</vt:lpstr>
      <vt:lpstr>Selective GPU Caching: Principles</vt:lpstr>
      <vt:lpstr>Performance vs Design complexity trade-off</vt:lpstr>
      <vt:lpstr>Performance enhancements to Selective Caching</vt:lpstr>
      <vt:lpstr>Performance enhancements to Selective Caching</vt:lpstr>
      <vt:lpstr>Request Coalescing: Captures spatial locality</vt:lpstr>
      <vt:lpstr>Request Coalescing: Performance</vt:lpstr>
      <vt:lpstr>Performance enhancements to Selective Caching</vt:lpstr>
      <vt:lpstr>CPU-side Client Cache: Capture temporal locality</vt:lpstr>
      <vt:lpstr>CPU-side Client Cache: Performance</vt:lpstr>
      <vt:lpstr>Performance enhancements to Selective Caching</vt:lpstr>
      <vt:lpstr>Data over-fetch across CPU-GPU interconnect</vt:lpstr>
      <vt:lpstr>Variable size link transfers: Key Ideas</vt:lpstr>
      <vt:lpstr>Variable size link transfer: Impact on traffic</vt:lpstr>
      <vt:lpstr>Conclusion: Selective Caching</vt:lpstr>
      <vt:lpstr>Selective GPU caching with HW changes</vt:lpstr>
      <vt:lpstr>Does GPU have to avoid caching CPU memory?</vt:lpstr>
      <vt:lpstr>Promiscuous Read-only Caching: SW mechanism</vt:lpstr>
      <vt:lpstr>HW Selective Caching – all workloads</vt:lpstr>
      <vt:lpstr>Promiscuous Read-only Caching</vt:lpstr>
      <vt:lpstr>Data Over-fetch across CPU-GPU interconnect</vt:lpstr>
      <vt:lpstr>Problem!</vt:lpstr>
      <vt:lpstr>CPU-GPU heterogeneous systems</vt:lpstr>
      <vt:lpstr>Discrete CPU-GPUs</vt:lpstr>
      <vt:lpstr>Heterogeneous Memory Systems</vt:lpstr>
      <vt:lpstr>Why build heterogeneous memory systems?</vt:lpstr>
      <vt:lpstr>Cold data in applications with huge pages</vt:lpstr>
      <vt:lpstr>How much slowdown is tolerable?</vt:lpstr>
      <vt:lpstr>Thesis statement</vt:lpstr>
      <vt:lpstr>Different memory technologies</vt:lpstr>
      <vt:lpstr>Different memory technologies</vt:lpstr>
      <vt:lpstr>My proposal: BW-AWARE placement</vt:lpstr>
      <vt:lpstr>My proposal: BW-AWARE placement</vt:lpstr>
      <vt:lpstr>My proposal: Selective GPU caching</vt:lpstr>
      <vt:lpstr>My proposal: Selective GPU caching</vt:lpstr>
      <vt:lpstr>Cheaper memory technologies</vt:lpstr>
      <vt:lpstr>How to reduce memory spending?</vt:lpstr>
      <vt:lpstr>CPU-GPU coherence impacting</vt:lpstr>
      <vt:lpstr>REmove: Contribution: Thermostat</vt:lpstr>
      <vt:lpstr>CPU-GPU cache coherence</vt:lpstr>
      <vt:lpstr>Issues with existing cold page detection</vt:lpstr>
      <vt:lpstr>Adoption in production system</vt:lpstr>
      <vt:lpstr>How much slowdown is tolerable?</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Microsoft Office User</cp:lastModifiedBy>
  <cp:revision>5105</cp:revision>
  <cp:lastPrinted>2016-11-28T16:56:32Z</cp:lastPrinted>
  <dcterms:created xsi:type="dcterms:W3CDTF">2008-01-24T03:11:41Z</dcterms:created>
  <dcterms:modified xsi:type="dcterms:W3CDTF">2017-02-15T02:03:35Z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0x010100B62BB8669087B84586279FC58A8C3583</vt:lpwstr>
  </property>
</Properties>
</file>